
<file path=[Content_Types].xml><?xml version="1.0" encoding="utf-8"?>
<Types xmlns="http://schemas.openxmlformats.org/package/2006/content-types">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Default Extension="svg" ContentType="image/svg+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changesInfos/changesInfo1.xml" ContentType="application/vnd.ms-powerpoint.changesinfo+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9" r:id="rId4"/>
    <p:sldId id="260" r:id="rId5"/>
    <p:sldId id="258"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7503" autoAdjust="0"/>
    <p:restoredTop sz="94660"/>
  </p:normalViewPr>
  <p:slideViewPr>
    <p:cSldViewPr snapToGrid="0">
      <p:cViewPr varScale="1">
        <p:scale>
          <a:sx n="73" d="100"/>
          <a:sy n="73" d="100"/>
        </p:scale>
        <p:origin x="-522" y="-102"/>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ousalya V Kumar" userId="cd80c99d0b064cb7" providerId="LiveId" clId="{241B26B9-44D1-4B12-AAE0-11086F2960E9}"/>
    <pc:docChg chg="modMainMaster">
      <pc:chgData name="Kousalya V Kumar" userId="cd80c99d0b064cb7" providerId="LiveId" clId="{241B26B9-44D1-4B12-AAE0-11086F2960E9}" dt="2021-11-02T07:16:00.745" v="21" actId="20577"/>
      <pc:docMkLst>
        <pc:docMk/>
      </pc:docMkLst>
      <pc:sldMasterChg chg="modSldLayout">
        <pc:chgData name="Kousalya V Kumar" userId="cd80c99d0b064cb7" providerId="LiveId" clId="{241B26B9-44D1-4B12-AAE0-11086F2960E9}" dt="2021-11-02T07:16:00.745" v="21" actId="20577"/>
        <pc:sldMasterMkLst>
          <pc:docMk/>
          <pc:sldMasterMk cId="0" sldId="2147483648"/>
        </pc:sldMasterMkLst>
        <pc:sldLayoutChg chg="modSp mod">
          <pc:chgData name="Kousalya V Kumar" userId="cd80c99d0b064cb7" providerId="LiveId" clId="{241B26B9-44D1-4B12-AAE0-11086F2960E9}" dt="2021-11-02T07:16:00.745" v="21" actId="20577"/>
          <pc:sldLayoutMkLst>
            <pc:docMk/>
            <pc:sldMasterMk cId="0" sldId="2147483648"/>
            <pc:sldLayoutMk cId="0" sldId="2147483649"/>
          </pc:sldLayoutMkLst>
          <pc:spChg chg="mod">
            <ac:chgData name="Kousalya V Kumar" userId="cd80c99d0b064cb7" providerId="LiveId" clId="{241B26B9-44D1-4B12-AAE0-11086F2960E9}" dt="2021-11-02T07:16:00.745" v="21" actId="20577"/>
            <ac:spMkLst>
              <pc:docMk/>
              <pc:sldMasterMk cId="0" sldId="2147483648"/>
              <pc:sldLayoutMk cId="0" sldId="2147483649"/>
              <ac:spMk id="8" creationId="{9011B591-0EAD-47B9-8904-8D5CAABBCCC4}"/>
            </ac:spMkLst>
          </pc:spChg>
        </pc:sldLayoutChg>
      </pc:sldMasterChg>
    </pc:docChg>
  </pc:docChgLst>
</pc:chgInfo>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599227" y="3189059"/>
            <a:ext cx="10993546" cy="630299"/>
          </a:xfrm>
        </p:spPr>
        <p:txBody>
          <a:bodyPr anchor="t">
            <a:normAutofit/>
          </a:bodyPr>
          <a:lstStyle>
            <a:lvl1pPr marL="0" indent="0" algn="ctr">
              <a:buNone/>
              <a:defRPr sz="1800" b="1"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SESSION title</a:t>
            </a:r>
          </a:p>
        </p:txBody>
      </p:sp>
      <p:sp>
        <p:nvSpPr>
          <p:cNvPr id="4" name="Date Placeholder 3"/>
          <p:cNvSpPr>
            <a:spLocks noGrp="1"/>
          </p:cNvSpPr>
          <p:nvPr>
            <p:ph type="dt" sz="half" idx="10"/>
          </p:nvPr>
        </p:nvSpPr>
        <p:spPr>
          <a:xfrm>
            <a:off x="7605951" y="5956137"/>
            <a:ext cx="2844800" cy="365125"/>
          </a:xfrm>
        </p:spPr>
        <p:txBody>
          <a:bodyPr/>
          <a:lstStyle>
            <a:lvl1pPr>
              <a:defRPr>
                <a:solidFill>
                  <a:schemeClr val="tx1"/>
                </a:solidFill>
              </a:defRPr>
            </a:lvl1pPr>
          </a:lstStyle>
          <a:p>
            <a:fld id="{B61BEF0D-F0BB-DE4B-95CE-6DB70DBA9567}" type="datetimeFigureOut">
              <a:rPr lang="en-US" smtClean="0"/>
              <a:pPr/>
              <a:t>11/10/2021</a:t>
            </a:fld>
            <a:endParaRPr lang="en-US" dirty="0"/>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tx1"/>
                </a:solidFill>
              </a:defRPr>
            </a:lvl1pPr>
          </a:lstStyle>
          <a:p>
            <a:endParaRPr lang="en-US" dirty="0"/>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tx1"/>
                </a:solidFill>
              </a:defRPr>
            </a:lvl1pPr>
          </a:lstStyle>
          <a:p>
            <a:fld id="{D57F1E4F-1CFF-5643-939E-217C01CDF565}" type="slidenum">
              <a:rPr lang="en-US" smtClean="0"/>
              <a:pPr/>
              <a:t>‹#›</a:t>
            </a:fld>
            <a:endParaRPr lang="en-US" dirty="0"/>
          </a:p>
        </p:txBody>
      </p:sp>
      <p:sp>
        <p:nvSpPr>
          <p:cNvPr id="8" name="TextBox 13">
            <a:extLst>
              <a:ext uri="{FF2B5EF4-FFF2-40B4-BE49-F238E27FC236}">
                <a16:creationId xmlns:a16="http://schemas.microsoft.com/office/drawing/2014/main" xmlns="" id="{9011B591-0EAD-47B9-8904-8D5CAABBCCC4}"/>
              </a:ext>
            </a:extLst>
          </p:cNvPr>
          <p:cNvSpPr txBox="1"/>
          <p:nvPr userDrawn="1"/>
        </p:nvSpPr>
        <p:spPr>
          <a:xfrm>
            <a:off x="9603543" y="5737790"/>
            <a:ext cx="2496453" cy="830997"/>
          </a:xfrm>
          <a:prstGeom prst="rect">
            <a:avLst/>
          </a:prstGeom>
        </p:spPr>
        <p:txBody>
          <a:bodyPr wrap="square" lIns="0" tIns="0" rIns="0" bIns="0" rtlCol="0" anchor="t">
            <a:spAutoFit/>
          </a:bodyPr>
          <a:lstStyle/>
          <a:p>
            <a:pPr algn="r">
              <a:lnSpc>
                <a:spcPct val="100000"/>
              </a:lnSpc>
            </a:pPr>
            <a:r>
              <a:rPr lang="en-US" sz="1800" b="1" dirty="0">
                <a:solidFill>
                  <a:srgbClr val="FFBD0D"/>
                </a:solidFill>
                <a:latin typeface="Arimo Bold"/>
              </a:rPr>
              <a:t>November 15-18, 2021</a:t>
            </a:r>
          </a:p>
          <a:p>
            <a:pPr algn="r">
              <a:lnSpc>
                <a:spcPct val="100000"/>
              </a:lnSpc>
            </a:pPr>
            <a:r>
              <a:rPr lang="en-US" sz="1800" b="1" dirty="0">
                <a:solidFill>
                  <a:srgbClr val="FFBD0D"/>
                </a:solidFill>
                <a:latin typeface="Arimo Bold"/>
              </a:rPr>
              <a:t>Annual </a:t>
            </a:r>
            <a:r>
              <a:rPr lang="en-US" sz="1800" b="1">
                <a:solidFill>
                  <a:srgbClr val="FFBD0D"/>
                </a:solidFill>
                <a:latin typeface="Arimo Bold"/>
              </a:rPr>
              <a:t>Event- Virtual</a:t>
            </a:r>
          </a:p>
          <a:p>
            <a:pPr algn="r">
              <a:lnSpc>
                <a:spcPct val="100000"/>
              </a:lnSpc>
            </a:pPr>
            <a:endParaRPr lang="en-US" sz="1800" b="1" dirty="0">
              <a:solidFill>
                <a:srgbClr val="FFBD0D"/>
              </a:solidFill>
              <a:latin typeface="Arimo Bold"/>
            </a:endParaRPr>
          </a:p>
        </p:txBody>
      </p:sp>
      <p:pic>
        <p:nvPicPr>
          <p:cNvPr id="10" name="Picture 5">
            <a:extLst>
              <a:ext uri="{FF2B5EF4-FFF2-40B4-BE49-F238E27FC236}">
                <a16:creationId xmlns:a16="http://schemas.microsoft.com/office/drawing/2014/main" xmlns="" id="{C367FCA2-954A-45A8-B337-D985733277A1}"/>
              </a:ext>
            </a:extLst>
          </p:cNvPr>
          <p:cNvPicPr>
            <a:picLocks noChangeAspect="1"/>
          </p:cNvPicPr>
          <p:nvPr userDrawn="1"/>
        </p:nvPicPr>
        <p:blipFill>
          <a:blip r:embed="rId2"/>
          <a:srcRect/>
          <a:stretch>
            <a:fillRect/>
          </a:stretch>
        </p:blipFill>
        <p:spPr>
          <a:xfrm>
            <a:off x="5461222" y="320023"/>
            <a:ext cx="1269555" cy="960419"/>
          </a:xfrm>
          <a:prstGeom prst="rect">
            <a:avLst/>
          </a:prstGeom>
        </p:spPr>
      </p:pic>
      <p:pic>
        <p:nvPicPr>
          <p:cNvPr id="11" name="Picture 6">
            <a:extLst>
              <a:ext uri="{FF2B5EF4-FFF2-40B4-BE49-F238E27FC236}">
                <a16:creationId xmlns:a16="http://schemas.microsoft.com/office/drawing/2014/main" xmlns="" id="{17C93D43-D474-4A9C-90E9-01CEF984E3EB}"/>
              </a:ext>
            </a:extLst>
          </p:cNvPr>
          <p:cNvPicPr>
            <a:picLocks noChangeAspect="1"/>
          </p:cNvPicPr>
          <p:nvPr userDrawn="1"/>
        </p:nvPicPr>
        <p:blipFill>
          <a:blip r:embed="rId3"/>
          <a:srcRect/>
          <a:stretch>
            <a:fillRect/>
          </a:stretch>
        </p:blipFill>
        <p:spPr>
          <a:xfrm>
            <a:off x="124665" y="124053"/>
            <a:ext cx="1499397" cy="1359485"/>
          </a:xfrm>
          <a:prstGeom prst="rect">
            <a:avLst/>
          </a:prstGeom>
        </p:spPr>
      </p:pic>
      <p:pic>
        <p:nvPicPr>
          <p:cNvPr id="12" name="Picture 7">
            <a:extLst>
              <a:ext uri="{FF2B5EF4-FFF2-40B4-BE49-F238E27FC236}">
                <a16:creationId xmlns:a16="http://schemas.microsoft.com/office/drawing/2014/main" xmlns="" id="{CBF970F2-4ACD-4745-B08C-486C8020BFEF}"/>
              </a:ext>
            </a:extLst>
          </p:cNvPr>
          <p:cNvPicPr>
            <a:picLocks noChangeAspect="1"/>
          </p:cNvPicPr>
          <p:nvPr userDrawn="1"/>
        </p:nvPicPr>
        <p:blipFill>
          <a:blip r:embed="rId4"/>
          <a:srcRect/>
          <a:stretch>
            <a:fillRect/>
          </a:stretch>
        </p:blipFill>
        <p:spPr>
          <a:xfrm>
            <a:off x="4021488" y="264066"/>
            <a:ext cx="946387" cy="960418"/>
          </a:xfrm>
          <a:prstGeom prst="rect">
            <a:avLst/>
          </a:prstGeom>
        </p:spPr>
      </p:pic>
      <p:pic>
        <p:nvPicPr>
          <p:cNvPr id="13" name="Picture 10">
            <a:extLst>
              <a:ext uri="{FF2B5EF4-FFF2-40B4-BE49-F238E27FC236}">
                <a16:creationId xmlns:a16="http://schemas.microsoft.com/office/drawing/2014/main" xmlns="" id="{7534C2B6-C3F6-428B-92BF-225B4E061039}"/>
              </a:ext>
            </a:extLst>
          </p:cNvPr>
          <p:cNvPicPr>
            <a:picLocks noChangeAspect="1"/>
          </p:cNvPicPr>
          <p:nvPr userDrawn="1"/>
        </p:nvPicPr>
        <p:blipFill>
          <a:blip r:embed="rId5"/>
          <a:srcRect/>
          <a:stretch>
            <a:fillRect/>
          </a:stretch>
        </p:blipFill>
        <p:spPr>
          <a:xfrm>
            <a:off x="7365301" y="288213"/>
            <a:ext cx="2658281" cy="912123"/>
          </a:xfrm>
          <a:prstGeom prst="rect">
            <a:avLst/>
          </a:prstGeom>
        </p:spPr>
      </p:pic>
      <p:pic>
        <p:nvPicPr>
          <p:cNvPr id="14" name="Picture 11">
            <a:extLst>
              <a:ext uri="{FF2B5EF4-FFF2-40B4-BE49-F238E27FC236}">
                <a16:creationId xmlns:a16="http://schemas.microsoft.com/office/drawing/2014/main" xmlns="" id="{7F86E1DB-6B3D-4025-80F9-868F6272C43B}"/>
              </a:ext>
            </a:extLst>
          </p:cNvPr>
          <p:cNvPicPr>
            <a:picLocks noChangeAspect="1"/>
          </p:cNvPicPr>
          <p:nvPr userDrawn="1"/>
        </p:nvPicPr>
        <p:blipFill>
          <a:blip r:embed="rId6"/>
          <a:srcRect/>
          <a:stretch>
            <a:fillRect/>
          </a:stretch>
        </p:blipFill>
        <p:spPr>
          <a:xfrm>
            <a:off x="1932505" y="264066"/>
            <a:ext cx="1780540" cy="1006392"/>
          </a:xfrm>
          <a:prstGeom prst="rect">
            <a:avLst/>
          </a:prstGeom>
        </p:spPr>
      </p:pic>
      <p:sp>
        <p:nvSpPr>
          <p:cNvPr id="19" name="Text Placeholder 18">
            <a:extLst>
              <a:ext uri="{FF2B5EF4-FFF2-40B4-BE49-F238E27FC236}">
                <a16:creationId xmlns:a16="http://schemas.microsoft.com/office/drawing/2014/main" xmlns="" id="{F149F2AA-E8DD-4C38-9825-127B98ED8424}"/>
              </a:ext>
            </a:extLst>
          </p:cNvPr>
          <p:cNvSpPr>
            <a:spLocks noGrp="1"/>
          </p:cNvSpPr>
          <p:nvPr>
            <p:ph type="body" sz="quarter" idx="13" hasCustomPrompt="1"/>
          </p:nvPr>
        </p:nvSpPr>
        <p:spPr>
          <a:xfrm>
            <a:off x="598488" y="4218260"/>
            <a:ext cx="11053762" cy="665162"/>
          </a:xfrm>
        </p:spPr>
        <p:txBody>
          <a:bodyPr>
            <a:normAutofit/>
          </a:bodyPr>
          <a:lstStyle>
            <a:lvl1pPr marL="0" indent="0" algn="ctr">
              <a:buNone/>
              <a:defRPr lang="en-US" sz="1800" b="1" kern="1200" cap="all" dirty="0" smtClean="0">
                <a:solidFill>
                  <a:schemeClr val="tx1"/>
                </a:solidFill>
                <a:latin typeface="+mn-lt"/>
                <a:ea typeface="+mn-ea"/>
                <a:cs typeface="+mn-cs"/>
              </a:defRPr>
            </a:lvl1pPr>
            <a:lvl3pPr marL="630000" indent="0">
              <a:buNone/>
              <a:defRPr/>
            </a:lvl3pPr>
          </a:lstStyle>
          <a:p>
            <a:r>
              <a:rPr lang="en-US" dirty="0"/>
              <a:t>PRESENTATION  title</a:t>
            </a:r>
          </a:p>
        </p:txBody>
      </p:sp>
      <p:sp>
        <p:nvSpPr>
          <p:cNvPr id="21" name="Text Placeholder 20">
            <a:extLst>
              <a:ext uri="{FF2B5EF4-FFF2-40B4-BE49-F238E27FC236}">
                <a16:creationId xmlns:a16="http://schemas.microsoft.com/office/drawing/2014/main" xmlns="" id="{20AD4DB1-338F-4981-A942-042539283FAD}"/>
              </a:ext>
            </a:extLst>
          </p:cNvPr>
          <p:cNvSpPr>
            <a:spLocks noGrp="1"/>
          </p:cNvSpPr>
          <p:nvPr>
            <p:ph type="body" sz="quarter" idx="14" hasCustomPrompt="1"/>
          </p:nvPr>
        </p:nvSpPr>
        <p:spPr>
          <a:xfrm>
            <a:off x="598488" y="5099050"/>
            <a:ext cx="11053762" cy="554038"/>
          </a:xfrm>
        </p:spPr>
        <p:txBody>
          <a:bodyPr/>
          <a:lstStyle>
            <a:lvl1pPr marL="0" indent="0" algn="ctr">
              <a:buNone/>
              <a:defRPr b="1"/>
            </a:lvl1pPr>
          </a:lstStyle>
          <a:p>
            <a:pPr marL="0" marR="0" lvl="0" indent="0" algn="l" defTabSz="457200" rtl="0" eaLnBrk="1" fontAlgn="auto" latinLnBrk="0" hangingPunct="1">
              <a:lnSpc>
                <a:spcPct val="100000"/>
              </a:lnSpc>
              <a:spcBef>
                <a:spcPct val="20000"/>
              </a:spcBef>
              <a:spcAft>
                <a:spcPts val="600"/>
              </a:spcAft>
              <a:buClr>
                <a:schemeClr val="accent2"/>
              </a:buClr>
              <a:buSzPct val="92000"/>
              <a:buFont typeface="Wingdings 2" panose="05020102010507070707" pitchFamily="18" charset="2"/>
              <a:buNone/>
              <a:tabLst/>
              <a:defRPr/>
            </a:pPr>
            <a:r>
              <a:rPr lang="en-US" dirty="0"/>
              <a:t>SPEAKER</a:t>
            </a:r>
          </a:p>
        </p:txBody>
      </p:sp>
      <p:sp>
        <p:nvSpPr>
          <p:cNvPr id="25" name="TextBox 24">
            <a:extLst>
              <a:ext uri="{FF2B5EF4-FFF2-40B4-BE49-F238E27FC236}">
                <a16:creationId xmlns:a16="http://schemas.microsoft.com/office/drawing/2014/main" xmlns="" id="{E498E2C5-222E-41C9-B745-31C84F0A2D00}"/>
              </a:ext>
            </a:extLst>
          </p:cNvPr>
          <p:cNvSpPr txBox="1"/>
          <p:nvPr userDrawn="1"/>
        </p:nvSpPr>
        <p:spPr>
          <a:xfrm>
            <a:off x="2451710" y="1434015"/>
            <a:ext cx="6576641" cy="1569660"/>
          </a:xfrm>
          <a:prstGeom prst="rect">
            <a:avLst/>
          </a:prstGeom>
          <a:noFill/>
        </p:spPr>
        <p:txBody>
          <a:bodyPr wrap="square">
            <a:spAutoFit/>
          </a:bodyPr>
          <a:lstStyle/>
          <a:p>
            <a:pPr algn="ctr"/>
            <a:r>
              <a:rPr lang="en-US" sz="4800" b="0" kern="1200" cap="all" dirty="0">
                <a:solidFill>
                  <a:schemeClr val="tx1"/>
                </a:solidFill>
                <a:latin typeface="+mj-lt"/>
                <a:ea typeface="+mj-ea"/>
                <a:cs typeface="+mj-cs"/>
              </a:rPr>
              <a:t>SOUTH ASIA </a:t>
            </a:r>
            <a:br>
              <a:rPr lang="en-US" sz="4800" b="0" kern="1200" cap="all" dirty="0">
                <a:solidFill>
                  <a:schemeClr val="tx1"/>
                </a:solidFill>
                <a:latin typeface="+mj-lt"/>
                <a:ea typeface="+mj-ea"/>
                <a:cs typeface="+mj-cs"/>
              </a:rPr>
            </a:br>
            <a:r>
              <a:rPr lang="en-US" sz="4800" b="0" kern="1200" cap="all" dirty="0">
                <a:solidFill>
                  <a:schemeClr val="tx1"/>
                </a:solidFill>
                <a:latin typeface="+mj-lt"/>
                <a:ea typeface="+mj-ea"/>
                <a:cs typeface="+mj-cs"/>
              </a:rPr>
              <a:t>HYDROMET FORUM III</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013800"/>
          </a:xfrm>
        </p:spPr>
        <p:txBody>
          <a:bodyPr>
            <a:normAutofit/>
          </a:bodyPr>
          <a:lstStyle>
            <a:lvl1pPr>
              <a:defRPr sz="3600" b="1">
                <a:solidFill>
                  <a:schemeClr val="tx1"/>
                </a:solidFill>
              </a:defRPr>
            </a:lvl1pPr>
          </a:lstStyle>
          <a:p>
            <a:r>
              <a:rPr lang="en-US" dirty="0"/>
              <a:t>Click to edit Master title style</a:t>
            </a:r>
          </a:p>
        </p:txBody>
      </p:sp>
      <p:sp>
        <p:nvSpPr>
          <p:cNvPr id="3" name="Content Placeholder 2"/>
          <p:cNvSpPr>
            <a:spLocks noGrp="1"/>
          </p:cNvSpPr>
          <p:nvPr>
            <p:ph idx="1"/>
          </p:nvPr>
        </p:nvSpPr>
        <p:spPr>
          <a:xfrm>
            <a:off x="581192" y="2180496"/>
            <a:ext cx="11029615" cy="3678303"/>
          </a:xfrm>
        </p:spPr>
        <p:txBody>
          <a:bodyPr>
            <a:normAutofit/>
          </a:bodyPr>
          <a:lstStyle>
            <a:lvl1pPr>
              <a:defRPr sz="3200"/>
            </a:lvl1pPr>
            <a:lvl2pPr>
              <a:defRPr sz="2800"/>
            </a:lvl2pPr>
            <a:lvl3pPr>
              <a:defRPr sz="2400"/>
            </a:lvl3pPr>
            <a:lvl4pPr>
              <a:defRPr sz="2000"/>
            </a:lvl4pPr>
            <a:lvl5pPr>
              <a:defRPr sz="2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solidFill>
                  <a:schemeClr val="tx1"/>
                </a:solidFill>
              </a:defRPr>
            </a:lvl1pPr>
          </a:lstStyle>
          <a:p>
            <a:fld id="{B61BEF0D-F0BB-DE4B-95CE-6DB70DBA9567}" type="datetimeFigureOut">
              <a:rPr lang="en-US" smtClean="0"/>
              <a:pPr/>
              <a:t>11/10/2021</a:t>
            </a:fld>
            <a:endParaRPr lang="en-US" dirty="0"/>
          </a:p>
        </p:txBody>
      </p:sp>
      <p:sp>
        <p:nvSpPr>
          <p:cNvPr id="5" name="Footer Placeholder 4"/>
          <p:cNvSpPr>
            <a:spLocks noGrp="1"/>
          </p:cNvSpPr>
          <p:nvPr>
            <p:ph type="ftr" sz="quarter" idx="11"/>
          </p:nvPr>
        </p:nvSpPr>
        <p:spPr/>
        <p:txBody>
          <a:bodyPr/>
          <a:lstStyle>
            <a:lvl1pPr>
              <a:defRPr>
                <a:solidFill>
                  <a:schemeClr val="tx1"/>
                </a:solidFill>
              </a:defRPr>
            </a:lvl1pPr>
          </a:lstStyle>
          <a:p>
            <a:endParaRPr lang="en-US" dirty="0"/>
          </a:p>
        </p:txBody>
      </p:sp>
      <p:sp>
        <p:nvSpPr>
          <p:cNvPr id="6" name="Slide Number Placeholder 5"/>
          <p:cNvSpPr>
            <a:spLocks noGrp="1"/>
          </p:cNvSpPr>
          <p:nvPr>
            <p:ph type="sldNum" sz="quarter" idx="12"/>
          </p:nvPr>
        </p:nvSpPr>
        <p:spPr>
          <a:xfrm>
            <a:off x="10558300" y="5956137"/>
            <a:ext cx="1052508" cy="365125"/>
          </a:xfrm>
        </p:spPr>
        <p:txBody>
          <a:bodyPr/>
          <a:lstStyle>
            <a:lvl1pPr>
              <a:defRPr>
                <a:solidFill>
                  <a:schemeClr val="tx1"/>
                </a:solidFill>
              </a:defRPr>
            </a:lvl1pPr>
          </a:lstStyle>
          <a:p>
            <a:fld id="{D57F1E4F-1CFF-5643-939E-217C01CDF565}"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tx1"/>
                </a:solidFill>
              </a:defRPr>
            </a:lvl1pPr>
          </a:lstStyle>
          <a:p>
            <a:r>
              <a:rPr lang="en-US" dirty="0"/>
              <a:t>Click to edit Master title style</a:t>
            </a:r>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solidFill>
                  <a:schemeClr val="tx1"/>
                </a:solidFill>
              </a:defRPr>
            </a:lvl1pPr>
          </a:lstStyle>
          <a:p>
            <a:fld id="{B61BEF0D-F0BB-DE4B-95CE-6DB70DBA9567}" type="datetimeFigureOut">
              <a:rPr lang="en-US" smtClean="0"/>
              <a:pPr/>
              <a:t>11/10/2021</a:t>
            </a:fld>
            <a:endParaRPr lang="en-US" dirty="0"/>
          </a:p>
        </p:txBody>
      </p:sp>
      <p:sp>
        <p:nvSpPr>
          <p:cNvPr id="5" name="Footer Placeholder 4"/>
          <p:cNvSpPr>
            <a:spLocks noGrp="1"/>
          </p:cNvSpPr>
          <p:nvPr>
            <p:ph type="ftr" sz="quarter" idx="11"/>
          </p:nvPr>
        </p:nvSpPr>
        <p:spPr/>
        <p:txBody>
          <a:bodyPr/>
          <a:lstStyle>
            <a:lvl1pPr>
              <a:defRPr>
                <a:solidFill>
                  <a:schemeClr val="tx1"/>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D57F1E4F-1CFF-5643-939E-217C01CDF565}"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lvl1pPr>
              <a:defRPr>
                <a:solidFill>
                  <a:schemeClr val="tx1"/>
                </a:solidFill>
              </a:defRPr>
            </a:lvl1pPr>
          </a:lstStyle>
          <a:p>
            <a:r>
              <a:rPr lang="en-US" dirty="0"/>
              <a:t>Click to edit Master title style</a:t>
            </a:r>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11/10/2021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lvl1pPr>
              <a:defRPr>
                <a:solidFill>
                  <a:schemeClr val="tx1"/>
                </a:solidFill>
              </a:defRPr>
            </a:lvl1pPr>
          </a:lstStyle>
          <a:p>
            <a:r>
              <a:rPr lang="en-US" dirty="0"/>
              <a:t>Click to edit Master title style</a:t>
            </a:r>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11/10/2021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lvl1pPr>
              <a:defRPr>
                <a:solidFill>
                  <a:schemeClr val="tx1"/>
                </a:solidFill>
              </a:defRPr>
            </a:lvl1pPr>
          </a:lstStyle>
          <a:p>
            <a:r>
              <a:rPr lang="en-US" dirty="0"/>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11/10/2021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1"/>
                </a:solidFill>
              </a:defRPr>
            </a:lvl1pPr>
          </a:lstStyle>
          <a:p>
            <a:fld id="{B61BEF0D-F0BB-DE4B-95CE-6DB70DBA9567}" type="datetimeFigureOut">
              <a:rPr lang="en-US" smtClean="0"/>
              <a:pPr/>
              <a:t>11/10/2021</a:t>
            </a:fld>
            <a:endParaRPr lang="en-US" dirty="0"/>
          </a:p>
        </p:txBody>
      </p:sp>
      <p:sp>
        <p:nvSpPr>
          <p:cNvPr id="3" name="Footer Placeholder 2"/>
          <p:cNvSpPr>
            <a:spLocks noGrp="1"/>
          </p:cNvSpPr>
          <p:nvPr>
            <p:ph type="ftr" sz="quarter" idx="11"/>
          </p:nvPr>
        </p:nvSpPr>
        <p:spPr/>
        <p:txBody>
          <a:bodyPr/>
          <a:lstStyle>
            <a:lvl1pPr>
              <a:defRPr>
                <a:solidFill>
                  <a:schemeClr val="tx1"/>
                </a:solidFill>
              </a:defRPr>
            </a:lvl1pPr>
          </a:lstStyle>
          <a:p>
            <a:endParaRPr lang="en-US" dirty="0"/>
          </a:p>
        </p:txBody>
      </p:sp>
      <p:sp>
        <p:nvSpPr>
          <p:cNvPr id="4" name="Slide Number Placeholder 3"/>
          <p:cNvSpPr>
            <a:spLocks noGrp="1"/>
          </p:cNvSpPr>
          <p:nvPr>
            <p:ph type="sldNum" sz="quarter" idx="12"/>
          </p:nvPr>
        </p:nvSpPr>
        <p:spPr/>
        <p:txBody>
          <a:bodyPr/>
          <a:lstStyle>
            <a:lvl1pPr>
              <a:defRPr>
                <a:solidFill>
                  <a:schemeClr val="tx1"/>
                </a:solidFill>
              </a:defRPr>
            </a:lvl1pPr>
          </a:lstStyle>
          <a:p>
            <a:fld id="{D57F1E4F-1CFF-5643-939E-217C01CDF565}"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2" y="5262296"/>
            <a:ext cx="4909445" cy="689514"/>
          </a:xfrm>
        </p:spPr>
        <p:txBody>
          <a:bodyPr anchor="ctr"/>
          <a:lstStyle>
            <a:lvl1pPr algn="l">
              <a:defRPr sz="2000" b="0">
                <a:solidFill>
                  <a:schemeClr val="tx1"/>
                </a:solidFill>
              </a:defRPr>
            </a:lvl1pPr>
          </a:lstStyle>
          <a:p>
            <a:r>
              <a:rPr lang="en-US" dirty="0"/>
              <a:t>Click to edit Master title style</a:t>
            </a:r>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tx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solidFill>
                  <a:schemeClr val="tx1"/>
                </a:solidFill>
              </a:defRPr>
            </a:lvl1pPr>
          </a:lstStyle>
          <a:p>
            <a:fld id="{B61BEF0D-F0BB-DE4B-95CE-6DB70DBA9567}" type="datetimeFigureOut">
              <a:rPr lang="en-US" smtClean="0"/>
              <a:pPr/>
              <a:t>11/10/2021</a:t>
            </a:fld>
            <a:endParaRPr lang="en-US" dirty="0"/>
          </a:p>
        </p:txBody>
      </p:sp>
      <p:sp>
        <p:nvSpPr>
          <p:cNvPr id="6" name="Footer Placeholder 5"/>
          <p:cNvSpPr>
            <a:spLocks noGrp="1"/>
          </p:cNvSpPr>
          <p:nvPr>
            <p:ph type="ftr" sz="quarter" idx="11"/>
          </p:nvPr>
        </p:nvSpPr>
        <p:spPr/>
        <p:txBody>
          <a:bodyPr/>
          <a:lstStyle>
            <a:lvl1pPr>
              <a:defRPr>
                <a:solidFill>
                  <a:schemeClr val="tx1"/>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1"/>
                </a:solidFill>
              </a:defRPr>
            </a:lvl1pPr>
          </a:lstStyle>
          <a:p>
            <a:fld id="{D57F1E4F-1CFF-5643-939E-217C01CDF565}"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lvl1pPr>
              <a:defRPr>
                <a:solidFill>
                  <a:schemeClr val="tx1"/>
                </a:solidFill>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1" y="675726"/>
            <a:ext cx="2004164" cy="5183073"/>
          </a:xfrm>
        </p:spPr>
        <p:txBody>
          <a:bodyPr vert="eaVert"/>
          <a:lstStyle>
            <a:lvl1pPr>
              <a:defRPr>
                <a:solidFill>
                  <a:schemeClr val="tx1"/>
                </a:solidFill>
              </a:defRPr>
            </a:lvl1pPr>
          </a:lstStyle>
          <a:p>
            <a:r>
              <a:rPr lang="en-US" dirty="0"/>
              <a:t>Click to edit Master title style</a:t>
            </a:r>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B61BEF0D-F0BB-DE4B-95CE-6DB70DBA9567}" type="datetimeFigureOut">
              <a:rPr lang="en-US" dirty="0"/>
              <a:pPr/>
              <a:t>11/10/2021</a:t>
            </a:fld>
            <a:endParaRPr lang="en-US" dirty="0"/>
          </a:p>
        </p:txBody>
      </p:sp>
      <p:sp>
        <p:nvSpPr>
          <p:cNvPr id="5" name="Footer Placeholder 4"/>
          <p:cNvSpPr>
            <a:spLocks noGrp="1"/>
          </p:cNvSpPr>
          <p:nvPr>
            <p:ph type="ftr" sz="quarter" idx="11"/>
          </p:nvPr>
        </p:nvSpPr>
        <p:spPr>
          <a:xfrm>
            <a:off x="774923" y="5951811"/>
            <a:ext cx="7896279" cy="365125"/>
          </a:xfrm>
        </p:spPr>
        <p:txBody>
          <a:bodyPr/>
          <a:lstStyle/>
          <a:p>
            <a:endParaRPr lang="en-US" dirty="0"/>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sv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757082" y="705124"/>
            <a:ext cx="9853726" cy="1189554"/>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tx1"/>
                </a:solidFill>
              </a:defRPr>
            </a:lvl1pPr>
          </a:lstStyle>
          <a:p>
            <a:fld id="{B61BEF0D-F0BB-DE4B-95CE-6DB70DBA9567}" type="datetimeFigureOut">
              <a:rPr lang="en-US" smtClean="0"/>
              <a:pPr/>
              <a:t>11/10/2021</a:t>
            </a:fld>
            <a:endParaRPr lang="en-US" dirty="0"/>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tx1"/>
                </a:solidFill>
              </a:defRPr>
            </a:lvl1pPr>
          </a:lstStyle>
          <a:p>
            <a:endParaRPr lang="en-US" dirty="0"/>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tx1"/>
                </a:solidFill>
              </a:defRPr>
            </a:lvl1pPr>
          </a:lstStyle>
          <a:p>
            <a:fld id="{D57F1E4F-1CFF-5643-939E-217C01CDF565}" type="slidenum">
              <a:rPr lang="en-US" smtClean="0"/>
              <a:pPr/>
              <a:t>‹#›</a:t>
            </a:fld>
            <a:endParaRPr lang="en-US" dirty="0"/>
          </a:p>
        </p:txBody>
      </p:sp>
      <p:grpSp>
        <p:nvGrpSpPr>
          <p:cNvPr id="12" name="Group 2">
            <a:extLst>
              <a:ext uri="{FF2B5EF4-FFF2-40B4-BE49-F238E27FC236}">
                <a16:creationId xmlns:a16="http://schemas.microsoft.com/office/drawing/2014/main" xmlns="" id="{20B8B1B3-0362-4721-9A67-995CF9E072B2}"/>
              </a:ext>
            </a:extLst>
          </p:cNvPr>
          <p:cNvGrpSpPr>
            <a:grpSpLocks noChangeAspect="1"/>
          </p:cNvGrpSpPr>
          <p:nvPr userDrawn="1"/>
        </p:nvGrpSpPr>
        <p:grpSpPr>
          <a:xfrm rot="-10800000">
            <a:off x="6352308" y="-2"/>
            <a:ext cx="5839691" cy="5687449"/>
            <a:chOff x="0" y="0"/>
            <a:chExt cx="6350000" cy="6339840"/>
          </a:xfrm>
        </p:grpSpPr>
        <p:sp>
          <p:nvSpPr>
            <p:cNvPr id="13" name="Freeform 3">
              <a:extLst>
                <a:ext uri="{FF2B5EF4-FFF2-40B4-BE49-F238E27FC236}">
                  <a16:creationId xmlns:a16="http://schemas.microsoft.com/office/drawing/2014/main" xmlns="" id="{F8320262-7892-4CA7-B214-95C961443D13}"/>
                </a:ext>
              </a:extLst>
            </p:cNvPr>
            <p:cNvSpPr/>
            <p:nvPr/>
          </p:nvSpPr>
          <p:spPr>
            <a:xfrm>
              <a:off x="0" y="0"/>
              <a:ext cx="6350000" cy="6339840"/>
            </a:xfrm>
            <a:custGeom>
              <a:avLst/>
              <a:gdLst/>
              <a:ahLst/>
              <a:cxnLst/>
              <a:rect l="l" t="t" r="r" b="b"/>
              <a:pathLst>
                <a:path w="6350000" h="6339840">
                  <a:moveTo>
                    <a:pt x="6350000" y="6339840"/>
                  </a:moveTo>
                  <a:lnTo>
                    <a:pt x="0" y="6339840"/>
                  </a:lnTo>
                  <a:lnTo>
                    <a:pt x="0" y="0"/>
                  </a:lnTo>
                  <a:close/>
                </a:path>
              </a:pathLst>
            </a:custGeom>
            <a:solidFill>
              <a:srgbClr val="FFBD0D">
                <a:alpha val="60000"/>
              </a:srgbClr>
            </a:solidFill>
          </p:spPr>
        </p:sp>
      </p:grpSp>
      <p:grpSp>
        <p:nvGrpSpPr>
          <p:cNvPr id="14" name="Group 5">
            <a:extLst>
              <a:ext uri="{FF2B5EF4-FFF2-40B4-BE49-F238E27FC236}">
                <a16:creationId xmlns:a16="http://schemas.microsoft.com/office/drawing/2014/main" xmlns="" id="{0C3B61A8-0110-4D57-A462-8D4CF539DA09}"/>
              </a:ext>
            </a:extLst>
          </p:cNvPr>
          <p:cNvGrpSpPr/>
          <p:nvPr userDrawn="1"/>
        </p:nvGrpSpPr>
        <p:grpSpPr>
          <a:xfrm rot="-5400000">
            <a:off x="8364418" y="3030413"/>
            <a:ext cx="3181643" cy="4473530"/>
            <a:chOff x="0" y="0"/>
            <a:chExt cx="4837686" cy="6383823"/>
          </a:xfrm>
        </p:grpSpPr>
        <p:sp>
          <p:nvSpPr>
            <p:cNvPr id="15" name="Freeform 6">
              <a:extLst>
                <a:ext uri="{FF2B5EF4-FFF2-40B4-BE49-F238E27FC236}">
                  <a16:creationId xmlns:a16="http://schemas.microsoft.com/office/drawing/2014/main" xmlns="" id="{CD2A41DC-CE69-4E62-ACDE-FE52C57C0ACA}"/>
                </a:ext>
              </a:extLst>
            </p:cNvPr>
            <p:cNvSpPr/>
            <p:nvPr/>
          </p:nvSpPr>
          <p:spPr>
            <a:xfrm>
              <a:off x="0" y="0"/>
              <a:ext cx="4837686" cy="6383823"/>
            </a:xfrm>
            <a:custGeom>
              <a:avLst/>
              <a:gdLst/>
              <a:ahLst/>
              <a:cxnLst/>
              <a:rect l="l" t="t" r="r" b="b"/>
              <a:pathLst>
                <a:path w="4837686" h="6383823">
                  <a:moveTo>
                    <a:pt x="4837686" y="6383823"/>
                  </a:moveTo>
                  <a:lnTo>
                    <a:pt x="0" y="6383823"/>
                  </a:lnTo>
                  <a:lnTo>
                    <a:pt x="0" y="0"/>
                  </a:lnTo>
                  <a:lnTo>
                    <a:pt x="4837686" y="6383823"/>
                  </a:lnTo>
                  <a:close/>
                </a:path>
              </a:pathLst>
            </a:custGeom>
            <a:solidFill>
              <a:srgbClr val="161E44">
                <a:alpha val="84706"/>
              </a:srgbClr>
            </a:solidFill>
          </p:spPr>
        </p:sp>
      </p:grpSp>
      <p:pic>
        <p:nvPicPr>
          <p:cNvPr id="16" name="Picture 2">
            <a:extLst>
              <a:ext uri="{FF2B5EF4-FFF2-40B4-BE49-F238E27FC236}">
                <a16:creationId xmlns:a16="http://schemas.microsoft.com/office/drawing/2014/main" xmlns="" id="{DF06F98C-83D6-45A6-B877-F2FE4195AB29}"/>
              </a:ext>
            </a:extLst>
          </p:cNvPr>
          <p:cNvPicPr>
            <a:picLocks noChangeAspect="1"/>
          </p:cNvPicPr>
          <p:nvPr userDrawn="1"/>
        </p:nvPicPr>
        <p:blipFill rotWithShape="1">
          <a:blip r:embed="rId13">
            <a:alphaModFix amt="16000"/>
            <a:extLst>
              <a:ext uri="{28A0092B-C50C-407E-A947-70E740481C1C}">
                <a14:useLocalDpi xmlns:a14="http://schemas.microsoft.com/office/drawing/2010/main" xmlns="" val="0"/>
              </a:ext>
              <a:ext uri="{96DAC541-7B7A-43D3-8B79-37D633B846F1}">
                <asvg:svgBlip xmlns:asvg="http://schemas.microsoft.com/office/drawing/2016/SVG/main" xmlns="" r:embed="rId14"/>
              </a:ext>
            </a:extLst>
          </a:blip>
          <a:srcRect l="3240" r="17189"/>
          <a:stretch/>
        </p:blipFill>
        <p:spPr>
          <a:xfrm rot="18786361">
            <a:off x="305420" y="2120568"/>
            <a:ext cx="8750834" cy="4614519"/>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meteo.gov.lk/"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xmlns="" id="{AA282935-5E6D-48BD-B6BF-0753DFAF90B6}"/>
              </a:ext>
            </a:extLst>
          </p:cNvPr>
          <p:cNvSpPr>
            <a:spLocks noGrp="1"/>
          </p:cNvSpPr>
          <p:nvPr>
            <p:ph type="subTitle" idx="1"/>
          </p:nvPr>
        </p:nvSpPr>
        <p:spPr/>
        <p:txBody>
          <a:bodyPr/>
          <a:lstStyle/>
          <a:p>
            <a:r>
              <a:rPr lang="en-US" dirty="0"/>
              <a:t>Improving weather and climate forecasts for the region</a:t>
            </a:r>
          </a:p>
        </p:txBody>
      </p:sp>
      <p:sp>
        <p:nvSpPr>
          <p:cNvPr id="4" name="TextBox 3">
            <a:extLst>
              <a:ext uri="{FF2B5EF4-FFF2-40B4-BE49-F238E27FC236}">
                <a16:creationId xmlns:a16="http://schemas.microsoft.com/office/drawing/2014/main" xmlns="" id="{6FCBC9C3-279F-4C9E-B5C6-767F2E55CE8B}"/>
              </a:ext>
            </a:extLst>
          </p:cNvPr>
          <p:cNvSpPr txBox="1"/>
          <p:nvPr/>
        </p:nvSpPr>
        <p:spPr>
          <a:xfrm>
            <a:off x="547895" y="4180973"/>
            <a:ext cx="11096207" cy="369332"/>
          </a:xfrm>
          <a:prstGeom prst="rect">
            <a:avLst/>
          </a:prstGeom>
          <a:noFill/>
        </p:spPr>
        <p:txBody>
          <a:bodyPr wrap="square" rtlCol="0">
            <a:spAutoFit/>
          </a:bodyPr>
          <a:lstStyle/>
          <a:p>
            <a:pPr algn="ctr"/>
            <a:r>
              <a:rPr lang="en-US" dirty="0"/>
              <a:t>SAHF program design to meet challenges and harness opportunities in the coming decade</a:t>
            </a:r>
            <a:endParaRPr lang="en-US" b="1" dirty="0">
              <a:latin typeface="+mj-lt"/>
            </a:endParaRPr>
          </a:p>
        </p:txBody>
      </p:sp>
      <p:sp>
        <p:nvSpPr>
          <p:cNvPr id="5" name="TextBox 4">
            <a:extLst>
              <a:ext uri="{FF2B5EF4-FFF2-40B4-BE49-F238E27FC236}">
                <a16:creationId xmlns:a16="http://schemas.microsoft.com/office/drawing/2014/main" xmlns="" id="{9E91368A-6DC9-4940-AB23-AE8213B90655}"/>
              </a:ext>
            </a:extLst>
          </p:cNvPr>
          <p:cNvSpPr txBox="1"/>
          <p:nvPr/>
        </p:nvSpPr>
        <p:spPr>
          <a:xfrm>
            <a:off x="547895" y="5257357"/>
            <a:ext cx="11096207" cy="923330"/>
          </a:xfrm>
          <a:prstGeom prst="rect">
            <a:avLst/>
          </a:prstGeom>
          <a:noFill/>
        </p:spPr>
        <p:txBody>
          <a:bodyPr wrap="square" rtlCol="0">
            <a:spAutoFit/>
          </a:bodyPr>
          <a:lstStyle/>
          <a:p>
            <a:pPr algn="ctr"/>
            <a:r>
              <a:rPr lang="en-US" dirty="0" err="1">
                <a:hlinkClick r:id="rId2"/>
              </a:rPr>
              <a:t>Shiromani</a:t>
            </a:r>
            <a:r>
              <a:rPr lang="en-US" dirty="0">
                <a:hlinkClick r:id="rId2"/>
              </a:rPr>
              <a:t> </a:t>
            </a:r>
            <a:r>
              <a:rPr lang="en-US" dirty="0" err="1">
                <a:hlinkClick r:id="rId2"/>
              </a:rPr>
              <a:t>Jayawardane</a:t>
            </a:r>
            <a:r>
              <a:rPr lang="en-US" dirty="0"/>
              <a:t>, </a:t>
            </a:r>
          </a:p>
          <a:p>
            <a:pPr algn="ctr"/>
            <a:r>
              <a:rPr lang="en-US" dirty="0"/>
              <a:t>Director, Weather Forecasting and Decision Support, </a:t>
            </a:r>
          </a:p>
          <a:p>
            <a:pPr algn="ctr"/>
            <a:r>
              <a:rPr lang="en-US" dirty="0"/>
              <a:t>Department of Meteorology,  Sri Lanka</a:t>
            </a:r>
            <a:endParaRPr lang="en-US" b="1" dirty="0">
              <a:latin typeface="+mj-lt"/>
            </a:endParaRPr>
          </a:p>
        </p:txBody>
      </p:sp>
    </p:spTree>
    <p:extLst>
      <p:ext uri="{BB962C8B-B14F-4D97-AF65-F5344CB8AC3E}">
        <p14:creationId xmlns:p14="http://schemas.microsoft.com/office/powerpoint/2010/main" xmlns="" val="42668527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B436F90-1694-4AC1-A2A5-E112DA51FAB4}"/>
              </a:ext>
            </a:extLst>
          </p:cNvPr>
          <p:cNvSpPr>
            <a:spLocks noGrp="1"/>
          </p:cNvSpPr>
          <p:nvPr>
            <p:ph type="title"/>
          </p:nvPr>
        </p:nvSpPr>
        <p:spPr/>
        <p:txBody>
          <a:bodyPr/>
          <a:lstStyle/>
          <a:p>
            <a:r>
              <a:rPr lang="en-US" dirty="0"/>
              <a:t>CHALLENGES AND OPPORTUNITIES</a:t>
            </a:r>
          </a:p>
        </p:txBody>
      </p:sp>
      <p:sp>
        <p:nvSpPr>
          <p:cNvPr id="3" name="Content Placeholder 2">
            <a:extLst>
              <a:ext uri="{FF2B5EF4-FFF2-40B4-BE49-F238E27FC236}">
                <a16:creationId xmlns:a16="http://schemas.microsoft.com/office/drawing/2014/main" xmlns="" id="{D4D2DDA9-39E0-4487-A61D-4BF3A863C1B1}"/>
              </a:ext>
            </a:extLst>
          </p:cNvPr>
          <p:cNvSpPr>
            <a:spLocks noGrp="1"/>
          </p:cNvSpPr>
          <p:nvPr>
            <p:ph idx="1"/>
          </p:nvPr>
        </p:nvSpPr>
        <p:spPr>
          <a:xfrm>
            <a:off x="164503" y="2137420"/>
            <a:ext cx="11029615" cy="4018424"/>
          </a:xfrm>
        </p:spPr>
        <p:txBody>
          <a:bodyPr>
            <a:normAutofit fontScale="85000" lnSpcReduction="10000"/>
          </a:bodyPr>
          <a:lstStyle/>
          <a:p>
            <a:r>
              <a:rPr lang="en-US" dirty="0"/>
              <a:t>SA - most densely populated geographical region in the world.</a:t>
            </a:r>
            <a:r>
              <a:rPr lang="x-none" dirty="0"/>
              <a:t> </a:t>
            </a:r>
          </a:p>
          <a:p>
            <a:r>
              <a:rPr lang="en-US" dirty="0"/>
              <a:t>70-80% of the total annual rainfall occurs during the monsoon and the monsoon greatly affects the socio-economic sectors of the countries of this region</a:t>
            </a:r>
            <a:r>
              <a:rPr lang="x-none" dirty="0"/>
              <a:t> </a:t>
            </a:r>
          </a:p>
          <a:p>
            <a:r>
              <a:rPr lang="en-US" dirty="0"/>
              <a:t>Seasonal to inter-annual variability of monsoon rainfall,, often results in severe droughts or floods, with large-scale impacts on the agrarian societies in terms of agricultural production and food security.</a:t>
            </a:r>
            <a:r>
              <a:rPr lang="x-none" dirty="0"/>
              <a:t> </a:t>
            </a:r>
            <a:endParaRPr lang="en-US" dirty="0"/>
          </a:p>
          <a:p>
            <a:r>
              <a:rPr lang="en-US" dirty="0"/>
              <a:t>Lack of observational data especially over Ocean area and                     Data sharing issues</a:t>
            </a:r>
          </a:p>
          <a:p>
            <a:endParaRPr lang="en-US" dirty="0"/>
          </a:p>
        </p:txBody>
      </p:sp>
    </p:spTree>
    <p:extLst>
      <p:ext uri="{BB962C8B-B14F-4D97-AF65-F5344CB8AC3E}">
        <p14:creationId xmlns:p14="http://schemas.microsoft.com/office/powerpoint/2010/main" xmlns="" val="8411664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E496685-E025-4E6C-B475-9258F9D68E89}"/>
              </a:ext>
            </a:extLst>
          </p:cNvPr>
          <p:cNvSpPr>
            <a:spLocks noGrp="1"/>
          </p:cNvSpPr>
          <p:nvPr>
            <p:ph type="title"/>
          </p:nvPr>
        </p:nvSpPr>
        <p:spPr>
          <a:xfrm>
            <a:off x="324091" y="702156"/>
            <a:ext cx="11286717" cy="1013800"/>
          </a:xfrm>
        </p:spPr>
        <p:txBody>
          <a:bodyPr>
            <a:normAutofit fontScale="90000"/>
          </a:bodyPr>
          <a:lstStyle/>
          <a:p>
            <a:r>
              <a:rPr lang="en-US" dirty="0"/>
              <a:t>Improving weather and climate forecasts for the region</a:t>
            </a:r>
            <a:br>
              <a:rPr lang="en-US" dirty="0"/>
            </a:br>
            <a:endParaRPr lang="en-US" dirty="0"/>
          </a:p>
        </p:txBody>
      </p:sp>
      <p:sp>
        <p:nvSpPr>
          <p:cNvPr id="3" name="Content Placeholder 2">
            <a:extLst>
              <a:ext uri="{FF2B5EF4-FFF2-40B4-BE49-F238E27FC236}">
                <a16:creationId xmlns:a16="http://schemas.microsoft.com/office/drawing/2014/main" xmlns="" id="{0E52E0BD-2D20-4416-9431-A0CF6B984F93}"/>
              </a:ext>
            </a:extLst>
          </p:cNvPr>
          <p:cNvSpPr>
            <a:spLocks noGrp="1"/>
          </p:cNvSpPr>
          <p:nvPr>
            <p:ph idx="1"/>
          </p:nvPr>
        </p:nvSpPr>
        <p:spPr>
          <a:xfrm>
            <a:off x="176607" y="2477541"/>
            <a:ext cx="11029615" cy="3678303"/>
          </a:xfrm>
        </p:spPr>
        <p:txBody>
          <a:bodyPr>
            <a:normAutofit fontScale="25000" lnSpcReduction="20000"/>
          </a:bodyPr>
          <a:lstStyle/>
          <a:p>
            <a:r>
              <a:rPr lang="en-US" sz="11200" dirty="0"/>
              <a:t>Progress  in seamless prediction from short range, sub seasonal, seasonal to climate change projections but not much progress in decadal predictions</a:t>
            </a:r>
          </a:p>
          <a:p>
            <a:r>
              <a:rPr lang="en-US" sz="11200" dirty="0"/>
              <a:t>Operational weather forecasting based on numerical prediction systems has continuously improved over the past few decades -</a:t>
            </a:r>
            <a:r>
              <a:rPr lang="en-GB" sz="11200" dirty="0"/>
              <a:t> local and urban scale impact based forecast</a:t>
            </a:r>
          </a:p>
          <a:p>
            <a:r>
              <a:rPr lang="en-US" sz="11200" dirty="0"/>
              <a:t>Expansion of observations network </a:t>
            </a:r>
            <a:r>
              <a:rPr lang="en-US" sz="11200" dirty="0" err="1" smtClean="0"/>
              <a:t>including“non</a:t>
            </a:r>
            <a:r>
              <a:rPr lang="en-US" sz="11200" dirty="0" smtClean="0"/>
              <a:t>-conventional</a:t>
            </a:r>
            <a:r>
              <a:rPr lang="en-US" sz="11200" dirty="0"/>
              <a:t>” observations</a:t>
            </a:r>
            <a:r>
              <a:rPr lang="en-GB" sz="11200" dirty="0"/>
              <a:t> </a:t>
            </a:r>
          </a:p>
          <a:p>
            <a:r>
              <a:rPr lang="en-GB" sz="11200" dirty="0" smtClean="0"/>
              <a:t>Importance of Research </a:t>
            </a:r>
            <a:r>
              <a:rPr lang="en-GB" sz="11200" dirty="0"/>
              <a:t>- Understanding the monsoon process, cross timescale interactions, tropical-extra tropical interactions, prediction and predictability of the monsoon, and monsoon variability etc</a:t>
            </a:r>
          </a:p>
          <a:p>
            <a:r>
              <a:rPr lang="en-GB" sz="11200" dirty="0"/>
              <a:t>Tailored Forecasts for user requirements</a:t>
            </a:r>
          </a:p>
          <a:p>
            <a:endParaRPr lang="en-GB" sz="4500" dirty="0"/>
          </a:p>
          <a:p>
            <a:endParaRPr lang="en-GB" sz="4500" dirty="0"/>
          </a:p>
        </p:txBody>
      </p:sp>
    </p:spTree>
    <p:extLst>
      <p:ext uri="{BB962C8B-B14F-4D97-AF65-F5344CB8AC3E}">
        <p14:creationId xmlns:p14="http://schemas.microsoft.com/office/powerpoint/2010/main" xmlns="" val="33488501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57BC424-0B4B-D04D-A1A2-9A19602D40F8}"/>
              </a:ext>
            </a:extLst>
          </p:cNvPr>
          <p:cNvSpPr>
            <a:spLocks noGrp="1"/>
          </p:cNvSpPr>
          <p:nvPr>
            <p:ph type="title"/>
          </p:nvPr>
        </p:nvSpPr>
        <p:spPr>
          <a:xfrm>
            <a:off x="334344" y="414476"/>
            <a:ext cx="11029616" cy="1013800"/>
          </a:xfrm>
        </p:spPr>
        <p:txBody>
          <a:bodyPr>
            <a:noAutofit/>
          </a:bodyPr>
          <a:lstStyle/>
          <a:p>
            <a:r>
              <a:rPr lang="en-GB" sz="2000" b="0" dirty="0" err="1"/>
              <a:t>ThIS</a:t>
            </a:r>
            <a:r>
              <a:rPr lang="en-GB" sz="2000" b="0" dirty="0"/>
              <a:t> EVENT </a:t>
            </a:r>
            <a:r>
              <a:rPr lang="en-GB" sz="2000" b="0" dirty="0" smtClean="0"/>
              <a:t>was WELL </a:t>
            </a:r>
            <a:r>
              <a:rPr lang="en-GB" sz="2000" b="0" dirty="0"/>
              <a:t>PREDICTED BY MODELS , TIMELY WARNINGS ISSUED HOW EVER At least </a:t>
            </a:r>
            <a:r>
              <a:rPr lang="en-GB" sz="2000" b="0" dirty="0" smtClean="0"/>
              <a:t>20 </a:t>
            </a:r>
            <a:r>
              <a:rPr lang="en-GB" sz="2000" b="0" dirty="0"/>
              <a:t>persons have died and over </a:t>
            </a:r>
            <a:r>
              <a:rPr lang="en-US" sz="2000" b="0" dirty="0" smtClean="0"/>
              <a:t>17,481</a:t>
            </a:r>
            <a:r>
              <a:rPr lang="en-GB" sz="2000" b="0" dirty="0" smtClean="0"/>
              <a:t> </a:t>
            </a:r>
            <a:r>
              <a:rPr lang="en-GB" sz="2000" b="0" dirty="0"/>
              <a:t>people have been affected due to the adverse weather conditions in many parts of Sri Lanka (07-09 Nov</a:t>
            </a:r>
            <a:r>
              <a:rPr lang="en-GB" sz="2000" b="0" dirty="0" smtClean="0"/>
              <a:t>). </a:t>
            </a:r>
            <a:endParaRPr lang="x-none" sz="2000" dirty="0"/>
          </a:p>
        </p:txBody>
      </p:sp>
      <p:sp>
        <p:nvSpPr>
          <p:cNvPr id="3" name="Content Placeholder 2">
            <a:extLst>
              <a:ext uri="{FF2B5EF4-FFF2-40B4-BE49-F238E27FC236}">
                <a16:creationId xmlns:a16="http://schemas.microsoft.com/office/drawing/2014/main" xmlns="" id="{A257D52B-5381-9048-A450-08F5A801C18F}"/>
              </a:ext>
            </a:extLst>
          </p:cNvPr>
          <p:cNvSpPr>
            <a:spLocks noGrp="1"/>
          </p:cNvSpPr>
          <p:nvPr>
            <p:ph idx="1"/>
          </p:nvPr>
        </p:nvSpPr>
        <p:spPr/>
        <p:txBody>
          <a:bodyPr/>
          <a:lstStyle/>
          <a:p>
            <a:endParaRPr lang="x-none"/>
          </a:p>
        </p:txBody>
      </p:sp>
      <p:pic>
        <p:nvPicPr>
          <p:cNvPr id="4" name="Picture 2">
            <a:extLst>
              <a:ext uri="{FF2B5EF4-FFF2-40B4-BE49-F238E27FC236}">
                <a16:creationId xmlns:a16="http://schemas.microsoft.com/office/drawing/2014/main" xmlns="" id="{E74312AB-58A2-B04B-8953-9044B2B16098}"/>
              </a:ext>
            </a:extLst>
          </p:cNvPr>
          <p:cNvPicPr>
            <a:picLocks noChangeAspect="1" noChangeArrowheads="1"/>
          </p:cNvPicPr>
          <p:nvPr/>
        </p:nvPicPr>
        <p:blipFill>
          <a:blip r:embed="rId2"/>
          <a:srcRect/>
          <a:stretch>
            <a:fillRect/>
          </a:stretch>
        </p:blipFill>
        <p:spPr bwMode="auto">
          <a:xfrm>
            <a:off x="449509" y="2180496"/>
            <a:ext cx="3311330" cy="4301727"/>
          </a:xfrm>
          <a:prstGeom prst="rect">
            <a:avLst/>
          </a:prstGeom>
          <a:noFill/>
          <a:ln w="9525">
            <a:noFill/>
            <a:miter lim="800000"/>
            <a:headEnd/>
            <a:tailEnd/>
          </a:ln>
          <a:effectLst/>
        </p:spPr>
      </p:pic>
      <p:pic>
        <p:nvPicPr>
          <p:cNvPr id="5" name="Picture 4">
            <a:extLst>
              <a:ext uri="{FF2B5EF4-FFF2-40B4-BE49-F238E27FC236}">
                <a16:creationId xmlns:a16="http://schemas.microsoft.com/office/drawing/2014/main" xmlns="" id="{B640B85B-CFD3-BD41-9191-FF447513F99C}"/>
              </a:ext>
            </a:extLst>
          </p:cNvPr>
          <p:cNvPicPr>
            <a:picLocks noChangeAspect="1" noChangeArrowheads="1"/>
          </p:cNvPicPr>
          <p:nvPr/>
        </p:nvPicPr>
        <p:blipFill>
          <a:blip r:embed="rId3"/>
          <a:srcRect/>
          <a:stretch>
            <a:fillRect/>
          </a:stretch>
        </p:blipFill>
        <p:spPr bwMode="auto">
          <a:xfrm>
            <a:off x="4742127" y="2405732"/>
            <a:ext cx="2847393" cy="3789109"/>
          </a:xfrm>
          <a:prstGeom prst="rect">
            <a:avLst/>
          </a:prstGeom>
          <a:noFill/>
          <a:ln w="9525">
            <a:noFill/>
            <a:miter lim="800000"/>
            <a:headEnd/>
            <a:tailEnd/>
          </a:ln>
          <a:effectLst/>
        </p:spPr>
      </p:pic>
      <p:pic>
        <p:nvPicPr>
          <p:cNvPr id="1026" name="Picture 2"/>
          <p:cNvPicPr>
            <a:picLocks noChangeAspect="1" noChangeArrowheads="1"/>
          </p:cNvPicPr>
          <p:nvPr/>
        </p:nvPicPr>
        <p:blipFill>
          <a:blip r:embed="rId4"/>
          <a:srcRect/>
          <a:stretch>
            <a:fillRect/>
          </a:stretch>
        </p:blipFill>
        <p:spPr bwMode="auto">
          <a:xfrm>
            <a:off x="8651012" y="1970586"/>
            <a:ext cx="3171825" cy="4667250"/>
          </a:xfrm>
          <a:prstGeom prst="rect">
            <a:avLst/>
          </a:prstGeom>
          <a:noFill/>
          <a:ln w="9525">
            <a:noFill/>
            <a:miter lim="800000"/>
            <a:headEnd/>
            <a:tailEnd/>
          </a:ln>
          <a:effectLst/>
        </p:spPr>
      </p:pic>
      <p:sp>
        <p:nvSpPr>
          <p:cNvPr id="9" name="TextBox 8"/>
          <p:cNvSpPr txBox="1"/>
          <p:nvPr/>
        </p:nvSpPr>
        <p:spPr>
          <a:xfrm>
            <a:off x="4859382" y="1593669"/>
            <a:ext cx="2756263" cy="646331"/>
          </a:xfrm>
          <a:prstGeom prst="rect">
            <a:avLst/>
          </a:prstGeom>
          <a:noFill/>
        </p:spPr>
        <p:txBody>
          <a:bodyPr wrap="square" rtlCol="0">
            <a:spAutoFit/>
          </a:bodyPr>
          <a:lstStyle/>
          <a:p>
            <a:r>
              <a:rPr lang="en-US" dirty="0" smtClean="0"/>
              <a:t>Ensemble </a:t>
            </a:r>
            <a:r>
              <a:rPr lang="en-US" dirty="0" err="1" smtClean="0"/>
              <a:t>Fc</a:t>
            </a:r>
            <a:r>
              <a:rPr lang="en-US" dirty="0" smtClean="0"/>
              <a:t> on 08</a:t>
            </a:r>
            <a:r>
              <a:rPr lang="en-US" baseline="30000" dirty="0" smtClean="0"/>
              <a:t>th</a:t>
            </a:r>
            <a:r>
              <a:rPr lang="en-US" dirty="0" smtClean="0"/>
              <a:t> 00z valid till 00z 09</a:t>
            </a:r>
            <a:endParaRPr lang="en-US" dirty="0"/>
          </a:p>
        </p:txBody>
      </p:sp>
      <p:sp>
        <p:nvSpPr>
          <p:cNvPr id="10" name="TextBox 9"/>
          <p:cNvSpPr txBox="1"/>
          <p:nvPr/>
        </p:nvSpPr>
        <p:spPr>
          <a:xfrm>
            <a:off x="1084216" y="1776548"/>
            <a:ext cx="2495006" cy="369332"/>
          </a:xfrm>
          <a:prstGeom prst="rect">
            <a:avLst/>
          </a:prstGeom>
          <a:noFill/>
        </p:spPr>
        <p:txBody>
          <a:bodyPr wrap="square" rtlCol="0">
            <a:spAutoFit/>
          </a:bodyPr>
          <a:lstStyle/>
          <a:p>
            <a:r>
              <a:rPr lang="en-US" dirty="0" smtClean="0"/>
              <a:t>Observation </a:t>
            </a:r>
            <a:endParaRPr lang="en-US" dirty="0"/>
          </a:p>
        </p:txBody>
      </p:sp>
      <p:sp>
        <p:nvSpPr>
          <p:cNvPr id="11" name="TextBox 10"/>
          <p:cNvSpPr txBox="1"/>
          <p:nvPr/>
        </p:nvSpPr>
        <p:spPr>
          <a:xfrm>
            <a:off x="8813073" y="1445623"/>
            <a:ext cx="2756263" cy="369332"/>
          </a:xfrm>
          <a:prstGeom prst="rect">
            <a:avLst/>
          </a:prstGeom>
          <a:noFill/>
        </p:spPr>
        <p:txBody>
          <a:bodyPr wrap="square" rtlCol="0">
            <a:spAutoFit/>
          </a:bodyPr>
          <a:lstStyle/>
          <a:p>
            <a:r>
              <a:rPr lang="en-US" dirty="0" smtClean="0"/>
              <a:t>Point RF  </a:t>
            </a:r>
            <a:r>
              <a:rPr lang="en-US" dirty="0" err="1" smtClean="0"/>
              <a:t>Fc</a:t>
            </a:r>
            <a:r>
              <a:rPr lang="en-US" dirty="0" smtClean="0"/>
              <a:t> 3 days before</a:t>
            </a:r>
            <a:endParaRPr lang="en-US" dirty="0"/>
          </a:p>
        </p:txBody>
      </p:sp>
    </p:spTree>
    <p:extLst>
      <p:ext uri="{BB962C8B-B14F-4D97-AF65-F5344CB8AC3E}">
        <p14:creationId xmlns:p14="http://schemas.microsoft.com/office/powerpoint/2010/main" xmlns="" val="17013167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7">
            <a:extLst>
              <a:ext uri="{FF2B5EF4-FFF2-40B4-BE49-F238E27FC236}">
                <a16:creationId xmlns:a16="http://schemas.microsoft.com/office/drawing/2014/main" xmlns="" id="{630253CF-9035-4021-844E-6C435A20A215}"/>
              </a:ext>
            </a:extLst>
          </p:cNvPr>
          <p:cNvPicPr>
            <a:picLocks noChangeAspect="1"/>
          </p:cNvPicPr>
          <p:nvPr/>
        </p:nvPicPr>
        <p:blipFill>
          <a:blip r:embed="rId2">
            <a:clrChange>
              <a:clrFrom>
                <a:srgbClr val="FFFFFF"/>
              </a:clrFrom>
              <a:clrTo>
                <a:srgbClr val="FFFFFF">
                  <a:alpha val="0"/>
                </a:srgbClr>
              </a:clrTo>
            </a:clrChange>
          </a:blip>
          <a:srcRect l="22654" t="25982" r="8765" b="21582"/>
          <a:stretch>
            <a:fillRect/>
          </a:stretch>
        </p:blipFill>
        <p:spPr>
          <a:xfrm>
            <a:off x="242169" y="166365"/>
            <a:ext cx="5216522" cy="4111448"/>
          </a:xfrm>
          <a:prstGeom prst="rect">
            <a:avLst/>
          </a:prstGeom>
        </p:spPr>
      </p:pic>
      <p:sp>
        <p:nvSpPr>
          <p:cNvPr id="6" name="TextBox 5">
            <a:extLst>
              <a:ext uri="{FF2B5EF4-FFF2-40B4-BE49-F238E27FC236}">
                <a16:creationId xmlns:a16="http://schemas.microsoft.com/office/drawing/2014/main" xmlns="" id="{B1B01ED3-7E83-436C-BB4D-D7EB2100D4D4}"/>
              </a:ext>
            </a:extLst>
          </p:cNvPr>
          <p:cNvSpPr txBox="1"/>
          <p:nvPr/>
        </p:nvSpPr>
        <p:spPr>
          <a:xfrm>
            <a:off x="845127" y="3964862"/>
            <a:ext cx="9165147" cy="646331"/>
          </a:xfrm>
          <a:prstGeom prst="rect">
            <a:avLst/>
          </a:prstGeom>
          <a:noFill/>
        </p:spPr>
        <p:txBody>
          <a:bodyPr wrap="square">
            <a:spAutoFit/>
          </a:bodyPr>
          <a:lstStyle/>
          <a:p>
            <a:r>
              <a:rPr lang="en-US" b="1" i="0" u="none" strike="noStrike" dirty="0">
                <a:solidFill>
                  <a:schemeClr val="tx1">
                    <a:lumMod val="95000"/>
                    <a:lumOff val="5000"/>
                  </a:schemeClr>
                </a:solidFill>
                <a:effectLst/>
                <a:latin typeface="Times Neue Roman" panose="020B0604020202020204" charset="0"/>
              </a:rPr>
              <a:t>PROGRAM TO SUPPORT SOUTH ASIA REGIONAL DEVELOPMENT IN OPERATIONAL FORECASTING AND SERVICE DELIVERY</a:t>
            </a:r>
            <a:endParaRPr lang="en-US" dirty="0">
              <a:solidFill>
                <a:schemeClr val="tx1">
                  <a:lumMod val="95000"/>
                  <a:lumOff val="5000"/>
                </a:schemeClr>
              </a:solidFill>
              <a:latin typeface="Times Neue Roman" panose="020B0604020202020204" charset="0"/>
            </a:endParaRPr>
          </a:p>
        </p:txBody>
      </p:sp>
      <p:sp>
        <p:nvSpPr>
          <p:cNvPr id="7" name="TextBox 6">
            <a:extLst>
              <a:ext uri="{FF2B5EF4-FFF2-40B4-BE49-F238E27FC236}">
                <a16:creationId xmlns:a16="http://schemas.microsoft.com/office/drawing/2014/main" xmlns="" id="{9AA8EF6F-304D-4731-92F3-C641C1631007}"/>
              </a:ext>
            </a:extLst>
          </p:cNvPr>
          <p:cNvSpPr txBox="1"/>
          <p:nvPr/>
        </p:nvSpPr>
        <p:spPr>
          <a:xfrm>
            <a:off x="429492" y="6244718"/>
            <a:ext cx="8548254" cy="446917"/>
          </a:xfrm>
          <a:prstGeom prst="rect">
            <a:avLst/>
          </a:prstGeom>
        </p:spPr>
        <p:txBody>
          <a:bodyPr wrap="square" lIns="0" tIns="0" rIns="0" bIns="0" rtlCol="0" anchor="t">
            <a:spAutoFit/>
          </a:bodyPr>
          <a:lstStyle/>
          <a:p>
            <a:pPr>
              <a:lnSpc>
                <a:spcPts val="4091"/>
              </a:lnSpc>
            </a:pPr>
            <a:r>
              <a:rPr lang="en-US" b="1" dirty="0">
                <a:solidFill>
                  <a:srgbClr val="000000"/>
                </a:solidFill>
                <a:latin typeface="Times Neue Roman" panose="020B0604020202020204" charset="0"/>
              </a:rPr>
              <a:t>SAHF Website</a:t>
            </a:r>
            <a:r>
              <a:rPr lang="en-US" dirty="0">
                <a:solidFill>
                  <a:srgbClr val="000000"/>
                </a:solidFill>
                <a:latin typeface="Times Neue Roman" panose="020B0604020202020204" charset="0"/>
              </a:rPr>
              <a:t>: https://sahf3event.rimes.int/</a:t>
            </a:r>
          </a:p>
        </p:txBody>
      </p:sp>
      <p:sp>
        <p:nvSpPr>
          <p:cNvPr id="8" name="TextBox 7">
            <a:extLst>
              <a:ext uri="{FF2B5EF4-FFF2-40B4-BE49-F238E27FC236}">
                <a16:creationId xmlns:a16="http://schemas.microsoft.com/office/drawing/2014/main" xmlns="" id="{F38D4D0E-BBC1-4E89-A8A5-156C2AF58EE8}"/>
              </a:ext>
            </a:extLst>
          </p:cNvPr>
          <p:cNvSpPr txBox="1"/>
          <p:nvPr/>
        </p:nvSpPr>
        <p:spPr>
          <a:xfrm>
            <a:off x="8702875" y="6244718"/>
            <a:ext cx="4862031" cy="553998"/>
          </a:xfrm>
          <a:prstGeom prst="rect">
            <a:avLst/>
          </a:prstGeom>
        </p:spPr>
        <p:txBody>
          <a:bodyPr wrap="square" lIns="0" tIns="0" rIns="0" bIns="0" rtlCol="0" anchor="t">
            <a:spAutoFit/>
          </a:bodyPr>
          <a:lstStyle/>
          <a:p>
            <a:r>
              <a:rPr lang="en-US" b="1" dirty="0">
                <a:solidFill>
                  <a:schemeClr val="bg2">
                    <a:lumMod val="75000"/>
                  </a:schemeClr>
                </a:solidFill>
                <a:latin typeface="Times Neue Roman" panose="020B0604020202020204" charset="0"/>
              </a:rPr>
              <a:t>YouTube Broadcast: </a:t>
            </a:r>
          </a:p>
          <a:p>
            <a:r>
              <a:rPr lang="en-US" dirty="0">
                <a:solidFill>
                  <a:schemeClr val="bg2">
                    <a:lumMod val="75000"/>
                  </a:schemeClr>
                </a:solidFill>
                <a:latin typeface="Times Neue Roman" panose="020B0604020202020204" charset="0"/>
              </a:rPr>
              <a:t>https://youtu.be/QAAf326wP00 </a:t>
            </a:r>
          </a:p>
        </p:txBody>
      </p:sp>
    </p:spTree>
    <p:extLst>
      <p:ext uri="{BB962C8B-B14F-4D97-AF65-F5344CB8AC3E}">
        <p14:creationId xmlns:p14="http://schemas.microsoft.com/office/powerpoint/2010/main" xmlns="" val="109977590"/>
      </p:ext>
    </p:extLst>
  </p:cSld>
  <p:clrMapOvr>
    <a:masterClrMapping/>
  </p:clrMapOvr>
</p:sld>
</file>

<file path=ppt/theme/theme1.xml><?xml version="1.0" encoding="utf-8"?>
<a:theme xmlns:a="http://schemas.openxmlformats.org/drawingml/2006/main" name="Dividend">
  <a:themeElements>
    <a:clrScheme name="Yellow Orange">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Dividend">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Dividend" id="{9697A71B-4AB7-4A1A-BD5B-BB2D22835B57}" vid="{C21699FF-00E4-43C8-BBCC-D7E5536C3717}"/>
    </a:ext>
  </a:extLst>
</a:theme>
</file>

<file path=docProps/app.xml><?xml version="1.0" encoding="utf-8"?>
<Properties xmlns="http://schemas.openxmlformats.org/officeDocument/2006/extended-properties" xmlns:vt="http://schemas.openxmlformats.org/officeDocument/2006/docPropsVTypes">
  <Template>TM03457464[[fn=Dividend]]</Template>
  <TotalTime>650</TotalTime>
  <Words>300</Words>
  <Application>Microsoft Macintosh PowerPoint</Application>
  <PresentationFormat>Custom</PresentationFormat>
  <Paragraphs>24</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Dividend</vt:lpstr>
      <vt:lpstr>Slide 1</vt:lpstr>
      <vt:lpstr>CHALLENGES AND OPPORTUNITIES</vt:lpstr>
      <vt:lpstr>Improving weather and climate forecasts for the region </vt:lpstr>
      <vt:lpstr>ThIS EVENT was WELL PREDICTED BY MODELS , TIMELY WARNINGS ISSUED HOW EVER At least 20 persons have died and over 17,481 people have been affected due to the adverse weather conditions in many parts of Sri Lanka (07-09 Nov). </vt:lpstr>
      <vt:lpstr>Slide 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Ramraj Narasimhan</dc:creator>
  <cp:lastModifiedBy>Marine</cp:lastModifiedBy>
  <cp:revision>22</cp:revision>
  <dcterms:created xsi:type="dcterms:W3CDTF">2021-11-01T15:49:41Z</dcterms:created>
  <dcterms:modified xsi:type="dcterms:W3CDTF">2021-11-10T08:01:46Z</dcterms:modified>
</cp:coreProperties>
</file>