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0" r:id="rId2"/>
    <p:sldMasterId id="2147483672" r:id="rId3"/>
    <p:sldMasterId id="2147483686" r:id="rId4"/>
    <p:sldMasterId id="2147483699" r:id="rId5"/>
  </p:sldMasterIdLst>
  <p:notesMasterIdLst>
    <p:notesMasterId r:id="rId32"/>
  </p:notesMasterIdLst>
  <p:sldIdLst>
    <p:sldId id="256" r:id="rId6"/>
    <p:sldId id="279" r:id="rId7"/>
    <p:sldId id="267" r:id="rId8"/>
    <p:sldId id="268" r:id="rId9"/>
    <p:sldId id="269" r:id="rId10"/>
    <p:sldId id="270" r:id="rId11"/>
    <p:sldId id="271" r:id="rId12"/>
    <p:sldId id="278" r:id="rId13"/>
    <p:sldId id="286" r:id="rId14"/>
    <p:sldId id="272" r:id="rId15"/>
    <p:sldId id="282" r:id="rId16"/>
    <p:sldId id="281" r:id="rId17"/>
    <p:sldId id="274" r:id="rId18"/>
    <p:sldId id="275" r:id="rId19"/>
    <p:sldId id="276" r:id="rId20"/>
    <p:sldId id="259" r:id="rId21"/>
    <p:sldId id="260" r:id="rId22"/>
    <p:sldId id="261" r:id="rId23"/>
    <p:sldId id="262" r:id="rId24"/>
    <p:sldId id="263" r:id="rId25"/>
    <p:sldId id="264" r:id="rId26"/>
    <p:sldId id="265" r:id="rId27"/>
    <p:sldId id="285" r:id="rId28"/>
    <p:sldId id="284" r:id="rId29"/>
    <p:sldId id="283" r:id="rId30"/>
    <p:sldId id="258"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03" autoAdjust="0"/>
    <p:restoredTop sz="94660"/>
  </p:normalViewPr>
  <p:slideViewPr>
    <p:cSldViewPr snapToGrid="0">
      <p:cViewPr varScale="1">
        <p:scale>
          <a:sx n="88" d="100"/>
          <a:sy n="88" d="100"/>
        </p:scale>
        <p:origin x="379"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38"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usalya V Kumar" userId="cd80c99d0b064cb7" providerId="LiveId" clId="{241B26B9-44D1-4B12-AAE0-11086F2960E9}"/>
    <pc:docChg chg="modMainMaster">
      <pc:chgData name="Kousalya V Kumar" userId="cd80c99d0b064cb7" providerId="LiveId" clId="{241B26B9-44D1-4B12-AAE0-11086F2960E9}" dt="2021-11-02T07:16:00.745" v="21" actId="20577"/>
      <pc:docMkLst>
        <pc:docMk/>
      </pc:docMkLst>
      <pc:sldMasterChg chg="modSldLayout">
        <pc:chgData name="Kousalya V Kumar" userId="cd80c99d0b064cb7" providerId="LiveId" clId="{241B26B9-44D1-4B12-AAE0-11086F2960E9}" dt="2021-11-02T07:16:00.745" v="21" actId="20577"/>
        <pc:sldMasterMkLst>
          <pc:docMk/>
          <pc:sldMasterMk cId="0" sldId="2147483648"/>
        </pc:sldMasterMkLst>
        <pc:sldLayoutChg chg="modSp mod">
          <pc:chgData name="Kousalya V Kumar" userId="cd80c99d0b064cb7" providerId="LiveId" clId="{241B26B9-44D1-4B12-AAE0-11086F2960E9}" dt="2021-11-02T07:16:00.745" v="21" actId="20577"/>
          <pc:sldLayoutMkLst>
            <pc:docMk/>
            <pc:sldMasterMk cId="0" sldId="2147483648"/>
            <pc:sldLayoutMk cId="0" sldId="2147483649"/>
          </pc:sldLayoutMkLst>
          <pc:spChg chg="mod">
            <ac:chgData name="Kousalya V Kumar" userId="cd80c99d0b064cb7" providerId="LiveId" clId="{241B26B9-44D1-4B12-AAE0-11086F2960E9}" dt="2021-11-02T07:16:00.745" v="21" actId="20577"/>
            <ac:spMkLst>
              <pc:docMk/>
              <pc:sldMasterMk cId="0" sldId="2147483648"/>
              <pc:sldLayoutMk cId="0" sldId="2147483649"/>
              <ac:spMk id="8" creationId="{9011B591-0EAD-47B9-8904-8D5CAABBCCC4}"/>
            </ac:spMkLst>
          </pc:sp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D:\Sync%20folder\Work%20from%20Home\SUFAL\Community%20Response%20Survey\Analysis\Final_ver2\table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chemeClr val="accent6"/>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5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table!$J$34:$J$43</c:f>
              <c:strCache>
                <c:ptCount val="10"/>
                <c:pt idx="0">
                  <c:v>Fodder</c:v>
                </c:pt>
                <c:pt idx="1">
                  <c:v>Fuel</c:v>
                </c:pt>
                <c:pt idx="2">
                  <c:v>Dry Food</c:v>
                </c:pt>
                <c:pt idx="3">
                  <c:v>Cash</c:v>
                </c:pt>
                <c:pt idx="4">
                  <c:v>Vaccines</c:v>
                </c:pt>
                <c:pt idx="5">
                  <c:v>Tent</c:v>
                </c:pt>
                <c:pt idx="6">
                  <c:v>Livestock Shade/Killa</c:v>
                </c:pt>
                <c:pt idx="7">
                  <c:v>Anti-venom</c:v>
                </c:pt>
                <c:pt idx="8">
                  <c:v>WASH facilities</c:v>
                </c:pt>
                <c:pt idx="9">
                  <c:v>Water Purification Tablet</c:v>
                </c:pt>
              </c:strCache>
            </c:strRef>
          </c:cat>
          <c:val>
            <c:numRef>
              <c:f>table!$K$34:$K$43</c:f>
              <c:numCache>
                <c:formatCode>General</c:formatCode>
                <c:ptCount val="10"/>
                <c:pt idx="0">
                  <c:v>269</c:v>
                </c:pt>
                <c:pt idx="1">
                  <c:v>211</c:v>
                </c:pt>
                <c:pt idx="2">
                  <c:v>350</c:v>
                </c:pt>
                <c:pt idx="3">
                  <c:v>336</c:v>
                </c:pt>
                <c:pt idx="4">
                  <c:v>111</c:v>
                </c:pt>
                <c:pt idx="5">
                  <c:v>176</c:v>
                </c:pt>
                <c:pt idx="6">
                  <c:v>253</c:v>
                </c:pt>
                <c:pt idx="7">
                  <c:v>140</c:v>
                </c:pt>
                <c:pt idx="8">
                  <c:v>321</c:v>
                </c:pt>
                <c:pt idx="9">
                  <c:v>299</c:v>
                </c:pt>
              </c:numCache>
            </c:numRef>
          </c:val>
          <c:extLst>
            <c:ext xmlns:c16="http://schemas.microsoft.com/office/drawing/2014/chart" uri="{C3380CC4-5D6E-409C-BE32-E72D297353CC}">
              <c16:uniqueId val="{00000000-5851-40C9-B5F0-98F1923BD530}"/>
            </c:ext>
          </c:extLst>
        </c:ser>
        <c:dLbls>
          <c:dLblPos val="outEnd"/>
          <c:showLegendKey val="0"/>
          <c:showVal val="1"/>
          <c:showCatName val="0"/>
          <c:showSerName val="0"/>
          <c:showPercent val="0"/>
          <c:showBubbleSize val="0"/>
        </c:dLbls>
        <c:gapWidth val="444"/>
        <c:axId val="642654680"/>
        <c:axId val="647172944"/>
      </c:barChart>
      <c:catAx>
        <c:axId val="642654680"/>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cap="all" spc="120" normalizeH="0" baseline="0">
                <a:solidFill>
                  <a:srgbClr val="0070C0"/>
                </a:solidFill>
                <a:latin typeface="+mn-lt"/>
                <a:ea typeface="+mn-ea"/>
                <a:cs typeface="+mn-cs"/>
              </a:defRPr>
            </a:pPr>
            <a:endParaRPr lang="en-US"/>
          </a:p>
        </c:txPr>
        <c:crossAx val="647172944"/>
        <c:crosses val="autoZero"/>
        <c:auto val="0"/>
        <c:lblAlgn val="ctr"/>
        <c:lblOffset val="100"/>
        <c:noMultiLvlLbl val="0"/>
      </c:catAx>
      <c:valAx>
        <c:axId val="647172944"/>
        <c:scaling>
          <c:orientation val="minMax"/>
        </c:scaling>
        <c:delete val="1"/>
        <c:axPos val="b"/>
        <c:title>
          <c:tx>
            <c:rich>
              <a:bodyPr rot="0" spcFirstLastPara="1" vertOverflow="ellipsis" vert="horz" wrap="square" anchor="ctr" anchorCtr="1"/>
              <a:lstStyle/>
              <a:p>
                <a:pPr>
                  <a:defRPr sz="900" b="0" i="0" u="none" strike="noStrike" kern="1200" cap="all" baseline="0">
                    <a:solidFill>
                      <a:sysClr val="windowText" lastClr="000000"/>
                    </a:solidFill>
                    <a:latin typeface="+mn-lt"/>
                    <a:ea typeface="+mn-ea"/>
                    <a:cs typeface="+mn-cs"/>
                  </a:defRPr>
                </a:pPr>
                <a:r>
                  <a:rPr lang="en-US" sz="1200" dirty="0">
                    <a:solidFill>
                      <a:sysClr val="windowText" lastClr="000000"/>
                    </a:solidFill>
                  </a:rPr>
                  <a:t>Number of respondents</a:t>
                </a:r>
              </a:p>
            </c:rich>
          </c:tx>
          <c:layout/>
          <c:overlay val="0"/>
          <c:spPr>
            <a:noFill/>
            <a:ln>
              <a:noFill/>
            </a:ln>
            <a:effectLst/>
          </c:spPr>
          <c:txPr>
            <a:bodyPr rot="0" spcFirstLastPara="1" vertOverflow="ellipsis" vert="horz" wrap="square" anchor="ctr" anchorCtr="1"/>
            <a:lstStyle/>
            <a:p>
              <a:pPr>
                <a:defRPr sz="900" b="0" i="0" u="none" strike="noStrike" kern="1200" cap="all"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crossAx val="642654680"/>
        <c:crosses val="autoZero"/>
        <c:crossBetween val="between"/>
      </c:valAx>
      <c:spPr>
        <a:noFill/>
        <a:ln>
          <a:noFill/>
        </a:ln>
        <a:effectLst/>
      </c:spPr>
    </c:plotArea>
    <c:plotVisOnly val="1"/>
    <c:dispBlanksAs val="gap"/>
    <c:showDLblsOverMax val="0"/>
  </c:chart>
  <c:spPr>
    <a:solidFill>
      <a:schemeClr val="lt1"/>
    </a:solid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1026FA-005D-4F83-91B7-4A67E527D09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7035807-436B-4098-B283-CFDB1C2C895B}">
      <dgm:prSet phldrT="[Text]" custT="1"/>
      <dgm:spPr>
        <a:ln w="38100">
          <a:solidFill>
            <a:schemeClr val="bg1"/>
          </a:solidFill>
        </a:ln>
        <a:effectLst>
          <a:outerShdw blurRad="50800" dist="38100" dir="2700000" algn="tl" rotWithShape="0">
            <a:prstClr val="black">
              <a:alpha val="40000"/>
            </a:prstClr>
          </a:outerShdw>
        </a:effectLst>
      </dgm:spPr>
      <dgm:t>
        <a:bodyPr/>
        <a:lstStyle/>
        <a:p>
          <a:r>
            <a:rPr lang="en-US" sz="1600" dirty="0" smtClean="0">
              <a:solidFill>
                <a:schemeClr val="bg1"/>
              </a:solidFill>
            </a:rPr>
            <a:t>Jun 14, Flood event in Brahmaputra basin detected</a:t>
          </a:r>
        </a:p>
      </dgm:t>
    </dgm:pt>
    <dgm:pt modelId="{CF38784C-E47C-4381-88BA-3A6C34619753}" type="parTrans" cxnId="{568EF7AE-5E7A-4A4B-8C1E-7742DE39B02B}">
      <dgm:prSet/>
      <dgm:spPr/>
      <dgm:t>
        <a:bodyPr/>
        <a:lstStyle/>
        <a:p>
          <a:endParaRPr lang="en-US" sz="1600">
            <a:solidFill>
              <a:schemeClr val="bg1"/>
            </a:solidFill>
          </a:endParaRPr>
        </a:p>
      </dgm:t>
    </dgm:pt>
    <dgm:pt modelId="{9FD588D3-FE2F-4AEF-ABC5-9048826E4994}" type="sibTrans" cxnId="{568EF7AE-5E7A-4A4B-8C1E-7742DE39B02B}">
      <dgm:prSet/>
      <dgm:spPr>
        <a:solidFill>
          <a:schemeClr val="tx1">
            <a:lumMod val="50000"/>
            <a:lumOff val="50000"/>
          </a:schemeClr>
        </a:solidFill>
        <a:ln>
          <a:noFill/>
        </a:ln>
      </dgm:spPr>
      <dgm:t>
        <a:bodyPr/>
        <a:lstStyle/>
        <a:p>
          <a:endParaRPr lang="en-US" sz="1600">
            <a:solidFill>
              <a:schemeClr val="bg1"/>
            </a:solidFill>
          </a:endParaRPr>
        </a:p>
      </dgm:t>
    </dgm:pt>
    <dgm:pt modelId="{493133E4-0A75-4988-B893-C64C3896137C}">
      <dgm:prSet phldrT="[Text]" custT="1"/>
      <dgm:spPr>
        <a:solidFill>
          <a:schemeClr val="accent2"/>
        </a:solidFill>
        <a:ln w="38100">
          <a:solidFill>
            <a:schemeClr val="bg1"/>
          </a:solidFill>
        </a:ln>
        <a:effectLst>
          <a:outerShdw blurRad="50800" dist="38100" dir="2700000" algn="tl" rotWithShape="0">
            <a:prstClr val="black">
              <a:alpha val="40000"/>
            </a:prstClr>
          </a:outerShdw>
        </a:effectLst>
      </dgm:spPr>
      <dgm:t>
        <a:bodyPr/>
        <a:lstStyle/>
        <a:p>
          <a:r>
            <a:rPr lang="en-US" sz="1600" dirty="0" smtClean="0">
              <a:solidFill>
                <a:schemeClr val="bg1"/>
              </a:solidFill>
            </a:rPr>
            <a:t>Jun 16, Local level flood forecast bulletin issued, Trigger 1 Activated</a:t>
          </a:r>
          <a:endParaRPr lang="en-US" sz="1600" dirty="0">
            <a:solidFill>
              <a:schemeClr val="bg1"/>
            </a:solidFill>
          </a:endParaRPr>
        </a:p>
      </dgm:t>
    </dgm:pt>
    <dgm:pt modelId="{786492F5-D397-4BFF-8CD6-C70719EE8EC7}" type="parTrans" cxnId="{BBC9D532-9666-4D18-8598-ADC8785C9EE5}">
      <dgm:prSet/>
      <dgm:spPr/>
      <dgm:t>
        <a:bodyPr/>
        <a:lstStyle/>
        <a:p>
          <a:endParaRPr lang="en-US" sz="1600">
            <a:solidFill>
              <a:schemeClr val="bg1"/>
            </a:solidFill>
          </a:endParaRPr>
        </a:p>
      </dgm:t>
    </dgm:pt>
    <dgm:pt modelId="{5407D118-DF82-41F2-B25C-B08B875AD3C1}" type="sibTrans" cxnId="{BBC9D532-9666-4D18-8598-ADC8785C9EE5}">
      <dgm:prSet/>
      <dgm:spPr/>
      <dgm:t>
        <a:bodyPr/>
        <a:lstStyle/>
        <a:p>
          <a:endParaRPr lang="en-US" sz="1600">
            <a:solidFill>
              <a:schemeClr val="bg1"/>
            </a:solidFill>
          </a:endParaRPr>
        </a:p>
      </dgm:t>
    </dgm:pt>
    <dgm:pt modelId="{05AAF50B-5C87-4E19-B1B3-38E188CC8D32}">
      <dgm:prSet phldrT="[Text]" custT="1"/>
      <dgm:spPr>
        <a:solidFill>
          <a:srgbClr val="FF5050"/>
        </a:solidFill>
        <a:ln w="38100">
          <a:solidFill>
            <a:schemeClr val="bg1"/>
          </a:solidFill>
        </a:ln>
        <a:effectLst>
          <a:outerShdw blurRad="50800" dist="38100" dir="2700000" algn="tl" rotWithShape="0">
            <a:prstClr val="black">
              <a:alpha val="40000"/>
            </a:prstClr>
          </a:outerShdw>
        </a:effectLst>
      </dgm:spPr>
      <dgm:t>
        <a:bodyPr/>
        <a:lstStyle/>
        <a:p>
          <a:r>
            <a:rPr lang="en-US" sz="1600" dirty="0" smtClean="0">
              <a:solidFill>
                <a:schemeClr val="bg1"/>
              </a:solidFill>
            </a:rPr>
            <a:t>June 21, Local level flood warning issued, Trigger 2 Activated</a:t>
          </a:r>
          <a:endParaRPr lang="en-US" sz="1600" dirty="0">
            <a:solidFill>
              <a:schemeClr val="bg1"/>
            </a:solidFill>
          </a:endParaRPr>
        </a:p>
      </dgm:t>
    </dgm:pt>
    <dgm:pt modelId="{7FF2B4BD-297A-43EE-8D5C-D466EF2F37C8}" type="parTrans" cxnId="{EE9B1865-1468-41CE-9B5A-69A5D2D9CDD8}">
      <dgm:prSet/>
      <dgm:spPr/>
      <dgm:t>
        <a:bodyPr/>
        <a:lstStyle/>
        <a:p>
          <a:endParaRPr lang="en-US" sz="1600">
            <a:solidFill>
              <a:schemeClr val="bg1"/>
            </a:solidFill>
          </a:endParaRPr>
        </a:p>
      </dgm:t>
    </dgm:pt>
    <dgm:pt modelId="{16810300-1F98-4C00-98C7-7F4C93CDEE9E}" type="sibTrans" cxnId="{EE9B1865-1468-41CE-9B5A-69A5D2D9CDD8}">
      <dgm:prSet/>
      <dgm:spPr/>
      <dgm:t>
        <a:bodyPr/>
        <a:lstStyle/>
        <a:p>
          <a:endParaRPr lang="en-US" sz="1600">
            <a:solidFill>
              <a:schemeClr val="bg1"/>
            </a:solidFill>
          </a:endParaRPr>
        </a:p>
      </dgm:t>
    </dgm:pt>
    <dgm:pt modelId="{C8D3EB2C-1B33-49F1-A09D-9D8BC98DCFFC}">
      <dgm:prSet custT="1"/>
      <dgm:spPr>
        <a:solidFill>
          <a:schemeClr val="accent4"/>
        </a:solidFill>
        <a:ln w="38100">
          <a:solidFill>
            <a:schemeClr val="bg1"/>
          </a:solidFill>
        </a:ln>
        <a:effectLst>
          <a:outerShdw blurRad="50800" dist="38100" dir="2700000" algn="tl" rotWithShape="0">
            <a:prstClr val="black">
              <a:alpha val="40000"/>
            </a:prstClr>
          </a:outerShdw>
        </a:effectLst>
      </dgm:spPr>
      <dgm:t>
        <a:bodyPr/>
        <a:lstStyle/>
        <a:p>
          <a:r>
            <a:rPr lang="en-US" sz="1600" dirty="0" smtClean="0">
              <a:solidFill>
                <a:schemeClr val="bg1"/>
              </a:solidFill>
              <a:latin typeface="Arial" panose="020B0604020202020204" pitchFamily="34" charset="0"/>
              <a:cs typeface="Arial" panose="020B0604020202020204" pitchFamily="34" charset="0"/>
            </a:rPr>
            <a:t>June 28 – July 6, flood continued max WL remained within 1m above DL</a:t>
          </a:r>
          <a:endParaRPr lang="en-US" sz="1600" dirty="0">
            <a:solidFill>
              <a:schemeClr val="bg1"/>
            </a:solidFill>
          </a:endParaRPr>
        </a:p>
      </dgm:t>
    </dgm:pt>
    <dgm:pt modelId="{E4244590-7546-41EF-B8E3-CE696B7074AA}" type="parTrans" cxnId="{1A156D4A-22BD-4D92-84FE-40225A3AEAE5}">
      <dgm:prSet/>
      <dgm:spPr/>
      <dgm:t>
        <a:bodyPr/>
        <a:lstStyle/>
        <a:p>
          <a:endParaRPr lang="en-US" sz="1600">
            <a:solidFill>
              <a:schemeClr val="bg1"/>
            </a:solidFill>
          </a:endParaRPr>
        </a:p>
      </dgm:t>
    </dgm:pt>
    <dgm:pt modelId="{858B79B7-C7F1-4032-BEBB-EED6A59C485A}" type="sibTrans" cxnId="{1A156D4A-22BD-4D92-84FE-40225A3AEAE5}">
      <dgm:prSet/>
      <dgm:spPr/>
      <dgm:t>
        <a:bodyPr/>
        <a:lstStyle/>
        <a:p>
          <a:endParaRPr lang="en-US" sz="1600">
            <a:solidFill>
              <a:schemeClr val="bg1"/>
            </a:solidFill>
          </a:endParaRPr>
        </a:p>
      </dgm:t>
    </dgm:pt>
    <dgm:pt modelId="{A96F4048-1F86-40B8-8EB8-B0D3CCB904AC}">
      <dgm:prSet custT="1"/>
      <dgm:spPr>
        <a:solidFill>
          <a:schemeClr val="accent6"/>
        </a:solidFill>
        <a:ln w="38100">
          <a:solidFill>
            <a:schemeClr val="bg1"/>
          </a:solidFill>
        </a:ln>
        <a:effectLst>
          <a:outerShdw blurRad="50800" dist="38100" dir="2700000" algn="tl" rotWithShape="0">
            <a:prstClr val="black">
              <a:alpha val="40000"/>
            </a:prstClr>
          </a:outerShdw>
        </a:effectLst>
      </dgm:spPr>
      <dgm:t>
        <a:bodyPr/>
        <a:lstStyle/>
        <a:p>
          <a:r>
            <a:rPr lang="en-US" sz="1600" dirty="0" smtClean="0">
              <a:solidFill>
                <a:schemeClr val="bg1"/>
              </a:solidFill>
            </a:rPr>
            <a:t>July 9, Trigger 2 reactivated, max WL exceeded 1m above DL around end of July</a:t>
          </a:r>
          <a:endParaRPr lang="en-US" sz="1600" dirty="0">
            <a:solidFill>
              <a:schemeClr val="bg1"/>
            </a:solidFill>
          </a:endParaRPr>
        </a:p>
      </dgm:t>
    </dgm:pt>
    <dgm:pt modelId="{FB4DE79F-C8CE-4AD5-908F-46F2DD11FEAF}" type="parTrans" cxnId="{836D2420-AD9D-45DF-9FEC-CF5DD690EEA6}">
      <dgm:prSet/>
      <dgm:spPr/>
      <dgm:t>
        <a:bodyPr/>
        <a:lstStyle/>
        <a:p>
          <a:endParaRPr lang="en-US" sz="1600">
            <a:solidFill>
              <a:schemeClr val="bg1"/>
            </a:solidFill>
          </a:endParaRPr>
        </a:p>
      </dgm:t>
    </dgm:pt>
    <dgm:pt modelId="{8A04FE2A-8093-4AA8-9662-819B2383A01F}" type="sibTrans" cxnId="{836D2420-AD9D-45DF-9FEC-CF5DD690EEA6}">
      <dgm:prSet/>
      <dgm:spPr/>
      <dgm:t>
        <a:bodyPr/>
        <a:lstStyle/>
        <a:p>
          <a:endParaRPr lang="en-US" sz="1600">
            <a:solidFill>
              <a:schemeClr val="bg1"/>
            </a:solidFill>
          </a:endParaRPr>
        </a:p>
      </dgm:t>
    </dgm:pt>
    <dgm:pt modelId="{1A27FCBB-E541-4E0E-B1EF-0DC3B82F7D6B}" type="pres">
      <dgm:prSet presAssocID="{B61026FA-005D-4F83-91B7-4A67E527D09C}" presName="Name0" presStyleCnt="0">
        <dgm:presLayoutVars>
          <dgm:chMax val="7"/>
          <dgm:chPref val="7"/>
          <dgm:dir/>
        </dgm:presLayoutVars>
      </dgm:prSet>
      <dgm:spPr/>
      <dgm:t>
        <a:bodyPr/>
        <a:lstStyle/>
        <a:p>
          <a:endParaRPr lang="en-US"/>
        </a:p>
      </dgm:t>
    </dgm:pt>
    <dgm:pt modelId="{1FECFB32-E6B3-4745-B74B-03EBCFD88A4F}" type="pres">
      <dgm:prSet presAssocID="{B61026FA-005D-4F83-91B7-4A67E527D09C}" presName="Name1" presStyleCnt="0"/>
      <dgm:spPr/>
    </dgm:pt>
    <dgm:pt modelId="{E80E83BC-FA7D-41C4-ADB9-CFD4B5BC7C27}" type="pres">
      <dgm:prSet presAssocID="{B61026FA-005D-4F83-91B7-4A67E527D09C}" presName="cycle" presStyleCnt="0"/>
      <dgm:spPr/>
    </dgm:pt>
    <dgm:pt modelId="{60030C70-F1E5-4987-AFAD-C98CFD15F308}" type="pres">
      <dgm:prSet presAssocID="{B61026FA-005D-4F83-91B7-4A67E527D09C}" presName="srcNode" presStyleLbl="node1" presStyleIdx="0" presStyleCnt="5"/>
      <dgm:spPr/>
    </dgm:pt>
    <dgm:pt modelId="{75CD2D43-FF46-486F-8F92-07E6EFDCB430}" type="pres">
      <dgm:prSet presAssocID="{B61026FA-005D-4F83-91B7-4A67E527D09C}" presName="conn" presStyleLbl="parChTrans1D2" presStyleIdx="0" presStyleCnt="1"/>
      <dgm:spPr/>
      <dgm:t>
        <a:bodyPr/>
        <a:lstStyle/>
        <a:p>
          <a:endParaRPr lang="en-US"/>
        </a:p>
      </dgm:t>
    </dgm:pt>
    <dgm:pt modelId="{45661116-E63B-4383-BA11-80CAAF8FBF7E}" type="pres">
      <dgm:prSet presAssocID="{B61026FA-005D-4F83-91B7-4A67E527D09C}" presName="extraNode" presStyleLbl="node1" presStyleIdx="0" presStyleCnt="5"/>
      <dgm:spPr/>
    </dgm:pt>
    <dgm:pt modelId="{4AF4D685-69D0-43E3-9F8A-CC8E8769CF62}" type="pres">
      <dgm:prSet presAssocID="{B61026FA-005D-4F83-91B7-4A67E527D09C}" presName="dstNode" presStyleLbl="node1" presStyleIdx="0" presStyleCnt="5"/>
      <dgm:spPr/>
    </dgm:pt>
    <dgm:pt modelId="{2EDA5132-F085-4E3B-BEF6-ED2C397CDBF7}" type="pres">
      <dgm:prSet presAssocID="{C7035807-436B-4098-B283-CFDB1C2C895B}" presName="text_1" presStyleLbl="node1" presStyleIdx="0" presStyleCnt="5">
        <dgm:presLayoutVars>
          <dgm:bulletEnabled val="1"/>
        </dgm:presLayoutVars>
      </dgm:prSet>
      <dgm:spPr>
        <a:prstGeom prst="roundRect">
          <a:avLst/>
        </a:prstGeom>
      </dgm:spPr>
      <dgm:t>
        <a:bodyPr/>
        <a:lstStyle/>
        <a:p>
          <a:endParaRPr lang="en-US"/>
        </a:p>
      </dgm:t>
    </dgm:pt>
    <dgm:pt modelId="{4A080864-EA3F-460E-A43D-87F682A0B74D}" type="pres">
      <dgm:prSet presAssocID="{C7035807-436B-4098-B283-CFDB1C2C895B}" presName="accent_1" presStyleCnt="0"/>
      <dgm:spPr/>
    </dgm:pt>
    <dgm:pt modelId="{ED3C09F1-2D6D-4190-9E6D-EDDB3272A725}" type="pres">
      <dgm:prSet presAssocID="{C7035807-436B-4098-B283-CFDB1C2C895B}" presName="accentRepeatNode" presStyleLbl="solidFgAcc1" presStyleIdx="0" presStyleCnt="5"/>
      <dgm:spPr>
        <a:ln w="38100">
          <a:solidFill>
            <a:schemeClr val="accent1"/>
          </a:solidFill>
        </a:ln>
      </dgm:spPr>
      <dgm:t>
        <a:bodyPr/>
        <a:lstStyle/>
        <a:p>
          <a:endParaRPr lang="en-US"/>
        </a:p>
      </dgm:t>
    </dgm:pt>
    <dgm:pt modelId="{890952B4-38AA-41FF-A5D3-8211D557B0E1}" type="pres">
      <dgm:prSet presAssocID="{493133E4-0A75-4988-B893-C64C3896137C}" presName="text_2" presStyleLbl="node1" presStyleIdx="1" presStyleCnt="5">
        <dgm:presLayoutVars>
          <dgm:bulletEnabled val="1"/>
        </dgm:presLayoutVars>
      </dgm:prSet>
      <dgm:spPr>
        <a:prstGeom prst="roundRect">
          <a:avLst/>
        </a:prstGeom>
      </dgm:spPr>
      <dgm:t>
        <a:bodyPr/>
        <a:lstStyle/>
        <a:p>
          <a:endParaRPr lang="en-US"/>
        </a:p>
      </dgm:t>
    </dgm:pt>
    <dgm:pt modelId="{E83AB650-1351-42AD-B40B-62B6DEA53B72}" type="pres">
      <dgm:prSet presAssocID="{493133E4-0A75-4988-B893-C64C3896137C}" presName="accent_2" presStyleCnt="0"/>
      <dgm:spPr/>
    </dgm:pt>
    <dgm:pt modelId="{BCF104F0-8207-4D4B-8D30-9B5FF072325D}" type="pres">
      <dgm:prSet presAssocID="{493133E4-0A75-4988-B893-C64C3896137C}" presName="accentRepeatNode" presStyleLbl="solidFgAcc1" presStyleIdx="1" presStyleCnt="5"/>
      <dgm:spPr>
        <a:ln w="38100">
          <a:solidFill>
            <a:schemeClr val="accent2"/>
          </a:solidFill>
        </a:ln>
      </dgm:spPr>
    </dgm:pt>
    <dgm:pt modelId="{1D64D228-CAB5-4574-A504-DE95AB25EA27}" type="pres">
      <dgm:prSet presAssocID="{05AAF50B-5C87-4E19-B1B3-38E188CC8D32}" presName="text_3" presStyleLbl="node1" presStyleIdx="2" presStyleCnt="5">
        <dgm:presLayoutVars>
          <dgm:bulletEnabled val="1"/>
        </dgm:presLayoutVars>
      </dgm:prSet>
      <dgm:spPr>
        <a:prstGeom prst="roundRect">
          <a:avLst/>
        </a:prstGeom>
      </dgm:spPr>
      <dgm:t>
        <a:bodyPr/>
        <a:lstStyle/>
        <a:p>
          <a:endParaRPr lang="en-US"/>
        </a:p>
      </dgm:t>
    </dgm:pt>
    <dgm:pt modelId="{BF4E84FF-9029-4B61-A15A-25C1445C740A}" type="pres">
      <dgm:prSet presAssocID="{05AAF50B-5C87-4E19-B1B3-38E188CC8D32}" presName="accent_3" presStyleCnt="0"/>
      <dgm:spPr/>
    </dgm:pt>
    <dgm:pt modelId="{D318C2A8-EF24-405C-81FA-6A044674B627}" type="pres">
      <dgm:prSet presAssocID="{05AAF50B-5C87-4E19-B1B3-38E188CC8D32}" presName="accentRepeatNode" presStyleLbl="solidFgAcc1" presStyleIdx="2" presStyleCnt="5"/>
      <dgm:spPr>
        <a:ln w="38100">
          <a:solidFill>
            <a:srgbClr val="FF5050"/>
          </a:solidFill>
        </a:ln>
      </dgm:spPr>
      <dgm:t>
        <a:bodyPr/>
        <a:lstStyle/>
        <a:p>
          <a:endParaRPr lang="en-US"/>
        </a:p>
      </dgm:t>
    </dgm:pt>
    <dgm:pt modelId="{9D6787BB-1453-4DA2-861D-55C8D5BC14DD}" type="pres">
      <dgm:prSet presAssocID="{C8D3EB2C-1B33-49F1-A09D-9D8BC98DCFFC}" presName="text_4" presStyleLbl="node1" presStyleIdx="3" presStyleCnt="5">
        <dgm:presLayoutVars>
          <dgm:bulletEnabled val="1"/>
        </dgm:presLayoutVars>
      </dgm:prSet>
      <dgm:spPr>
        <a:prstGeom prst="roundRect">
          <a:avLst/>
        </a:prstGeom>
      </dgm:spPr>
      <dgm:t>
        <a:bodyPr/>
        <a:lstStyle/>
        <a:p>
          <a:endParaRPr lang="en-US"/>
        </a:p>
      </dgm:t>
    </dgm:pt>
    <dgm:pt modelId="{6445DC0A-CE26-4AB2-8731-BC6E51433055}" type="pres">
      <dgm:prSet presAssocID="{C8D3EB2C-1B33-49F1-A09D-9D8BC98DCFFC}" presName="accent_4" presStyleCnt="0"/>
      <dgm:spPr/>
    </dgm:pt>
    <dgm:pt modelId="{E5C31066-E276-44EE-AA8A-6739FF02CE8E}" type="pres">
      <dgm:prSet presAssocID="{C8D3EB2C-1B33-49F1-A09D-9D8BC98DCFFC}" presName="accentRepeatNode" presStyleLbl="solidFgAcc1" presStyleIdx="3" presStyleCnt="5"/>
      <dgm:spPr>
        <a:ln w="38100">
          <a:solidFill>
            <a:schemeClr val="accent4"/>
          </a:solidFill>
        </a:ln>
      </dgm:spPr>
    </dgm:pt>
    <dgm:pt modelId="{3A56A0E3-B579-4A51-9047-4696CD9A7063}" type="pres">
      <dgm:prSet presAssocID="{A96F4048-1F86-40B8-8EB8-B0D3CCB904AC}" presName="text_5" presStyleLbl="node1" presStyleIdx="4" presStyleCnt="5">
        <dgm:presLayoutVars>
          <dgm:bulletEnabled val="1"/>
        </dgm:presLayoutVars>
      </dgm:prSet>
      <dgm:spPr>
        <a:prstGeom prst="roundRect">
          <a:avLst/>
        </a:prstGeom>
      </dgm:spPr>
      <dgm:t>
        <a:bodyPr/>
        <a:lstStyle/>
        <a:p>
          <a:endParaRPr lang="en-US"/>
        </a:p>
      </dgm:t>
    </dgm:pt>
    <dgm:pt modelId="{5DF17D16-4460-4468-895F-5280190648E0}" type="pres">
      <dgm:prSet presAssocID="{A96F4048-1F86-40B8-8EB8-B0D3CCB904AC}" presName="accent_5" presStyleCnt="0"/>
      <dgm:spPr/>
    </dgm:pt>
    <dgm:pt modelId="{C565211A-F819-4789-B901-16E10409A102}" type="pres">
      <dgm:prSet presAssocID="{A96F4048-1F86-40B8-8EB8-B0D3CCB904AC}" presName="accentRepeatNode" presStyleLbl="solidFgAcc1" presStyleIdx="4" presStyleCnt="5"/>
      <dgm:spPr>
        <a:ln w="38100">
          <a:solidFill>
            <a:schemeClr val="accent6"/>
          </a:solidFill>
        </a:ln>
      </dgm:spPr>
      <dgm:t>
        <a:bodyPr/>
        <a:lstStyle/>
        <a:p>
          <a:endParaRPr lang="en-US"/>
        </a:p>
      </dgm:t>
    </dgm:pt>
  </dgm:ptLst>
  <dgm:cxnLst>
    <dgm:cxn modelId="{EE9B1865-1468-41CE-9B5A-69A5D2D9CDD8}" srcId="{B61026FA-005D-4F83-91B7-4A67E527D09C}" destId="{05AAF50B-5C87-4E19-B1B3-38E188CC8D32}" srcOrd="2" destOrd="0" parTransId="{7FF2B4BD-297A-43EE-8D5C-D466EF2F37C8}" sibTransId="{16810300-1F98-4C00-98C7-7F4C93CDEE9E}"/>
    <dgm:cxn modelId="{836D2420-AD9D-45DF-9FEC-CF5DD690EEA6}" srcId="{B61026FA-005D-4F83-91B7-4A67E527D09C}" destId="{A96F4048-1F86-40B8-8EB8-B0D3CCB904AC}" srcOrd="4" destOrd="0" parTransId="{FB4DE79F-C8CE-4AD5-908F-46F2DD11FEAF}" sibTransId="{8A04FE2A-8093-4AA8-9662-819B2383A01F}"/>
    <dgm:cxn modelId="{9D11DD43-469B-4849-9BB1-87F4C316A7C3}" type="presOf" srcId="{9FD588D3-FE2F-4AEF-ABC5-9048826E4994}" destId="{75CD2D43-FF46-486F-8F92-07E6EFDCB430}" srcOrd="0" destOrd="0" presId="urn:microsoft.com/office/officeart/2008/layout/VerticalCurvedList"/>
    <dgm:cxn modelId="{1A156D4A-22BD-4D92-84FE-40225A3AEAE5}" srcId="{B61026FA-005D-4F83-91B7-4A67E527D09C}" destId="{C8D3EB2C-1B33-49F1-A09D-9D8BC98DCFFC}" srcOrd="3" destOrd="0" parTransId="{E4244590-7546-41EF-B8E3-CE696B7074AA}" sibTransId="{858B79B7-C7F1-4032-BEBB-EED6A59C485A}"/>
    <dgm:cxn modelId="{AB680935-48A9-1C4A-AD3D-8D690F739DC4}" type="presOf" srcId="{A96F4048-1F86-40B8-8EB8-B0D3CCB904AC}" destId="{3A56A0E3-B579-4A51-9047-4696CD9A7063}" srcOrd="0" destOrd="0" presId="urn:microsoft.com/office/officeart/2008/layout/VerticalCurvedList"/>
    <dgm:cxn modelId="{A06B8B42-2991-574A-B300-7570D0468C1B}" type="presOf" srcId="{C7035807-436B-4098-B283-CFDB1C2C895B}" destId="{2EDA5132-F085-4E3B-BEF6-ED2C397CDBF7}" srcOrd="0" destOrd="0" presId="urn:microsoft.com/office/officeart/2008/layout/VerticalCurvedList"/>
    <dgm:cxn modelId="{B62A9530-F903-664A-89C6-DAD414C0ED72}" type="presOf" srcId="{05AAF50B-5C87-4E19-B1B3-38E188CC8D32}" destId="{1D64D228-CAB5-4574-A504-DE95AB25EA27}" srcOrd="0" destOrd="0" presId="urn:microsoft.com/office/officeart/2008/layout/VerticalCurvedList"/>
    <dgm:cxn modelId="{568EF7AE-5E7A-4A4B-8C1E-7742DE39B02B}" srcId="{B61026FA-005D-4F83-91B7-4A67E527D09C}" destId="{C7035807-436B-4098-B283-CFDB1C2C895B}" srcOrd="0" destOrd="0" parTransId="{CF38784C-E47C-4381-88BA-3A6C34619753}" sibTransId="{9FD588D3-FE2F-4AEF-ABC5-9048826E4994}"/>
    <dgm:cxn modelId="{AAD16551-5A5E-FC49-BB58-6B94BB6104A9}" type="presOf" srcId="{B61026FA-005D-4F83-91B7-4A67E527D09C}" destId="{1A27FCBB-E541-4E0E-B1EF-0DC3B82F7D6B}" srcOrd="0" destOrd="0" presId="urn:microsoft.com/office/officeart/2008/layout/VerticalCurvedList"/>
    <dgm:cxn modelId="{0DD58272-4520-BA4D-81AC-7DCAD2DA1A1E}" type="presOf" srcId="{C8D3EB2C-1B33-49F1-A09D-9D8BC98DCFFC}" destId="{9D6787BB-1453-4DA2-861D-55C8D5BC14DD}" srcOrd="0" destOrd="0" presId="urn:microsoft.com/office/officeart/2008/layout/VerticalCurvedList"/>
    <dgm:cxn modelId="{BBC9D532-9666-4D18-8598-ADC8785C9EE5}" srcId="{B61026FA-005D-4F83-91B7-4A67E527D09C}" destId="{493133E4-0A75-4988-B893-C64C3896137C}" srcOrd="1" destOrd="0" parTransId="{786492F5-D397-4BFF-8CD6-C70719EE8EC7}" sibTransId="{5407D118-DF82-41F2-B25C-B08B875AD3C1}"/>
    <dgm:cxn modelId="{4108BF3B-2A79-4849-8B84-9C7D5064644E}" type="presOf" srcId="{493133E4-0A75-4988-B893-C64C3896137C}" destId="{890952B4-38AA-41FF-A5D3-8211D557B0E1}" srcOrd="0" destOrd="0" presId="urn:microsoft.com/office/officeart/2008/layout/VerticalCurvedList"/>
    <dgm:cxn modelId="{A5C964ED-2DBA-7442-846C-91AD59BC5796}" type="presParOf" srcId="{1A27FCBB-E541-4E0E-B1EF-0DC3B82F7D6B}" destId="{1FECFB32-E6B3-4745-B74B-03EBCFD88A4F}" srcOrd="0" destOrd="0" presId="urn:microsoft.com/office/officeart/2008/layout/VerticalCurvedList"/>
    <dgm:cxn modelId="{C250C0CC-D4B7-D747-A48E-2EE8033D92A0}" type="presParOf" srcId="{1FECFB32-E6B3-4745-B74B-03EBCFD88A4F}" destId="{E80E83BC-FA7D-41C4-ADB9-CFD4B5BC7C27}" srcOrd="0" destOrd="0" presId="urn:microsoft.com/office/officeart/2008/layout/VerticalCurvedList"/>
    <dgm:cxn modelId="{5103C171-47F0-F448-A513-4649D65C8DC6}" type="presParOf" srcId="{E80E83BC-FA7D-41C4-ADB9-CFD4B5BC7C27}" destId="{60030C70-F1E5-4987-AFAD-C98CFD15F308}" srcOrd="0" destOrd="0" presId="urn:microsoft.com/office/officeart/2008/layout/VerticalCurvedList"/>
    <dgm:cxn modelId="{E94CB5FA-7DA1-CE43-965F-1C56B534F3B0}" type="presParOf" srcId="{E80E83BC-FA7D-41C4-ADB9-CFD4B5BC7C27}" destId="{75CD2D43-FF46-486F-8F92-07E6EFDCB430}" srcOrd="1" destOrd="0" presId="urn:microsoft.com/office/officeart/2008/layout/VerticalCurvedList"/>
    <dgm:cxn modelId="{1C501B0C-49B4-324C-8988-6B90A9E03655}" type="presParOf" srcId="{E80E83BC-FA7D-41C4-ADB9-CFD4B5BC7C27}" destId="{45661116-E63B-4383-BA11-80CAAF8FBF7E}" srcOrd="2" destOrd="0" presId="urn:microsoft.com/office/officeart/2008/layout/VerticalCurvedList"/>
    <dgm:cxn modelId="{52558EF1-08FD-B449-B9A6-F3D939E069D1}" type="presParOf" srcId="{E80E83BC-FA7D-41C4-ADB9-CFD4B5BC7C27}" destId="{4AF4D685-69D0-43E3-9F8A-CC8E8769CF62}" srcOrd="3" destOrd="0" presId="urn:microsoft.com/office/officeart/2008/layout/VerticalCurvedList"/>
    <dgm:cxn modelId="{2D1A91BD-03DB-8C4D-AB30-A328336DEE67}" type="presParOf" srcId="{1FECFB32-E6B3-4745-B74B-03EBCFD88A4F}" destId="{2EDA5132-F085-4E3B-BEF6-ED2C397CDBF7}" srcOrd="1" destOrd="0" presId="urn:microsoft.com/office/officeart/2008/layout/VerticalCurvedList"/>
    <dgm:cxn modelId="{EC753BC0-7D69-EA4F-8735-52DCD0657939}" type="presParOf" srcId="{1FECFB32-E6B3-4745-B74B-03EBCFD88A4F}" destId="{4A080864-EA3F-460E-A43D-87F682A0B74D}" srcOrd="2" destOrd="0" presId="urn:microsoft.com/office/officeart/2008/layout/VerticalCurvedList"/>
    <dgm:cxn modelId="{BABBE586-BBBD-6F46-ACE8-031A6CCC0E93}" type="presParOf" srcId="{4A080864-EA3F-460E-A43D-87F682A0B74D}" destId="{ED3C09F1-2D6D-4190-9E6D-EDDB3272A725}" srcOrd="0" destOrd="0" presId="urn:microsoft.com/office/officeart/2008/layout/VerticalCurvedList"/>
    <dgm:cxn modelId="{3B29E863-6DED-8D46-B54A-437B4977CD9F}" type="presParOf" srcId="{1FECFB32-E6B3-4745-B74B-03EBCFD88A4F}" destId="{890952B4-38AA-41FF-A5D3-8211D557B0E1}" srcOrd="3" destOrd="0" presId="urn:microsoft.com/office/officeart/2008/layout/VerticalCurvedList"/>
    <dgm:cxn modelId="{B716654D-076E-CE44-8EB2-B37B5E56536D}" type="presParOf" srcId="{1FECFB32-E6B3-4745-B74B-03EBCFD88A4F}" destId="{E83AB650-1351-42AD-B40B-62B6DEA53B72}" srcOrd="4" destOrd="0" presId="urn:microsoft.com/office/officeart/2008/layout/VerticalCurvedList"/>
    <dgm:cxn modelId="{8AD5E4A0-37D0-C740-9CD1-3AF105912A9F}" type="presParOf" srcId="{E83AB650-1351-42AD-B40B-62B6DEA53B72}" destId="{BCF104F0-8207-4D4B-8D30-9B5FF072325D}" srcOrd="0" destOrd="0" presId="urn:microsoft.com/office/officeart/2008/layout/VerticalCurvedList"/>
    <dgm:cxn modelId="{B466FB31-7EC1-DB49-9A79-E36C4F9ECA0D}" type="presParOf" srcId="{1FECFB32-E6B3-4745-B74B-03EBCFD88A4F}" destId="{1D64D228-CAB5-4574-A504-DE95AB25EA27}" srcOrd="5" destOrd="0" presId="urn:microsoft.com/office/officeart/2008/layout/VerticalCurvedList"/>
    <dgm:cxn modelId="{CF13D80E-21A3-F04D-A365-93DD4374314B}" type="presParOf" srcId="{1FECFB32-E6B3-4745-B74B-03EBCFD88A4F}" destId="{BF4E84FF-9029-4B61-A15A-25C1445C740A}" srcOrd="6" destOrd="0" presId="urn:microsoft.com/office/officeart/2008/layout/VerticalCurvedList"/>
    <dgm:cxn modelId="{4AFA633E-C550-B24D-BA84-81DB74662097}" type="presParOf" srcId="{BF4E84FF-9029-4B61-A15A-25C1445C740A}" destId="{D318C2A8-EF24-405C-81FA-6A044674B627}" srcOrd="0" destOrd="0" presId="urn:microsoft.com/office/officeart/2008/layout/VerticalCurvedList"/>
    <dgm:cxn modelId="{5291EEF9-E788-5F45-B6F1-378CE737C0B1}" type="presParOf" srcId="{1FECFB32-E6B3-4745-B74B-03EBCFD88A4F}" destId="{9D6787BB-1453-4DA2-861D-55C8D5BC14DD}" srcOrd="7" destOrd="0" presId="urn:microsoft.com/office/officeart/2008/layout/VerticalCurvedList"/>
    <dgm:cxn modelId="{2EDDCBF1-DA5E-C448-BC00-E5A234829445}" type="presParOf" srcId="{1FECFB32-E6B3-4745-B74B-03EBCFD88A4F}" destId="{6445DC0A-CE26-4AB2-8731-BC6E51433055}" srcOrd="8" destOrd="0" presId="urn:microsoft.com/office/officeart/2008/layout/VerticalCurvedList"/>
    <dgm:cxn modelId="{0E2F1DE9-630F-EF4C-89B2-78FD1168B22B}" type="presParOf" srcId="{6445DC0A-CE26-4AB2-8731-BC6E51433055}" destId="{E5C31066-E276-44EE-AA8A-6739FF02CE8E}" srcOrd="0" destOrd="0" presId="urn:microsoft.com/office/officeart/2008/layout/VerticalCurvedList"/>
    <dgm:cxn modelId="{F68AF48B-3D43-374C-BE83-D9C2A51D3E3F}" type="presParOf" srcId="{1FECFB32-E6B3-4745-B74B-03EBCFD88A4F}" destId="{3A56A0E3-B579-4A51-9047-4696CD9A7063}" srcOrd="9" destOrd="0" presId="urn:microsoft.com/office/officeart/2008/layout/VerticalCurvedList"/>
    <dgm:cxn modelId="{75742D35-0991-204B-8B45-19852C4B7654}" type="presParOf" srcId="{1FECFB32-E6B3-4745-B74B-03EBCFD88A4F}" destId="{5DF17D16-4460-4468-895F-5280190648E0}" srcOrd="10" destOrd="0" presId="urn:microsoft.com/office/officeart/2008/layout/VerticalCurvedList"/>
    <dgm:cxn modelId="{12834863-23BC-8842-96EE-A451BB829614}" type="presParOf" srcId="{5DF17D16-4460-4468-895F-5280190648E0}" destId="{C565211A-F819-4789-B901-16E10409A102}" srcOrd="0" destOrd="0" presId="urn:microsoft.com/office/officeart/2008/layout/VerticalCurvedList"/>
  </dgm:cxnLst>
  <dgm:bg>
    <a:noFill/>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D2D43-FF46-486F-8F92-07E6EFDCB430}">
      <dsp:nvSpPr>
        <dsp:cNvPr id="0" name=""/>
        <dsp:cNvSpPr/>
      </dsp:nvSpPr>
      <dsp:spPr>
        <a:xfrm>
          <a:off x="-6125384" y="-937168"/>
          <a:ext cx="7291592" cy="7291592"/>
        </a:xfrm>
        <a:prstGeom prst="blockArc">
          <a:avLst>
            <a:gd name="adj1" fmla="val 18900000"/>
            <a:gd name="adj2" fmla="val 2700000"/>
            <a:gd name="adj3" fmla="val 296"/>
          </a:avLst>
        </a:prstGeom>
        <a:solidFill>
          <a:schemeClr val="tx1">
            <a:lumMod val="50000"/>
            <a:lumOff val="50000"/>
          </a:schemeClr>
        </a:solidFill>
        <a:ln w="12700" cap="flat" cmpd="sng" algn="ctr">
          <a:noFill/>
          <a:prstDash val="solid"/>
          <a:miter lim="800000"/>
        </a:ln>
        <a:effectLst/>
      </dsp:spPr>
      <dsp:style>
        <a:lnRef idx="2">
          <a:scrgbClr r="0" g="0" b="0"/>
        </a:lnRef>
        <a:fillRef idx="0">
          <a:scrgbClr r="0" g="0" b="0"/>
        </a:fillRef>
        <a:effectRef idx="0">
          <a:scrgbClr r="0" g="0" b="0"/>
        </a:effectRef>
        <a:fontRef idx="minor"/>
      </dsp:style>
    </dsp:sp>
    <dsp:sp modelId="{2EDA5132-F085-4E3B-BEF6-ED2C397CDBF7}">
      <dsp:nvSpPr>
        <dsp:cNvPr id="0" name=""/>
        <dsp:cNvSpPr/>
      </dsp:nvSpPr>
      <dsp:spPr>
        <a:xfrm>
          <a:off x="509587" y="338470"/>
          <a:ext cx="5421629" cy="677373"/>
        </a:xfrm>
        <a:prstGeom prst="roundRect">
          <a:avLst/>
        </a:prstGeom>
        <a:solidFill>
          <a:schemeClr val="accent1">
            <a:hueOff val="0"/>
            <a:satOff val="0"/>
            <a:lumOff val="0"/>
            <a:alphaOff val="0"/>
          </a:schemeClr>
        </a:solidFill>
        <a:ln w="38100"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7665" tIns="40640" rIns="40640" bIns="40640" numCol="1" spcCol="1270" anchor="ctr" anchorCtr="0">
          <a:noAutofit/>
        </a:bodyPr>
        <a:lstStyle/>
        <a:p>
          <a:pPr lvl="0" algn="l" defTabSz="711200">
            <a:lnSpc>
              <a:spcPct val="90000"/>
            </a:lnSpc>
            <a:spcBef>
              <a:spcPct val="0"/>
            </a:spcBef>
            <a:spcAft>
              <a:spcPct val="35000"/>
            </a:spcAft>
          </a:pPr>
          <a:r>
            <a:rPr lang="en-US" sz="1600" kern="1200" dirty="0" smtClean="0">
              <a:solidFill>
                <a:schemeClr val="bg1"/>
              </a:solidFill>
            </a:rPr>
            <a:t>Jun 14, Flood event in Brahmaputra basin detected</a:t>
          </a:r>
        </a:p>
      </dsp:txBody>
      <dsp:txXfrm>
        <a:off x="542654" y="371537"/>
        <a:ext cx="5355495" cy="611239"/>
      </dsp:txXfrm>
    </dsp:sp>
    <dsp:sp modelId="{ED3C09F1-2D6D-4190-9E6D-EDDB3272A725}">
      <dsp:nvSpPr>
        <dsp:cNvPr id="0" name=""/>
        <dsp:cNvSpPr/>
      </dsp:nvSpPr>
      <dsp:spPr>
        <a:xfrm>
          <a:off x="86228" y="253798"/>
          <a:ext cx="846717" cy="846717"/>
        </a:xfrm>
        <a:prstGeom prst="ellipse">
          <a:avLst/>
        </a:prstGeom>
        <a:solidFill>
          <a:schemeClr val="lt1">
            <a:hueOff val="0"/>
            <a:satOff val="0"/>
            <a:lumOff val="0"/>
            <a:alphaOff val="0"/>
          </a:schemeClr>
        </a:solidFill>
        <a:ln w="381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dsp:style>
    </dsp:sp>
    <dsp:sp modelId="{890952B4-38AA-41FF-A5D3-8211D557B0E1}">
      <dsp:nvSpPr>
        <dsp:cNvPr id="0" name=""/>
        <dsp:cNvSpPr/>
      </dsp:nvSpPr>
      <dsp:spPr>
        <a:xfrm>
          <a:off x="994973" y="1354205"/>
          <a:ext cx="4936243" cy="677373"/>
        </a:xfrm>
        <a:prstGeom prst="roundRect">
          <a:avLst/>
        </a:prstGeom>
        <a:solidFill>
          <a:schemeClr val="accent2"/>
        </a:solidFill>
        <a:ln w="38100"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7665" tIns="40640" rIns="40640" bIns="40640" numCol="1" spcCol="1270" anchor="ctr" anchorCtr="0">
          <a:noAutofit/>
        </a:bodyPr>
        <a:lstStyle/>
        <a:p>
          <a:pPr lvl="0" algn="l" defTabSz="711200">
            <a:lnSpc>
              <a:spcPct val="90000"/>
            </a:lnSpc>
            <a:spcBef>
              <a:spcPct val="0"/>
            </a:spcBef>
            <a:spcAft>
              <a:spcPct val="35000"/>
            </a:spcAft>
          </a:pPr>
          <a:r>
            <a:rPr lang="en-US" sz="1600" kern="1200" dirty="0" smtClean="0">
              <a:solidFill>
                <a:schemeClr val="bg1"/>
              </a:solidFill>
            </a:rPr>
            <a:t>Jun 16, Local level flood forecast bulletin issued, Trigger 1 Activated</a:t>
          </a:r>
          <a:endParaRPr lang="en-US" sz="1600" kern="1200" dirty="0">
            <a:solidFill>
              <a:schemeClr val="bg1"/>
            </a:solidFill>
          </a:endParaRPr>
        </a:p>
      </dsp:txBody>
      <dsp:txXfrm>
        <a:off x="1028040" y="1387272"/>
        <a:ext cx="4870109" cy="611239"/>
      </dsp:txXfrm>
    </dsp:sp>
    <dsp:sp modelId="{BCF104F0-8207-4D4B-8D30-9B5FF072325D}">
      <dsp:nvSpPr>
        <dsp:cNvPr id="0" name=""/>
        <dsp:cNvSpPr/>
      </dsp:nvSpPr>
      <dsp:spPr>
        <a:xfrm>
          <a:off x="571614" y="1269533"/>
          <a:ext cx="846717" cy="846717"/>
        </a:xfrm>
        <a:prstGeom prst="ellipse">
          <a:avLst/>
        </a:prstGeom>
        <a:solidFill>
          <a:schemeClr val="lt1">
            <a:hueOff val="0"/>
            <a:satOff val="0"/>
            <a:lumOff val="0"/>
            <a:alphaOff val="0"/>
          </a:schemeClr>
        </a:solidFill>
        <a:ln w="381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 modelId="{1D64D228-CAB5-4574-A504-DE95AB25EA27}">
      <dsp:nvSpPr>
        <dsp:cNvPr id="0" name=""/>
        <dsp:cNvSpPr/>
      </dsp:nvSpPr>
      <dsp:spPr>
        <a:xfrm>
          <a:off x="1143947" y="2369941"/>
          <a:ext cx="4787269" cy="677373"/>
        </a:xfrm>
        <a:prstGeom prst="roundRect">
          <a:avLst/>
        </a:prstGeom>
        <a:solidFill>
          <a:srgbClr val="FF5050"/>
        </a:solidFill>
        <a:ln w="38100"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7665" tIns="40640" rIns="40640" bIns="40640" numCol="1" spcCol="1270" anchor="ctr" anchorCtr="0">
          <a:noAutofit/>
        </a:bodyPr>
        <a:lstStyle/>
        <a:p>
          <a:pPr lvl="0" algn="l" defTabSz="711200">
            <a:lnSpc>
              <a:spcPct val="90000"/>
            </a:lnSpc>
            <a:spcBef>
              <a:spcPct val="0"/>
            </a:spcBef>
            <a:spcAft>
              <a:spcPct val="35000"/>
            </a:spcAft>
          </a:pPr>
          <a:r>
            <a:rPr lang="en-US" sz="1600" kern="1200" dirty="0" smtClean="0">
              <a:solidFill>
                <a:schemeClr val="bg1"/>
              </a:solidFill>
            </a:rPr>
            <a:t>June 21, Local level flood warning issued, Trigger 2 Activated</a:t>
          </a:r>
          <a:endParaRPr lang="en-US" sz="1600" kern="1200" dirty="0">
            <a:solidFill>
              <a:schemeClr val="bg1"/>
            </a:solidFill>
          </a:endParaRPr>
        </a:p>
      </dsp:txBody>
      <dsp:txXfrm>
        <a:off x="1177014" y="2403008"/>
        <a:ext cx="4721135" cy="611239"/>
      </dsp:txXfrm>
    </dsp:sp>
    <dsp:sp modelId="{D318C2A8-EF24-405C-81FA-6A044674B627}">
      <dsp:nvSpPr>
        <dsp:cNvPr id="0" name=""/>
        <dsp:cNvSpPr/>
      </dsp:nvSpPr>
      <dsp:spPr>
        <a:xfrm>
          <a:off x="720589" y="2285269"/>
          <a:ext cx="846717" cy="846717"/>
        </a:xfrm>
        <a:prstGeom prst="ellipse">
          <a:avLst/>
        </a:prstGeom>
        <a:solidFill>
          <a:schemeClr val="lt1">
            <a:hueOff val="0"/>
            <a:satOff val="0"/>
            <a:lumOff val="0"/>
            <a:alphaOff val="0"/>
          </a:schemeClr>
        </a:solidFill>
        <a:ln w="38100" cap="flat" cmpd="sng" algn="ctr">
          <a:solidFill>
            <a:srgbClr val="FF5050"/>
          </a:solidFill>
          <a:prstDash val="solid"/>
          <a:miter lim="800000"/>
        </a:ln>
        <a:effectLst/>
      </dsp:spPr>
      <dsp:style>
        <a:lnRef idx="2">
          <a:scrgbClr r="0" g="0" b="0"/>
        </a:lnRef>
        <a:fillRef idx="1">
          <a:scrgbClr r="0" g="0" b="0"/>
        </a:fillRef>
        <a:effectRef idx="0">
          <a:scrgbClr r="0" g="0" b="0"/>
        </a:effectRef>
        <a:fontRef idx="minor"/>
      </dsp:style>
    </dsp:sp>
    <dsp:sp modelId="{9D6787BB-1453-4DA2-861D-55C8D5BC14DD}">
      <dsp:nvSpPr>
        <dsp:cNvPr id="0" name=""/>
        <dsp:cNvSpPr/>
      </dsp:nvSpPr>
      <dsp:spPr>
        <a:xfrm>
          <a:off x="994973" y="3385676"/>
          <a:ext cx="4936243" cy="677373"/>
        </a:xfrm>
        <a:prstGeom prst="roundRect">
          <a:avLst/>
        </a:prstGeom>
        <a:solidFill>
          <a:schemeClr val="accent4"/>
        </a:solidFill>
        <a:ln w="38100"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7665" tIns="40640" rIns="40640" bIns="40640" numCol="1" spcCol="1270" anchor="ctr" anchorCtr="0">
          <a:noAutofit/>
        </a:bodyPr>
        <a:lstStyle/>
        <a:p>
          <a:pPr lvl="0" algn="l" defTabSz="711200">
            <a:lnSpc>
              <a:spcPct val="90000"/>
            </a:lnSpc>
            <a:spcBef>
              <a:spcPct val="0"/>
            </a:spcBef>
            <a:spcAft>
              <a:spcPct val="35000"/>
            </a:spcAft>
          </a:pPr>
          <a:r>
            <a:rPr lang="en-US" sz="1600" kern="1200" dirty="0" smtClean="0">
              <a:solidFill>
                <a:schemeClr val="bg1"/>
              </a:solidFill>
              <a:latin typeface="Arial" panose="020B0604020202020204" pitchFamily="34" charset="0"/>
              <a:cs typeface="Arial" panose="020B0604020202020204" pitchFamily="34" charset="0"/>
            </a:rPr>
            <a:t>June 28 – July 6, flood continued max WL remained within 1m above DL</a:t>
          </a:r>
          <a:endParaRPr lang="en-US" sz="1600" kern="1200" dirty="0">
            <a:solidFill>
              <a:schemeClr val="bg1"/>
            </a:solidFill>
          </a:endParaRPr>
        </a:p>
      </dsp:txBody>
      <dsp:txXfrm>
        <a:off x="1028040" y="3418743"/>
        <a:ext cx="4870109" cy="611239"/>
      </dsp:txXfrm>
    </dsp:sp>
    <dsp:sp modelId="{E5C31066-E276-44EE-AA8A-6739FF02CE8E}">
      <dsp:nvSpPr>
        <dsp:cNvPr id="0" name=""/>
        <dsp:cNvSpPr/>
      </dsp:nvSpPr>
      <dsp:spPr>
        <a:xfrm>
          <a:off x="571614" y="3301004"/>
          <a:ext cx="846717" cy="846717"/>
        </a:xfrm>
        <a:prstGeom prst="ellipse">
          <a:avLst/>
        </a:prstGeom>
        <a:solidFill>
          <a:schemeClr val="lt1">
            <a:hueOff val="0"/>
            <a:satOff val="0"/>
            <a:lumOff val="0"/>
            <a:alphaOff val="0"/>
          </a:schemeClr>
        </a:solidFill>
        <a:ln w="381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dsp:style>
    </dsp:sp>
    <dsp:sp modelId="{3A56A0E3-B579-4A51-9047-4696CD9A7063}">
      <dsp:nvSpPr>
        <dsp:cNvPr id="0" name=""/>
        <dsp:cNvSpPr/>
      </dsp:nvSpPr>
      <dsp:spPr>
        <a:xfrm>
          <a:off x="509587" y="4401412"/>
          <a:ext cx="5421629" cy="677373"/>
        </a:xfrm>
        <a:prstGeom prst="roundRect">
          <a:avLst/>
        </a:prstGeom>
        <a:solidFill>
          <a:schemeClr val="accent6"/>
        </a:solidFill>
        <a:ln w="38100" cap="flat" cmpd="sng" algn="ctr">
          <a:solidFill>
            <a:schemeClr val="bg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7665" tIns="40640" rIns="40640" bIns="40640" numCol="1" spcCol="1270" anchor="ctr" anchorCtr="0">
          <a:noAutofit/>
        </a:bodyPr>
        <a:lstStyle/>
        <a:p>
          <a:pPr lvl="0" algn="l" defTabSz="711200">
            <a:lnSpc>
              <a:spcPct val="90000"/>
            </a:lnSpc>
            <a:spcBef>
              <a:spcPct val="0"/>
            </a:spcBef>
            <a:spcAft>
              <a:spcPct val="35000"/>
            </a:spcAft>
          </a:pPr>
          <a:r>
            <a:rPr lang="en-US" sz="1600" kern="1200" dirty="0" smtClean="0">
              <a:solidFill>
                <a:schemeClr val="bg1"/>
              </a:solidFill>
            </a:rPr>
            <a:t>July 9, Trigger 2 reactivated, max WL exceeded 1m above DL around end of July</a:t>
          </a:r>
          <a:endParaRPr lang="en-US" sz="1600" kern="1200" dirty="0">
            <a:solidFill>
              <a:schemeClr val="bg1"/>
            </a:solidFill>
          </a:endParaRPr>
        </a:p>
      </dsp:txBody>
      <dsp:txXfrm>
        <a:off x="542654" y="4434479"/>
        <a:ext cx="5355495" cy="611239"/>
      </dsp:txXfrm>
    </dsp:sp>
    <dsp:sp modelId="{C565211A-F819-4789-B901-16E10409A102}">
      <dsp:nvSpPr>
        <dsp:cNvPr id="0" name=""/>
        <dsp:cNvSpPr/>
      </dsp:nvSpPr>
      <dsp:spPr>
        <a:xfrm>
          <a:off x="86228" y="4316740"/>
          <a:ext cx="846717" cy="846717"/>
        </a:xfrm>
        <a:prstGeom prst="ellipse">
          <a:avLst/>
        </a:prstGeom>
        <a:solidFill>
          <a:schemeClr val="lt1">
            <a:hueOff val="0"/>
            <a:satOff val="0"/>
            <a:lumOff val="0"/>
            <a:alphaOff val="0"/>
          </a:schemeClr>
        </a:solidFill>
        <a:ln w="38100" cap="flat" cmpd="sng" algn="ctr">
          <a:solidFill>
            <a:schemeClr val="accent6"/>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3AF033-AD61-4D18-9919-005DADD89D59}" type="datetimeFigureOut">
              <a:rPr lang="en-US" smtClean="0"/>
              <a:t>11/12/2021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7BA1BF-9110-4D52-8055-4B5F50BF399F}" type="slidenum">
              <a:rPr lang="en-US" smtClean="0"/>
              <a:t>‹#›</a:t>
            </a:fld>
            <a:endParaRPr lang="en-US"/>
          </a:p>
        </p:txBody>
      </p:sp>
    </p:spTree>
    <p:extLst>
      <p:ext uri="{BB962C8B-B14F-4D97-AF65-F5344CB8AC3E}">
        <p14:creationId xmlns:p14="http://schemas.microsoft.com/office/powerpoint/2010/main" val="30296891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eff184abbb_0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eff184abbb_0_2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390455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eff184abbb_0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eff184abbb_0_2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226011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99227" y="3189059"/>
            <a:ext cx="10993546" cy="630299"/>
          </a:xfrm>
        </p:spPr>
        <p:txBody>
          <a:bodyPr anchor="t">
            <a:normAutofit/>
          </a:bodyPr>
          <a:lstStyle>
            <a:lvl1pPr marL="0" indent="0" algn="ctr">
              <a:buNone/>
              <a:defRPr sz="1800" b="1"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SESSION title</a:t>
            </a:r>
          </a:p>
        </p:txBody>
      </p:sp>
      <p:sp>
        <p:nvSpPr>
          <p:cNvPr id="4" name="Date Placeholder 3"/>
          <p:cNvSpPr>
            <a:spLocks noGrp="1"/>
          </p:cNvSpPr>
          <p:nvPr>
            <p:ph type="dt" sz="half" idx="10"/>
          </p:nvPr>
        </p:nvSpPr>
        <p:spPr>
          <a:xfrm>
            <a:off x="7605951" y="5956137"/>
            <a:ext cx="2844800" cy="365125"/>
          </a:xfrm>
        </p:spPr>
        <p:txBody>
          <a:bodyPr/>
          <a:lstStyle>
            <a:lvl1pPr>
              <a:defRPr>
                <a:solidFill>
                  <a:schemeClr val="tx1"/>
                </a:solidFill>
              </a:defRPr>
            </a:lvl1pPr>
          </a:lstStyle>
          <a:p>
            <a:fld id="{B61BEF0D-F0BB-DE4B-95CE-6DB70DBA9567}" type="datetimeFigureOut">
              <a:rPr lang="en-US" smtClean="0"/>
              <a:pPr/>
              <a:t>11/12/2021</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tx1"/>
                </a:solidFill>
              </a:defRPr>
            </a:lvl1pPr>
          </a:lstStyle>
          <a:p>
            <a:fld id="{D57F1E4F-1CFF-5643-939E-217C01CDF565}" type="slidenum">
              <a:rPr lang="en-US" smtClean="0"/>
              <a:pPr/>
              <a:t>‹#›</a:t>
            </a:fld>
            <a:endParaRPr lang="en-US" dirty="0"/>
          </a:p>
        </p:txBody>
      </p:sp>
      <p:sp>
        <p:nvSpPr>
          <p:cNvPr id="8" name="TextBox 13">
            <a:extLst>
              <a:ext uri="{FF2B5EF4-FFF2-40B4-BE49-F238E27FC236}">
                <a16:creationId xmlns:a16="http://schemas.microsoft.com/office/drawing/2014/main" id="{9011B591-0EAD-47B9-8904-8D5CAABBCCC4}"/>
              </a:ext>
            </a:extLst>
          </p:cNvPr>
          <p:cNvSpPr txBox="1"/>
          <p:nvPr userDrawn="1"/>
        </p:nvSpPr>
        <p:spPr>
          <a:xfrm>
            <a:off x="9603543" y="5737790"/>
            <a:ext cx="2496453" cy="830997"/>
          </a:xfrm>
          <a:prstGeom prst="rect">
            <a:avLst/>
          </a:prstGeom>
        </p:spPr>
        <p:txBody>
          <a:bodyPr wrap="square" lIns="0" tIns="0" rIns="0" bIns="0" rtlCol="0" anchor="t">
            <a:spAutoFit/>
          </a:bodyPr>
          <a:lstStyle/>
          <a:p>
            <a:pPr algn="r">
              <a:lnSpc>
                <a:spcPct val="100000"/>
              </a:lnSpc>
            </a:pPr>
            <a:r>
              <a:rPr lang="en-US" sz="1800" b="1" dirty="0">
                <a:solidFill>
                  <a:srgbClr val="FFBD0D"/>
                </a:solidFill>
                <a:latin typeface="Arimo Bold"/>
              </a:rPr>
              <a:t>November 15-18, 2021</a:t>
            </a:r>
          </a:p>
          <a:p>
            <a:pPr algn="r">
              <a:lnSpc>
                <a:spcPct val="100000"/>
              </a:lnSpc>
            </a:pPr>
            <a:r>
              <a:rPr lang="en-US" sz="1800" b="1" dirty="0">
                <a:solidFill>
                  <a:srgbClr val="FFBD0D"/>
                </a:solidFill>
                <a:latin typeface="Arimo Bold"/>
              </a:rPr>
              <a:t>Annual </a:t>
            </a:r>
            <a:r>
              <a:rPr lang="en-US" sz="1800" b="1">
                <a:solidFill>
                  <a:srgbClr val="FFBD0D"/>
                </a:solidFill>
                <a:latin typeface="Arimo Bold"/>
              </a:rPr>
              <a:t>Event- Virtual</a:t>
            </a:r>
          </a:p>
          <a:p>
            <a:pPr algn="r">
              <a:lnSpc>
                <a:spcPct val="100000"/>
              </a:lnSpc>
            </a:pPr>
            <a:endParaRPr lang="en-US" sz="1800" b="1" dirty="0">
              <a:solidFill>
                <a:srgbClr val="FFBD0D"/>
              </a:solidFill>
              <a:latin typeface="Arimo Bold"/>
            </a:endParaRPr>
          </a:p>
        </p:txBody>
      </p:sp>
      <p:pic>
        <p:nvPicPr>
          <p:cNvPr id="10" name="Picture 5">
            <a:extLst>
              <a:ext uri="{FF2B5EF4-FFF2-40B4-BE49-F238E27FC236}">
                <a16:creationId xmlns:a16="http://schemas.microsoft.com/office/drawing/2014/main" id="{C367FCA2-954A-45A8-B337-D985733277A1}"/>
              </a:ext>
            </a:extLst>
          </p:cNvPr>
          <p:cNvPicPr>
            <a:picLocks noChangeAspect="1"/>
          </p:cNvPicPr>
          <p:nvPr userDrawn="1"/>
        </p:nvPicPr>
        <p:blipFill>
          <a:blip r:embed="rId2"/>
          <a:srcRect/>
          <a:stretch>
            <a:fillRect/>
          </a:stretch>
        </p:blipFill>
        <p:spPr>
          <a:xfrm>
            <a:off x="5461222" y="320023"/>
            <a:ext cx="1269555" cy="960419"/>
          </a:xfrm>
          <a:prstGeom prst="rect">
            <a:avLst/>
          </a:prstGeom>
        </p:spPr>
      </p:pic>
      <p:pic>
        <p:nvPicPr>
          <p:cNvPr id="11" name="Picture 6">
            <a:extLst>
              <a:ext uri="{FF2B5EF4-FFF2-40B4-BE49-F238E27FC236}">
                <a16:creationId xmlns:a16="http://schemas.microsoft.com/office/drawing/2014/main" id="{17C93D43-D474-4A9C-90E9-01CEF984E3EB}"/>
              </a:ext>
            </a:extLst>
          </p:cNvPr>
          <p:cNvPicPr>
            <a:picLocks noChangeAspect="1"/>
          </p:cNvPicPr>
          <p:nvPr userDrawn="1"/>
        </p:nvPicPr>
        <p:blipFill>
          <a:blip r:embed="rId3"/>
          <a:srcRect/>
          <a:stretch>
            <a:fillRect/>
          </a:stretch>
        </p:blipFill>
        <p:spPr>
          <a:xfrm>
            <a:off x="124665" y="124053"/>
            <a:ext cx="1499397" cy="1359485"/>
          </a:xfrm>
          <a:prstGeom prst="rect">
            <a:avLst/>
          </a:prstGeom>
        </p:spPr>
      </p:pic>
      <p:pic>
        <p:nvPicPr>
          <p:cNvPr id="12" name="Picture 7">
            <a:extLst>
              <a:ext uri="{FF2B5EF4-FFF2-40B4-BE49-F238E27FC236}">
                <a16:creationId xmlns:a16="http://schemas.microsoft.com/office/drawing/2014/main" id="{CBF970F2-4ACD-4745-B08C-486C8020BFEF}"/>
              </a:ext>
            </a:extLst>
          </p:cNvPr>
          <p:cNvPicPr>
            <a:picLocks noChangeAspect="1"/>
          </p:cNvPicPr>
          <p:nvPr userDrawn="1"/>
        </p:nvPicPr>
        <p:blipFill>
          <a:blip r:embed="rId4"/>
          <a:srcRect/>
          <a:stretch>
            <a:fillRect/>
          </a:stretch>
        </p:blipFill>
        <p:spPr>
          <a:xfrm>
            <a:off x="4021488" y="264066"/>
            <a:ext cx="946387" cy="960418"/>
          </a:xfrm>
          <a:prstGeom prst="rect">
            <a:avLst/>
          </a:prstGeom>
        </p:spPr>
      </p:pic>
      <p:pic>
        <p:nvPicPr>
          <p:cNvPr id="13" name="Picture 10">
            <a:extLst>
              <a:ext uri="{FF2B5EF4-FFF2-40B4-BE49-F238E27FC236}">
                <a16:creationId xmlns:a16="http://schemas.microsoft.com/office/drawing/2014/main" id="{7534C2B6-C3F6-428B-92BF-225B4E061039}"/>
              </a:ext>
            </a:extLst>
          </p:cNvPr>
          <p:cNvPicPr>
            <a:picLocks noChangeAspect="1"/>
          </p:cNvPicPr>
          <p:nvPr userDrawn="1"/>
        </p:nvPicPr>
        <p:blipFill>
          <a:blip r:embed="rId5"/>
          <a:srcRect/>
          <a:stretch>
            <a:fillRect/>
          </a:stretch>
        </p:blipFill>
        <p:spPr>
          <a:xfrm>
            <a:off x="7365301" y="288213"/>
            <a:ext cx="2658281" cy="912123"/>
          </a:xfrm>
          <a:prstGeom prst="rect">
            <a:avLst/>
          </a:prstGeom>
        </p:spPr>
      </p:pic>
      <p:pic>
        <p:nvPicPr>
          <p:cNvPr id="14" name="Picture 11">
            <a:extLst>
              <a:ext uri="{FF2B5EF4-FFF2-40B4-BE49-F238E27FC236}">
                <a16:creationId xmlns:a16="http://schemas.microsoft.com/office/drawing/2014/main" id="{7F86E1DB-6B3D-4025-80F9-868F6272C43B}"/>
              </a:ext>
            </a:extLst>
          </p:cNvPr>
          <p:cNvPicPr>
            <a:picLocks noChangeAspect="1"/>
          </p:cNvPicPr>
          <p:nvPr userDrawn="1"/>
        </p:nvPicPr>
        <p:blipFill>
          <a:blip r:embed="rId6"/>
          <a:srcRect/>
          <a:stretch>
            <a:fillRect/>
          </a:stretch>
        </p:blipFill>
        <p:spPr>
          <a:xfrm>
            <a:off x="1932505" y="264066"/>
            <a:ext cx="1780540" cy="1006392"/>
          </a:xfrm>
          <a:prstGeom prst="rect">
            <a:avLst/>
          </a:prstGeom>
        </p:spPr>
      </p:pic>
      <p:sp>
        <p:nvSpPr>
          <p:cNvPr id="19" name="Text Placeholder 18">
            <a:extLst>
              <a:ext uri="{FF2B5EF4-FFF2-40B4-BE49-F238E27FC236}">
                <a16:creationId xmlns:a16="http://schemas.microsoft.com/office/drawing/2014/main" id="{F149F2AA-E8DD-4C38-9825-127B98ED8424}"/>
              </a:ext>
            </a:extLst>
          </p:cNvPr>
          <p:cNvSpPr>
            <a:spLocks noGrp="1"/>
          </p:cNvSpPr>
          <p:nvPr>
            <p:ph type="body" sz="quarter" idx="13" hasCustomPrompt="1"/>
          </p:nvPr>
        </p:nvSpPr>
        <p:spPr>
          <a:xfrm>
            <a:off x="598488" y="4218260"/>
            <a:ext cx="11053762" cy="665162"/>
          </a:xfrm>
        </p:spPr>
        <p:txBody>
          <a:bodyPr>
            <a:normAutofit/>
          </a:bodyPr>
          <a:lstStyle>
            <a:lvl1pPr marL="0" indent="0" algn="ctr">
              <a:buNone/>
              <a:defRPr lang="en-US" sz="1800" b="1" kern="1200" cap="all" dirty="0" smtClean="0">
                <a:solidFill>
                  <a:schemeClr val="tx1"/>
                </a:solidFill>
                <a:latin typeface="+mn-lt"/>
                <a:ea typeface="+mn-ea"/>
                <a:cs typeface="+mn-cs"/>
              </a:defRPr>
            </a:lvl1pPr>
            <a:lvl3pPr marL="630000" indent="0">
              <a:buNone/>
              <a:defRPr/>
            </a:lvl3pPr>
          </a:lstStyle>
          <a:p>
            <a:r>
              <a:rPr lang="en-US" dirty="0"/>
              <a:t>PRESENTATION  title</a:t>
            </a:r>
          </a:p>
        </p:txBody>
      </p:sp>
      <p:sp>
        <p:nvSpPr>
          <p:cNvPr id="21" name="Text Placeholder 20">
            <a:extLst>
              <a:ext uri="{FF2B5EF4-FFF2-40B4-BE49-F238E27FC236}">
                <a16:creationId xmlns:a16="http://schemas.microsoft.com/office/drawing/2014/main" id="{20AD4DB1-338F-4981-A942-042539283FAD}"/>
              </a:ext>
            </a:extLst>
          </p:cNvPr>
          <p:cNvSpPr>
            <a:spLocks noGrp="1"/>
          </p:cNvSpPr>
          <p:nvPr>
            <p:ph type="body" sz="quarter" idx="14" hasCustomPrompt="1"/>
          </p:nvPr>
        </p:nvSpPr>
        <p:spPr>
          <a:xfrm>
            <a:off x="598488" y="5099050"/>
            <a:ext cx="11053762" cy="554038"/>
          </a:xfrm>
        </p:spPr>
        <p:txBody>
          <a:bodyPr/>
          <a:lstStyle>
            <a:lvl1pPr marL="0" indent="0" algn="ctr">
              <a:buNone/>
              <a:defRPr b="1"/>
            </a:lvl1pPr>
          </a:lstStyle>
          <a:p>
            <a:pPr marL="0" marR="0" lvl="0" indent="0" algn="l" defTabSz="457200" rtl="0" eaLnBrk="1" fontAlgn="auto" latinLnBrk="0" hangingPunct="1">
              <a:lnSpc>
                <a:spcPct val="100000"/>
              </a:lnSpc>
              <a:spcBef>
                <a:spcPct val="20000"/>
              </a:spcBef>
              <a:spcAft>
                <a:spcPts val="600"/>
              </a:spcAft>
              <a:buClr>
                <a:schemeClr val="accent2"/>
              </a:buClr>
              <a:buSzPct val="92000"/>
              <a:buFont typeface="Wingdings 2" panose="05020102010507070707" pitchFamily="18" charset="2"/>
              <a:buNone/>
              <a:tabLst/>
              <a:defRPr/>
            </a:pPr>
            <a:r>
              <a:rPr lang="en-US" dirty="0"/>
              <a:t>SPEAKER</a:t>
            </a:r>
          </a:p>
        </p:txBody>
      </p:sp>
      <p:sp>
        <p:nvSpPr>
          <p:cNvPr id="25" name="TextBox 24">
            <a:extLst>
              <a:ext uri="{FF2B5EF4-FFF2-40B4-BE49-F238E27FC236}">
                <a16:creationId xmlns:a16="http://schemas.microsoft.com/office/drawing/2014/main" id="{E498E2C5-222E-41C9-B745-31C84F0A2D00}"/>
              </a:ext>
            </a:extLst>
          </p:cNvPr>
          <p:cNvSpPr txBox="1"/>
          <p:nvPr userDrawn="1"/>
        </p:nvSpPr>
        <p:spPr>
          <a:xfrm>
            <a:off x="2451710" y="1434015"/>
            <a:ext cx="6576641" cy="1569660"/>
          </a:xfrm>
          <a:prstGeom prst="rect">
            <a:avLst/>
          </a:prstGeom>
          <a:noFill/>
        </p:spPr>
        <p:txBody>
          <a:bodyPr wrap="square">
            <a:spAutoFit/>
          </a:bodyPr>
          <a:lstStyle/>
          <a:p>
            <a:pPr algn="ctr"/>
            <a:r>
              <a:rPr lang="en-US" sz="4800" b="0" kern="1200" cap="all" dirty="0">
                <a:solidFill>
                  <a:schemeClr val="tx1"/>
                </a:solidFill>
                <a:latin typeface="+mj-lt"/>
                <a:ea typeface="+mj-ea"/>
                <a:cs typeface="+mj-cs"/>
              </a:rPr>
              <a:t>SOUTH ASIA </a:t>
            </a:r>
            <a:br>
              <a:rPr lang="en-US" sz="4800" b="0" kern="1200" cap="all" dirty="0">
                <a:solidFill>
                  <a:schemeClr val="tx1"/>
                </a:solidFill>
                <a:latin typeface="+mj-lt"/>
                <a:ea typeface="+mj-ea"/>
                <a:cs typeface="+mj-cs"/>
              </a:rPr>
            </a:br>
            <a:r>
              <a:rPr lang="en-US" sz="4800" b="0" kern="1200" cap="all" dirty="0">
                <a:solidFill>
                  <a:schemeClr val="tx1"/>
                </a:solidFill>
                <a:latin typeface="+mj-lt"/>
                <a:ea typeface="+mj-ea"/>
                <a:cs typeface="+mj-cs"/>
              </a:rPr>
              <a:t>HYDROMET FORUM III</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013800"/>
          </a:xfrm>
        </p:spPr>
        <p:txBody>
          <a:bodyPr>
            <a:normAutofit/>
          </a:bodyPr>
          <a:lstStyle>
            <a:lvl1pPr>
              <a:defRPr sz="3600" b="1">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581192" y="2180496"/>
            <a:ext cx="11029615" cy="3678303"/>
          </a:xfrm>
        </p:spPr>
        <p:txBody>
          <a:bodyPr>
            <a:normAutofit/>
          </a:bodyPr>
          <a:lstStyle>
            <a:lvl1pPr>
              <a:defRPr sz="3200"/>
            </a:lvl1pPr>
            <a:lvl2pPr>
              <a:defRPr sz="2800"/>
            </a:lvl2pPr>
            <a:lvl3pPr>
              <a:defRPr sz="24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11/12/2021</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11/12/2021</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lvl1pPr>
              <a:defRPr>
                <a:solidFill>
                  <a:schemeClr val="tx1"/>
                </a:solidFill>
              </a:defRPr>
            </a:lvl1pPr>
          </a:lstStyle>
          <a:p>
            <a:r>
              <a:rPr lang="en-US" dirty="0"/>
              <a:t>Click to edit Master title style</a:t>
            </a:r>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lvl1pPr>
              <a:defRPr>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lvl1pPr>
              <a:defRPr>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11/12/2021</a:t>
            </a:fld>
            <a:endParaRPr lang="en-US" dirty="0"/>
          </a:p>
        </p:txBody>
      </p:sp>
      <p:sp>
        <p:nvSpPr>
          <p:cNvPr id="3" name="Footer Placeholder 2"/>
          <p:cNvSpPr>
            <a:spLocks noGrp="1"/>
          </p:cNvSpPr>
          <p:nvPr>
            <p:ph type="ftr" sz="quarter" idx="11"/>
          </p:nvPr>
        </p:nvSpPr>
        <p:spPr/>
        <p:txBody>
          <a:bodyPr/>
          <a:lstStyle>
            <a:lvl1pPr>
              <a:defRPr>
                <a:solidFill>
                  <a:schemeClr val="tx1"/>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5262296"/>
            <a:ext cx="4909445" cy="689514"/>
          </a:xfrm>
        </p:spPr>
        <p:txBody>
          <a:bodyPr anchor="ctr"/>
          <a:lstStyle>
            <a:lvl1pPr algn="l">
              <a:defRPr sz="2000" b="0">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tx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11/12/2021</a:t>
            </a:fld>
            <a:endParaRPr lang="en-US" dirty="0"/>
          </a:p>
        </p:txBody>
      </p:sp>
      <p:sp>
        <p:nvSpPr>
          <p:cNvPr id="6" name="Footer Placeholder 5"/>
          <p:cNvSpPr>
            <a:spLocks noGrp="1"/>
          </p:cNvSpPr>
          <p:nvPr>
            <p:ph type="ftr" sz="quarter" idx="11"/>
          </p:nvPr>
        </p:nvSpPr>
        <p:spPr/>
        <p:txBody>
          <a:bodyPr/>
          <a:lstStyle>
            <a:lvl1pPr>
              <a:defRPr>
                <a:solidFill>
                  <a:schemeClr val="tx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lvl1pPr>
              <a:defRPr>
                <a:solidFill>
                  <a:schemeClr val="tx1"/>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1" y="675726"/>
            <a:ext cx="2004164" cy="5183073"/>
          </a:xfrm>
        </p:spPr>
        <p:txBody>
          <a:bodyPr vert="eaVert"/>
          <a:lstStyle>
            <a:lvl1pPr>
              <a:defRPr>
                <a:solidFill>
                  <a:schemeClr val="tx1"/>
                </a:solidFill>
              </a:defRPr>
            </a:lvl1pPr>
          </a:lstStyle>
          <a:p>
            <a:r>
              <a:rPr lang="en-US" dirty="0"/>
              <a:t>Click to edit Master title style</a:t>
            </a:r>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11/12/2021</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3A43063-5588-4A61-B608-E7190534C3F2}"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36158455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A43063-5588-4A61-B608-E7190534C3F2}"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3888917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A43063-5588-4A61-B608-E7190534C3F2}"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318829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3A43063-5588-4A61-B608-E7190534C3F2}"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30688817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3A43063-5588-4A61-B608-E7190534C3F2}" type="datetimeFigureOut">
              <a:rPr lang="en-US" smtClean="0"/>
              <a:t>11/12/2021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1307336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3A43063-5588-4A61-B608-E7190534C3F2}" type="datetimeFigureOut">
              <a:rPr lang="en-US" smtClean="0"/>
              <a:t>11/12/2021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22215517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A43063-5588-4A61-B608-E7190534C3F2}" type="datetimeFigureOut">
              <a:rPr lang="en-US" smtClean="0"/>
              <a:t>11/12/2021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34355284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A43063-5588-4A61-B608-E7190534C3F2}"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26350318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A43063-5588-4A61-B608-E7190534C3F2}"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13440329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A43063-5588-4A61-B608-E7190534C3F2}"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2947716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A43063-5588-4A61-B608-E7190534C3F2}"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E78D4-62BF-49B8-B287-24955AF437DA}" type="slidenum">
              <a:rPr lang="en-US" smtClean="0"/>
              <a:t>‹#›</a:t>
            </a:fld>
            <a:endParaRPr lang="en-US"/>
          </a:p>
        </p:txBody>
      </p:sp>
    </p:spTree>
    <p:extLst>
      <p:ext uri="{BB962C8B-B14F-4D97-AF65-F5344CB8AC3E}">
        <p14:creationId xmlns:p14="http://schemas.microsoft.com/office/powerpoint/2010/main" val="9053693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76B16E0-D1D0-4AF0-9797-8C0BFE9754A3}"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7554766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6B16E0-D1D0-4AF0-9797-8C0BFE9754A3}"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4471084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76B16E0-D1D0-4AF0-9797-8C0BFE9754A3}"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54139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76B16E0-D1D0-4AF0-9797-8C0BFE9754A3}"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7973265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76B16E0-D1D0-4AF0-9797-8C0BFE9754A3}" type="datetimeFigureOut">
              <a:rPr lang="en-US" smtClean="0"/>
              <a:t>11/12/2021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12607998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76B16E0-D1D0-4AF0-9797-8C0BFE9754A3}" type="datetimeFigureOut">
              <a:rPr lang="en-US" smtClean="0"/>
              <a:t>11/12/2021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31096871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6B16E0-D1D0-4AF0-9797-8C0BFE9754A3}" type="datetimeFigureOut">
              <a:rPr lang="en-US" smtClean="0"/>
              <a:t>11/12/2021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37231893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76B16E0-D1D0-4AF0-9797-8C0BFE9754A3}"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37684102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76B16E0-D1D0-4AF0-9797-8C0BFE9754A3}"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32827171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6B16E0-D1D0-4AF0-9797-8C0BFE9754A3}"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26833768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6B16E0-D1D0-4AF0-9797-8C0BFE9754A3}"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3A303-3A04-49A0-B10E-78995640B1F1}" type="slidenum">
              <a:rPr lang="en-US" smtClean="0"/>
              <a:t>‹#›</a:t>
            </a:fld>
            <a:endParaRPr lang="en-US"/>
          </a:p>
        </p:txBody>
      </p:sp>
    </p:spTree>
    <p:extLst>
      <p:ext uri="{BB962C8B-B14F-4D97-AF65-F5344CB8AC3E}">
        <p14:creationId xmlns:p14="http://schemas.microsoft.com/office/powerpoint/2010/main" val="4653501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Slide with Image">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8B934246-87B1-4444-9DCA-06622CAD5507}"/>
              </a:ext>
            </a:extLst>
          </p:cNvPr>
          <p:cNvSpPr>
            <a:spLocks noGrp="1"/>
          </p:cNvSpPr>
          <p:nvPr>
            <p:ph type="pic" sz="quarter" idx="10" hasCustomPrompt="1"/>
          </p:nvPr>
        </p:nvSpPr>
        <p:spPr>
          <a:xfrm>
            <a:off x="123992" y="124953"/>
            <a:ext cx="11944014" cy="4372387"/>
          </a:xfrm>
          <a:custGeom>
            <a:avLst/>
            <a:gdLst>
              <a:gd name="connsiteX0" fmla="*/ 0 w 11944014"/>
              <a:gd name="connsiteY0" fmla="*/ 0 h 4372387"/>
              <a:gd name="connsiteX1" fmla="*/ 11944014 w 11944014"/>
              <a:gd name="connsiteY1" fmla="*/ 0 h 4372387"/>
              <a:gd name="connsiteX2" fmla="*/ 11944014 w 11944014"/>
              <a:gd name="connsiteY2" fmla="*/ 4064314 h 4372387"/>
              <a:gd name="connsiteX3" fmla="*/ 11419539 w 11944014"/>
              <a:gd name="connsiteY3" fmla="*/ 4152711 h 4372387"/>
              <a:gd name="connsiteX4" fmla="*/ 4857299 w 11944014"/>
              <a:gd name="connsiteY4" fmla="*/ 3772522 h 4372387"/>
              <a:gd name="connsiteX5" fmla="*/ 510557 w 11944014"/>
              <a:gd name="connsiteY5" fmla="*/ 3115117 h 4372387"/>
              <a:gd name="connsiteX6" fmla="*/ 0 w 11944014"/>
              <a:gd name="connsiteY6" fmla="*/ 3085767 h 4372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944014" h="4372387">
                <a:moveTo>
                  <a:pt x="0" y="0"/>
                </a:moveTo>
                <a:lnTo>
                  <a:pt x="11944014" y="0"/>
                </a:lnTo>
                <a:lnTo>
                  <a:pt x="11944014" y="4064314"/>
                </a:lnTo>
                <a:lnTo>
                  <a:pt x="11419539" y="4152711"/>
                </a:lnTo>
                <a:cubicBezTo>
                  <a:pt x="10120431" y="4379826"/>
                  <a:pt x="8581267" y="4634432"/>
                  <a:pt x="4857299" y="3772522"/>
                </a:cubicBezTo>
                <a:cubicBezTo>
                  <a:pt x="3261016" y="3403063"/>
                  <a:pt x="1951876" y="3212078"/>
                  <a:pt x="510557" y="3115117"/>
                </a:cubicBezTo>
                <a:lnTo>
                  <a:pt x="0" y="3085767"/>
                </a:lnTo>
                <a:close/>
              </a:path>
            </a:pathLst>
          </a:custGeom>
          <a:solidFill>
            <a:schemeClr val="bg1">
              <a:lumMod val="95000"/>
            </a:schemeClr>
          </a:solidFill>
        </p:spPr>
        <p:txBody>
          <a:bodyPr vert="horz" wrap="square" lIns="91440" tIns="45720" rIns="91440" bIns="45720" rtlCol="0" anchor="ctr" anchorCtr="1">
            <a:noAutofit/>
          </a:bodyPr>
          <a:lstStyle>
            <a:lvl1pPr marL="0" indent="0">
              <a:buNone/>
              <a:defRPr lang="en-GB" sz="1800" dirty="0"/>
            </a:lvl1pPr>
          </a:lstStyle>
          <a:p>
            <a:pPr marL="228600" lvl="0" indent="-228600" algn="ctr"/>
            <a:r>
              <a:rPr lang="en-US" noProof="0" dirty="0"/>
              <a:t>Insert Image</a:t>
            </a:r>
          </a:p>
        </p:txBody>
      </p:sp>
      <p:sp>
        <p:nvSpPr>
          <p:cNvPr id="8" name="Freeform: Shape 7">
            <a:extLst>
              <a:ext uri="{FF2B5EF4-FFF2-40B4-BE49-F238E27FC236}">
                <a16:creationId xmlns:a16="http://schemas.microsoft.com/office/drawing/2014/main" id="{1E99C6B2-05CE-48A7-8696-CEC64BE74DF5}"/>
              </a:ext>
            </a:extLst>
          </p:cNvPr>
          <p:cNvSpPr/>
          <p:nvPr userDrawn="1"/>
        </p:nvSpPr>
        <p:spPr>
          <a:xfrm>
            <a:off x="-1" y="0"/>
            <a:ext cx="12192001" cy="6858000"/>
          </a:xfrm>
          <a:custGeom>
            <a:avLst/>
            <a:gdLst>
              <a:gd name="connsiteX0" fmla="*/ 123993 w 12192001"/>
              <a:gd name="connsiteY0" fmla="*/ 123993 h 6858000"/>
              <a:gd name="connsiteX1" fmla="*/ 123993 w 12192001"/>
              <a:gd name="connsiteY1" fmla="*/ 3209760 h 6858000"/>
              <a:gd name="connsiteX2" fmla="*/ 634550 w 12192001"/>
              <a:gd name="connsiteY2" fmla="*/ 3239110 h 6858000"/>
              <a:gd name="connsiteX3" fmla="*/ 4981292 w 12192001"/>
              <a:gd name="connsiteY3" fmla="*/ 3896515 h 6858000"/>
              <a:gd name="connsiteX4" fmla="*/ 11543532 w 12192001"/>
              <a:gd name="connsiteY4" fmla="*/ 4276704 h 6858000"/>
              <a:gd name="connsiteX5" fmla="*/ 12068007 w 12192001"/>
              <a:gd name="connsiteY5" fmla="*/ 4188307 h 6858000"/>
              <a:gd name="connsiteX6" fmla="*/ 12068007 w 12192001"/>
              <a:gd name="connsiteY6" fmla="*/ 123993 h 6858000"/>
              <a:gd name="connsiteX7" fmla="*/ 0 w 12192001"/>
              <a:gd name="connsiteY7" fmla="*/ 0 h 6858000"/>
              <a:gd name="connsiteX8" fmla="*/ 12192000 w 12192001"/>
              <a:gd name="connsiteY8" fmla="*/ 0 h 6858000"/>
              <a:gd name="connsiteX9" fmla="*/ 12192000 w 12192001"/>
              <a:gd name="connsiteY9" fmla="*/ 4167393 h 6858000"/>
              <a:gd name="connsiteX10" fmla="*/ 12192001 w 12192001"/>
              <a:gd name="connsiteY10" fmla="*/ 4167393 h 6858000"/>
              <a:gd name="connsiteX11" fmla="*/ 12192001 w 12192001"/>
              <a:gd name="connsiteY11" fmla="*/ 4799849 h 6858000"/>
              <a:gd name="connsiteX12" fmla="*/ 12192001 w 12192001"/>
              <a:gd name="connsiteY12" fmla="*/ 4950491 h 6858000"/>
              <a:gd name="connsiteX13" fmla="*/ 12192001 w 12192001"/>
              <a:gd name="connsiteY13" fmla="*/ 6858000 h 6858000"/>
              <a:gd name="connsiteX14" fmla="*/ 12192000 w 12192001"/>
              <a:gd name="connsiteY14" fmla="*/ 6858000 h 6858000"/>
              <a:gd name="connsiteX15" fmla="*/ 1 w 12192001"/>
              <a:gd name="connsiteY15" fmla="*/ 6858000 h 6858000"/>
              <a:gd name="connsiteX16" fmla="*/ 0 w 12192001"/>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192001" h="6858000">
                <a:moveTo>
                  <a:pt x="123993" y="123993"/>
                </a:moveTo>
                <a:lnTo>
                  <a:pt x="123993" y="3209760"/>
                </a:lnTo>
                <a:lnTo>
                  <a:pt x="634550" y="3239110"/>
                </a:lnTo>
                <a:cubicBezTo>
                  <a:pt x="2075869" y="3336071"/>
                  <a:pt x="3385009" y="3527056"/>
                  <a:pt x="4981292" y="3896515"/>
                </a:cubicBezTo>
                <a:cubicBezTo>
                  <a:pt x="8705260" y="4758425"/>
                  <a:pt x="10244424" y="4503819"/>
                  <a:pt x="11543532" y="4276704"/>
                </a:cubicBezTo>
                <a:lnTo>
                  <a:pt x="12068007" y="4188307"/>
                </a:lnTo>
                <a:lnTo>
                  <a:pt x="12068007" y="123993"/>
                </a:lnTo>
                <a:close/>
                <a:moveTo>
                  <a:pt x="0" y="0"/>
                </a:moveTo>
                <a:lnTo>
                  <a:pt x="12192000" y="0"/>
                </a:lnTo>
                <a:lnTo>
                  <a:pt x="12192000" y="4167393"/>
                </a:lnTo>
                <a:lnTo>
                  <a:pt x="12192001" y="4167393"/>
                </a:lnTo>
                <a:lnTo>
                  <a:pt x="12192001" y="4799849"/>
                </a:lnTo>
                <a:lnTo>
                  <a:pt x="12192001" y="4950491"/>
                </a:lnTo>
                <a:lnTo>
                  <a:pt x="12192001" y="6858000"/>
                </a:lnTo>
                <a:lnTo>
                  <a:pt x="12192000" y="6858000"/>
                </a:lnTo>
                <a:lnTo>
                  <a:pt x="1"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694871" y="5603181"/>
            <a:ext cx="9144000" cy="341632"/>
          </a:xfrm>
        </p:spPr>
        <p:txBody>
          <a:bodyPr vert="horz" lIns="91440" tIns="45720" rIns="91440" bIns="45720" rtlCol="0">
            <a:spAutoFit/>
          </a:bodyPr>
          <a:lstStyle>
            <a:lvl1pPr marL="0" indent="0">
              <a:buNone/>
              <a:defRPr lang="en-GB" sz="1800" dirty="0">
                <a:solidFill>
                  <a:schemeClr val="accent2">
                    <a:lumMod val="50000"/>
                  </a:schemeClr>
                </a:solidFill>
                <a:latin typeface="+mn-lt"/>
              </a:defRPr>
            </a:lvl1pPr>
          </a:lstStyle>
          <a:p>
            <a:pPr marL="228600" lvl="0" indent="-228600"/>
            <a:r>
              <a:rPr lang="en-US" noProof="0"/>
              <a:t>Subtitle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10607040" cy="701731"/>
          </a:xfrm>
        </p:spPr>
        <p:txBody>
          <a:bodyPr vert="horz" lIns="91440" tIns="45720" rIns="91440" bIns="45720" rtlCol="0" anchor="b">
            <a:spAutoFit/>
          </a:bodyPr>
          <a:lstStyle>
            <a:lvl1pPr>
              <a:defRPr lang="en-GB" sz="4400" b="1" dirty="0">
                <a:solidFill>
                  <a:schemeClr val="tx1">
                    <a:lumMod val="75000"/>
                    <a:lumOff val="25000"/>
                  </a:schemeClr>
                </a:solidFill>
                <a:latin typeface="+mj-lt"/>
              </a:defRPr>
            </a:lvl1pPr>
          </a:lstStyle>
          <a:p>
            <a:pPr marL="0" lvl="0"/>
            <a:r>
              <a:rPr lang="en-US" noProof="0"/>
              <a:t>Title</a:t>
            </a:r>
          </a:p>
        </p:txBody>
      </p:sp>
      <p:sp>
        <p:nvSpPr>
          <p:cNvPr id="11" name="Rectangle 10">
            <a:extLst>
              <a:ext uri="{FF2B5EF4-FFF2-40B4-BE49-F238E27FC236}">
                <a16:creationId xmlns:a16="http://schemas.microsoft.com/office/drawing/2014/main" id="{45C25376-E6F9-4E5A-A81D-E7FA342FB230}"/>
              </a:ext>
            </a:extLst>
          </p:cNvPr>
          <p:cNvSpPr/>
          <p:nvPr userDrawn="1"/>
        </p:nvSpPr>
        <p:spPr>
          <a:xfrm>
            <a:off x="435429" y="4726452"/>
            <a:ext cx="72571" cy="1371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8282718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34"/>
        <p:cNvGrpSpPr/>
        <p:nvPr/>
      </p:nvGrpSpPr>
      <p:grpSpPr>
        <a:xfrm>
          <a:off x="0" y="0"/>
          <a:ext cx="0" cy="0"/>
          <a:chOff x="0" y="0"/>
          <a:chExt cx="0" cy="0"/>
        </a:xfrm>
      </p:grpSpPr>
      <p:sp>
        <p:nvSpPr>
          <p:cNvPr id="35" name="Shape 35"/>
          <p:cNvSpPr txBox="1">
            <a:spLocks noGrp="1"/>
          </p:cNvSpPr>
          <p:nvPr>
            <p:ph type="title"/>
          </p:nvPr>
        </p:nvSpPr>
        <p:spPr>
          <a:xfrm>
            <a:off x="1191600" y="274650"/>
            <a:ext cx="8616800" cy="11430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36" name="Shape 36"/>
          <p:cNvSpPr txBox="1">
            <a:spLocks noGrp="1"/>
          </p:cNvSpPr>
          <p:nvPr>
            <p:ph type="body" idx="1"/>
          </p:nvPr>
        </p:nvSpPr>
        <p:spPr>
          <a:xfrm>
            <a:off x="1191500" y="1600200"/>
            <a:ext cx="4182400" cy="4967700"/>
          </a:xfrm>
          <a:prstGeom prst="rect">
            <a:avLst/>
          </a:prstGeom>
        </p:spPr>
        <p:txBody>
          <a:bodyPr lIns="91425" tIns="91425" rIns="91425" bIns="91425" anchor="t" anchorCtr="0"/>
          <a:lstStyle>
            <a:lvl1pPr>
              <a:spcBef>
                <a:spcPts val="0"/>
              </a:spcBef>
              <a:buSzPct val="100000"/>
              <a:defRPr sz="1800"/>
            </a:lvl1pPr>
            <a:lvl2pPr>
              <a:spcBef>
                <a:spcPts val="0"/>
              </a:spcBef>
              <a:buSzPct val="100000"/>
              <a:defRPr sz="1800"/>
            </a:lvl2pPr>
            <a:lvl3pPr>
              <a:spcBef>
                <a:spcPts val="0"/>
              </a:spcBef>
              <a:buSzPct val="100000"/>
              <a:defRPr sz="1800"/>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37" name="Shape 37"/>
          <p:cNvSpPr txBox="1">
            <a:spLocks noGrp="1"/>
          </p:cNvSpPr>
          <p:nvPr>
            <p:ph type="body" idx="2"/>
          </p:nvPr>
        </p:nvSpPr>
        <p:spPr>
          <a:xfrm>
            <a:off x="5625940" y="1600200"/>
            <a:ext cx="4182400" cy="4967700"/>
          </a:xfrm>
          <a:prstGeom prst="rect">
            <a:avLst/>
          </a:prstGeom>
        </p:spPr>
        <p:txBody>
          <a:bodyPr lIns="91425" tIns="91425" rIns="91425" bIns="91425" anchor="t" anchorCtr="0"/>
          <a:lstStyle>
            <a:lvl1pPr>
              <a:spcBef>
                <a:spcPts val="0"/>
              </a:spcBef>
              <a:buSzPct val="100000"/>
              <a:defRPr sz="1800"/>
            </a:lvl1pPr>
            <a:lvl2pPr>
              <a:spcBef>
                <a:spcPts val="0"/>
              </a:spcBef>
              <a:buSzPct val="100000"/>
              <a:defRPr sz="1800"/>
            </a:lvl2pPr>
            <a:lvl3pPr>
              <a:spcBef>
                <a:spcPts val="0"/>
              </a:spcBef>
              <a:buSzPct val="100000"/>
              <a:defRPr sz="1800"/>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38" name="Shape 38"/>
          <p:cNvSpPr/>
          <p:nvPr/>
        </p:nvSpPr>
        <p:spPr>
          <a:xfrm>
            <a:off x="9808489" y="6755101"/>
            <a:ext cx="1191599" cy="102899"/>
          </a:xfrm>
          <a:prstGeom prst="rect">
            <a:avLst/>
          </a:prstGeom>
          <a:solidFill>
            <a:srgbClr val="FF9715"/>
          </a:solidFill>
          <a:ln>
            <a:noFill/>
          </a:ln>
        </p:spPr>
        <p:txBody>
          <a:bodyPr lIns="91425" tIns="91425" rIns="91425" bIns="91425" anchor="ctr" anchorCtr="0">
            <a:noAutofit/>
          </a:bodyPr>
          <a:lstStyle/>
          <a:p>
            <a:pPr>
              <a:spcBef>
                <a:spcPts val="0"/>
              </a:spcBef>
              <a:buNone/>
            </a:pPr>
            <a:endParaRPr sz="1800"/>
          </a:p>
        </p:txBody>
      </p:sp>
      <p:sp>
        <p:nvSpPr>
          <p:cNvPr id="39" name="Shape 39"/>
          <p:cNvSpPr/>
          <p:nvPr/>
        </p:nvSpPr>
        <p:spPr>
          <a:xfrm>
            <a:off x="11000415" y="6755101"/>
            <a:ext cx="1191599" cy="102899"/>
          </a:xfrm>
          <a:prstGeom prst="rect">
            <a:avLst/>
          </a:prstGeom>
          <a:solidFill>
            <a:srgbClr val="F20253"/>
          </a:solidFill>
          <a:ln>
            <a:noFill/>
          </a:ln>
        </p:spPr>
        <p:txBody>
          <a:bodyPr lIns="91425" tIns="91425" rIns="91425" bIns="91425" anchor="ctr" anchorCtr="0">
            <a:noAutofit/>
          </a:bodyPr>
          <a:lstStyle/>
          <a:p>
            <a:pPr>
              <a:spcBef>
                <a:spcPts val="0"/>
              </a:spcBef>
              <a:buNone/>
            </a:pPr>
            <a:endParaRPr sz="1800"/>
          </a:p>
        </p:txBody>
      </p:sp>
      <p:sp>
        <p:nvSpPr>
          <p:cNvPr id="40" name="Shape 40"/>
          <p:cNvSpPr/>
          <p:nvPr/>
        </p:nvSpPr>
        <p:spPr>
          <a:xfrm>
            <a:off x="1" y="6755101"/>
            <a:ext cx="1191599" cy="102899"/>
          </a:xfrm>
          <a:prstGeom prst="rect">
            <a:avLst/>
          </a:prstGeom>
          <a:solidFill>
            <a:srgbClr val="7ECEFD"/>
          </a:solidFill>
          <a:ln>
            <a:noFill/>
          </a:ln>
        </p:spPr>
        <p:txBody>
          <a:bodyPr lIns="91425" tIns="91425" rIns="91425" bIns="91425" anchor="ctr" anchorCtr="0">
            <a:noAutofit/>
          </a:bodyPr>
          <a:lstStyle/>
          <a:p>
            <a:pPr>
              <a:spcBef>
                <a:spcPts val="0"/>
              </a:spcBef>
              <a:buNone/>
            </a:pPr>
            <a:endParaRPr sz="1800"/>
          </a:p>
        </p:txBody>
      </p:sp>
      <p:sp>
        <p:nvSpPr>
          <p:cNvPr id="41" name="Shape 41"/>
          <p:cNvSpPr/>
          <p:nvPr/>
        </p:nvSpPr>
        <p:spPr>
          <a:xfrm>
            <a:off x="1191612" y="6755101"/>
            <a:ext cx="8616800" cy="102899"/>
          </a:xfrm>
          <a:prstGeom prst="rect">
            <a:avLst/>
          </a:prstGeom>
          <a:solidFill>
            <a:srgbClr val="2185C5"/>
          </a:solidFill>
          <a:ln>
            <a:noFill/>
          </a:ln>
        </p:spPr>
        <p:txBody>
          <a:bodyPr lIns="91425" tIns="91425" rIns="91425" bIns="91425" anchor="ctr" anchorCtr="0">
            <a:noAutofit/>
          </a:bodyPr>
          <a:lstStyle/>
          <a:p>
            <a:pPr>
              <a:spcBef>
                <a:spcPts val="0"/>
              </a:spcBef>
              <a:buNone/>
            </a:pPr>
            <a:endParaRPr sz="1800"/>
          </a:p>
        </p:txBody>
      </p:sp>
    </p:spTree>
    <p:extLst>
      <p:ext uri="{BB962C8B-B14F-4D97-AF65-F5344CB8AC3E}">
        <p14:creationId xmlns:p14="http://schemas.microsoft.com/office/powerpoint/2010/main" val="64424698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DD02729-54C6-4CBA-8568-979BB236B6B0}"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15133361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D02729-54C6-4CBA-8568-979BB236B6B0}"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38613518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D02729-54C6-4CBA-8568-979BB236B6B0}"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4876767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DD02729-54C6-4CBA-8568-979BB236B6B0}"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19555065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DD02729-54C6-4CBA-8568-979BB236B6B0}" type="datetimeFigureOut">
              <a:rPr lang="en-US" smtClean="0"/>
              <a:t>11/12/2021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9951735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DD02729-54C6-4CBA-8568-979BB236B6B0}" type="datetimeFigureOut">
              <a:rPr lang="en-US" smtClean="0"/>
              <a:t>11/12/2021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23698395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D02729-54C6-4CBA-8568-979BB236B6B0}" type="datetimeFigureOut">
              <a:rPr lang="en-US" smtClean="0"/>
              <a:t>11/12/2021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27683250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D02729-54C6-4CBA-8568-979BB236B6B0}"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40131037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D02729-54C6-4CBA-8568-979BB236B6B0}"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18656136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D02729-54C6-4CBA-8568-979BB236B6B0}"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337319358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D02729-54C6-4CBA-8568-979BB236B6B0}"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44B98-9090-4B07-948D-F51EA5644E37}" type="slidenum">
              <a:rPr lang="en-US" smtClean="0"/>
              <a:t>‹#›</a:t>
            </a:fld>
            <a:endParaRPr lang="en-US"/>
          </a:p>
        </p:txBody>
      </p:sp>
    </p:spTree>
    <p:extLst>
      <p:ext uri="{BB962C8B-B14F-4D97-AF65-F5344CB8AC3E}">
        <p14:creationId xmlns:p14="http://schemas.microsoft.com/office/powerpoint/2010/main" val="384147108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smtClean="0"/>
              <a:t>SlideModel.com</a:t>
            </a:r>
            <a:endParaRPr lang="en-US"/>
          </a:p>
        </p:txBody>
      </p:sp>
      <p:sp>
        <p:nvSpPr>
          <p:cNvPr id="3" name="Date Placeholder 2"/>
          <p:cNvSpPr>
            <a:spLocks noGrp="1"/>
          </p:cNvSpPr>
          <p:nvPr>
            <p:ph type="dt" sz="half" idx="10"/>
          </p:nvPr>
        </p:nvSpPr>
        <p:spPr/>
        <p:txBody>
          <a:bodyPr/>
          <a:lstStyle/>
          <a:p>
            <a:fld id="{425404F2-BE9A-4460-8815-8F645183555F}" type="datetimeFigureOut">
              <a:rPr lang="en-US" smtClean="0"/>
              <a:pPr/>
              <a:t>11/12/2021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28529974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75" indent="0" algn="ctr">
              <a:buNone/>
              <a:defRPr sz="2000"/>
            </a:lvl2pPr>
            <a:lvl3pPr marL="914350" indent="0" algn="ctr">
              <a:buNone/>
              <a:defRPr sz="1800"/>
            </a:lvl3pPr>
            <a:lvl4pPr marL="1371525" indent="0" algn="ctr">
              <a:buNone/>
              <a:defRPr sz="1600"/>
            </a:lvl4pPr>
            <a:lvl5pPr marL="1828699" indent="0" algn="ctr">
              <a:buNone/>
              <a:defRPr sz="1600"/>
            </a:lvl5pPr>
            <a:lvl6pPr marL="2285874" indent="0" algn="ctr">
              <a:buNone/>
              <a:defRPr sz="1600"/>
            </a:lvl6pPr>
            <a:lvl7pPr marL="2743049" indent="0" algn="ctr">
              <a:buNone/>
              <a:defRPr sz="1600"/>
            </a:lvl7pPr>
            <a:lvl8pPr marL="3200224" indent="0" algn="ctr">
              <a:buNone/>
              <a:defRPr sz="1600"/>
            </a:lvl8pPr>
            <a:lvl9pPr marL="3657399"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F8EBD83-D003-4CDE-8DE3-C514F23B01C8}"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300106632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8EBD83-D003-4CDE-8DE3-C514F23B01C8}"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349026856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5"/>
            <a:ext cx="10515600" cy="1500187"/>
          </a:xfrm>
        </p:spPr>
        <p:txBody>
          <a:bodyPr/>
          <a:lstStyle>
            <a:lvl1pPr marL="0" indent="0">
              <a:buNone/>
              <a:defRPr sz="2400">
                <a:solidFill>
                  <a:schemeClr val="tx1">
                    <a:tint val="75000"/>
                  </a:schemeClr>
                </a:solidFill>
              </a:defRPr>
            </a:lvl1pPr>
            <a:lvl2pPr marL="457175" indent="0">
              <a:buNone/>
              <a:defRPr sz="2000">
                <a:solidFill>
                  <a:schemeClr val="tx1">
                    <a:tint val="75000"/>
                  </a:schemeClr>
                </a:solidFill>
              </a:defRPr>
            </a:lvl2pPr>
            <a:lvl3pPr marL="914350" indent="0">
              <a:buNone/>
              <a:defRPr sz="1800">
                <a:solidFill>
                  <a:schemeClr val="tx1">
                    <a:tint val="75000"/>
                  </a:schemeClr>
                </a:solidFill>
              </a:defRPr>
            </a:lvl3pPr>
            <a:lvl4pPr marL="1371525" indent="0">
              <a:buNone/>
              <a:defRPr sz="1600">
                <a:solidFill>
                  <a:schemeClr val="tx1">
                    <a:tint val="75000"/>
                  </a:schemeClr>
                </a:solidFill>
              </a:defRPr>
            </a:lvl4pPr>
            <a:lvl5pPr marL="1828699" indent="0">
              <a:buNone/>
              <a:defRPr sz="1600">
                <a:solidFill>
                  <a:schemeClr val="tx1">
                    <a:tint val="75000"/>
                  </a:schemeClr>
                </a:solidFill>
              </a:defRPr>
            </a:lvl5pPr>
            <a:lvl6pPr marL="2285874" indent="0">
              <a:buNone/>
              <a:defRPr sz="1600">
                <a:solidFill>
                  <a:schemeClr val="tx1">
                    <a:tint val="75000"/>
                  </a:schemeClr>
                </a:solidFill>
              </a:defRPr>
            </a:lvl6pPr>
            <a:lvl7pPr marL="2743049" indent="0">
              <a:buNone/>
              <a:defRPr sz="1600">
                <a:solidFill>
                  <a:schemeClr val="tx1">
                    <a:tint val="75000"/>
                  </a:schemeClr>
                </a:solidFill>
              </a:defRPr>
            </a:lvl7pPr>
            <a:lvl8pPr marL="3200224" indent="0">
              <a:buNone/>
              <a:defRPr sz="1600">
                <a:solidFill>
                  <a:schemeClr val="tx1">
                    <a:tint val="75000"/>
                  </a:schemeClr>
                </a:solidFill>
              </a:defRPr>
            </a:lvl8pPr>
            <a:lvl9pPr marL="3657399"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8EBD83-D003-4CDE-8DE3-C514F23B01C8}"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334910203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F8EBD83-D003-4CDE-8DE3-C514F23B01C8}"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31815999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75" indent="0">
              <a:buNone/>
              <a:defRPr sz="2000" b="1"/>
            </a:lvl2pPr>
            <a:lvl3pPr marL="914350" indent="0">
              <a:buNone/>
              <a:defRPr sz="1800" b="1"/>
            </a:lvl3pPr>
            <a:lvl4pPr marL="1371525" indent="0">
              <a:buNone/>
              <a:defRPr sz="1600" b="1"/>
            </a:lvl4pPr>
            <a:lvl5pPr marL="1828699" indent="0">
              <a:buNone/>
              <a:defRPr sz="1600" b="1"/>
            </a:lvl5pPr>
            <a:lvl6pPr marL="2285874" indent="0">
              <a:buNone/>
              <a:defRPr sz="1600" b="1"/>
            </a:lvl6pPr>
            <a:lvl7pPr marL="2743049" indent="0">
              <a:buNone/>
              <a:defRPr sz="1600" b="1"/>
            </a:lvl7pPr>
            <a:lvl8pPr marL="3200224" indent="0">
              <a:buNone/>
              <a:defRPr sz="1600" b="1"/>
            </a:lvl8pPr>
            <a:lvl9pPr marL="3657399"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175" indent="0">
              <a:buNone/>
              <a:defRPr sz="2000" b="1"/>
            </a:lvl2pPr>
            <a:lvl3pPr marL="914350" indent="0">
              <a:buNone/>
              <a:defRPr sz="1800" b="1"/>
            </a:lvl3pPr>
            <a:lvl4pPr marL="1371525" indent="0">
              <a:buNone/>
              <a:defRPr sz="1600" b="1"/>
            </a:lvl4pPr>
            <a:lvl5pPr marL="1828699" indent="0">
              <a:buNone/>
              <a:defRPr sz="1600" b="1"/>
            </a:lvl5pPr>
            <a:lvl6pPr marL="2285874" indent="0">
              <a:buNone/>
              <a:defRPr sz="1600" b="1"/>
            </a:lvl6pPr>
            <a:lvl7pPr marL="2743049" indent="0">
              <a:buNone/>
              <a:defRPr sz="1600" b="1"/>
            </a:lvl7pPr>
            <a:lvl8pPr marL="3200224" indent="0">
              <a:buNone/>
              <a:defRPr sz="1600" b="1"/>
            </a:lvl8pPr>
            <a:lvl9pPr marL="3657399"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F8EBD83-D003-4CDE-8DE3-C514F23B01C8}" type="datetimeFigureOut">
              <a:rPr lang="en-US" smtClean="0"/>
              <a:t>11/12/2021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30842911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F8EBD83-D003-4CDE-8DE3-C514F23B01C8}" type="datetimeFigureOut">
              <a:rPr lang="en-US" smtClean="0"/>
              <a:t>11/12/2021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348407319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8EBD83-D003-4CDE-8DE3-C514F23B01C8}" type="datetimeFigureOut">
              <a:rPr lang="en-US" smtClean="0"/>
              <a:t>11/12/2021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423088167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75" indent="0">
              <a:buNone/>
              <a:defRPr sz="1400"/>
            </a:lvl2pPr>
            <a:lvl3pPr marL="914350" indent="0">
              <a:buNone/>
              <a:defRPr sz="1200"/>
            </a:lvl3pPr>
            <a:lvl4pPr marL="1371525" indent="0">
              <a:buNone/>
              <a:defRPr sz="1000"/>
            </a:lvl4pPr>
            <a:lvl5pPr marL="1828699" indent="0">
              <a:buNone/>
              <a:defRPr sz="1000"/>
            </a:lvl5pPr>
            <a:lvl6pPr marL="2285874" indent="0">
              <a:buNone/>
              <a:defRPr sz="1000"/>
            </a:lvl6pPr>
            <a:lvl7pPr marL="2743049" indent="0">
              <a:buNone/>
              <a:defRPr sz="1000"/>
            </a:lvl7pPr>
            <a:lvl8pPr marL="3200224" indent="0">
              <a:buNone/>
              <a:defRPr sz="1000"/>
            </a:lvl8pPr>
            <a:lvl9pPr marL="3657399"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F8EBD83-D003-4CDE-8DE3-C514F23B01C8}"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22281809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175" indent="0">
              <a:buNone/>
              <a:defRPr sz="2800"/>
            </a:lvl2pPr>
            <a:lvl3pPr marL="914350" indent="0">
              <a:buNone/>
              <a:defRPr sz="2400"/>
            </a:lvl3pPr>
            <a:lvl4pPr marL="1371525" indent="0">
              <a:buNone/>
              <a:defRPr sz="2000"/>
            </a:lvl4pPr>
            <a:lvl5pPr marL="1828699" indent="0">
              <a:buNone/>
              <a:defRPr sz="2000"/>
            </a:lvl5pPr>
            <a:lvl6pPr marL="2285874" indent="0">
              <a:buNone/>
              <a:defRPr sz="2000"/>
            </a:lvl6pPr>
            <a:lvl7pPr marL="2743049" indent="0">
              <a:buNone/>
              <a:defRPr sz="2000"/>
            </a:lvl7pPr>
            <a:lvl8pPr marL="3200224" indent="0">
              <a:buNone/>
              <a:defRPr sz="2000"/>
            </a:lvl8pPr>
            <a:lvl9pPr marL="3657399"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75" indent="0">
              <a:buNone/>
              <a:defRPr sz="1400"/>
            </a:lvl2pPr>
            <a:lvl3pPr marL="914350" indent="0">
              <a:buNone/>
              <a:defRPr sz="1200"/>
            </a:lvl3pPr>
            <a:lvl4pPr marL="1371525" indent="0">
              <a:buNone/>
              <a:defRPr sz="1000"/>
            </a:lvl4pPr>
            <a:lvl5pPr marL="1828699" indent="0">
              <a:buNone/>
              <a:defRPr sz="1000"/>
            </a:lvl5pPr>
            <a:lvl6pPr marL="2285874" indent="0">
              <a:buNone/>
              <a:defRPr sz="1000"/>
            </a:lvl6pPr>
            <a:lvl7pPr marL="2743049" indent="0">
              <a:buNone/>
              <a:defRPr sz="1000"/>
            </a:lvl7pPr>
            <a:lvl8pPr marL="3200224" indent="0">
              <a:buNone/>
              <a:defRPr sz="1000"/>
            </a:lvl8pPr>
            <a:lvl9pPr marL="3657399"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F8EBD83-D003-4CDE-8DE3-C514F23B01C8}" type="datetimeFigureOut">
              <a:rPr lang="en-US" smtClean="0"/>
              <a:t>11/12/2021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13045853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8EBD83-D003-4CDE-8DE3-C514F23B01C8}"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190445173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8EBD83-D003-4CDE-8DE3-C514F23B01C8}" type="datetimeFigureOut">
              <a:rPr lang="en-US" smtClean="0"/>
              <a:t>11/12/2021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C75F6-0C31-4780-A7AD-F9E174D77731}" type="slidenum">
              <a:rPr lang="en-US" smtClean="0"/>
              <a:t>‹#›</a:t>
            </a:fld>
            <a:endParaRPr lang="en-US"/>
          </a:p>
        </p:txBody>
      </p:sp>
    </p:spTree>
    <p:extLst>
      <p:ext uri="{BB962C8B-B14F-4D97-AF65-F5344CB8AC3E}">
        <p14:creationId xmlns:p14="http://schemas.microsoft.com/office/powerpoint/2010/main" val="4047018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5.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57082" y="705124"/>
            <a:ext cx="9853726" cy="1189554"/>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tx1"/>
                </a:solidFill>
              </a:defRPr>
            </a:lvl1pPr>
          </a:lstStyle>
          <a:p>
            <a:fld id="{B61BEF0D-F0BB-DE4B-95CE-6DB70DBA9567}" type="datetimeFigureOut">
              <a:rPr lang="en-US" smtClean="0"/>
              <a:pPr/>
              <a:t>11/12/2021</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tx1"/>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tx1"/>
                </a:solidFill>
              </a:defRPr>
            </a:lvl1pPr>
          </a:lstStyle>
          <a:p>
            <a:fld id="{D57F1E4F-1CFF-5643-939E-217C01CDF565}" type="slidenum">
              <a:rPr lang="en-US" smtClean="0"/>
              <a:pPr/>
              <a:t>‹#›</a:t>
            </a:fld>
            <a:endParaRPr lang="en-US" dirty="0"/>
          </a:p>
        </p:txBody>
      </p:sp>
      <p:grpSp>
        <p:nvGrpSpPr>
          <p:cNvPr id="12" name="Group 2">
            <a:extLst>
              <a:ext uri="{FF2B5EF4-FFF2-40B4-BE49-F238E27FC236}">
                <a16:creationId xmlns:a16="http://schemas.microsoft.com/office/drawing/2014/main" id="{20B8B1B3-0362-4721-9A67-995CF9E072B2}"/>
              </a:ext>
            </a:extLst>
          </p:cNvPr>
          <p:cNvGrpSpPr>
            <a:grpSpLocks noChangeAspect="1"/>
          </p:cNvGrpSpPr>
          <p:nvPr userDrawn="1"/>
        </p:nvGrpSpPr>
        <p:grpSpPr>
          <a:xfrm rot="-10800000">
            <a:off x="6352308" y="-2"/>
            <a:ext cx="5839691" cy="5687449"/>
            <a:chOff x="0" y="0"/>
            <a:chExt cx="6350000" cy="6339840"/>
          </a:xfrm>
        </p:grpSpPr>
        <p:sp>
          <p:nvSpPr>
            <p:cNvPr id="13" name="Freeform 3">
              <a:extLst>
                <a:ext uri="{FF2B5EF4-FFF2-40B4-BE49-F238E27FC236}">
                  <a16:creationId xmlns:a16="http://schemas.microsoft.com/office/drawing/2014/main" id="{F8320262-7892-4CA7-B214-95C961443D13}"/>
                </a:ext>
              </a:extLst>
            </p:cNvPr>
            <p:cNvSpPr/>
            <p:nvPr/>
          </p:nvSpPr>
          <p:spPr>
            <a:xfrm>
              <a:off x="0" y="0"/>
              <a:ext cx="6350000" cy="6339840"/>
            </a:xfrm>
            <a:custGeom>
              <a:avLst/>
              <a:gdLst/>
              <a:ahLst/>
              <a:cxnLst/>
              <a:rect l="l" t="t" r="r" b="b"/>
              <a:pathLst>
                <a:path w="6350000" h="6339840">
                  <a:moveTo>
                    <a:pt x="6350000" y="6339840"/>
                  </a:moveTo>
                  <a:lnTo>
                    <a:pt x="0" y="6339840"/>
                  </a:lnTo>
                  <a:lnTo>
                    <a:pt x="0" y="0"/>
                  </a:lnTo>
                  <a:close/>
                </a:path>
              </a:pathLst>
            </a:custGeom>
            <a:solidFill>
              <a:srgbClr val="FFBD0D">
                <a:alpha val="60000"/>
              </a:srgbClr>
            </a:solidFill>
          </p:spPr>
        </p:sp>
      </p:grpSp>
      <p:grpSp>
        <p:nvGrpSpPr>
          <p:cNvPr id="14" name="Group 5">
            <a:extLst>
              <a:ext uri="{FF2B5EF4-FFF2-40B4-BE49-F238E27FC236}">
                <a16:creationId xmlns:a16="http://schemas.microsoft.com/office/drawing/2014/main" id="{0C3B61A8-0110-4D57-A462-8D4CF539DA09}"/>
              </a:ext>
            </a:extLst>
          </p:cNvPr>
          <p:cNvGrpSpPr/>
          <p:nvPr userDrawn="1"/>
        </p:nvGrpSpPr>
        <p:grpSpPr>
          <a:xfrm rot="-5400000">
            <a:off x="8364418" y="3030413"/>
            <a:ext cx="3181643" cy="4473530"/>
            <a:chOff x="0" y="0"/>
            <a:chExt cx="4837686" cy="6383823"/>
          </a:xfrm>
        </p:grpSpPr>
        <p:sp>
          <p:nvSpPr>
            <p:cNvPr id="15" name="Freeform 6">
              <a:extLst>
                <a:ext uri="{FF2B5EF4-FFF2-40B4-BE49-F238E27FC236}">
                  <a16:creationId xmlns:a16="http://schemas.microsoft.com/office/drawing/2014/main" id="{CD2A41DC-CE69-4E62-ACDE-FE52C57C0ACA}"/>
                </a:ext>
              </a:extLst>
            </p:cNvPr>
            <p:cNvSpPr/>
            <p:nvPr/>
          </p:nvSpPr>
          <p:spPr>
            <a:xfrm>
              <a:off x="0" y="0"/>
              <a:ext cx="4837686" cy="6383823"/>
            </a:xfrm>
            <a:custGeom>
              <a:avLst/>
              <a:gdLst/>
              <a:ahLst/>
              <a:cxnLst/>
              <a:rect l="l" t="t" r="r" b="b"/>
              <a:pathLst>
                <a:path w="4837686" h="6383823">
                  <a:moveTo>
                    <a:pt x="4837686" y="6383823"/>
                  </a:moveTo>
                  <a:lnTo>
                    <a:pt x="0" y="6383823"/>
                  </a:lnTo>
                  <a:lnTo>
                    <a:pt x="0" y="0"/>
                  </a:lnTo>
                  <a:lnTo>
                    <a:pt x="4837686" y="6383823"/>
                  </a:lnTo>
                  <a:close/>
                </a:path>
              </a:pathLst>
            </a:custGeom>
            <a:solidFill>
              <a:srgbClr val="161E44">
                <a:alpha val="84706"/>
              </a:srgbClr>
            </a:solidFill>
          </p:spPr>
        </p:sp>
      </p:grpSp>
      <p:pic>
        <p:nvPicPr>
          <p:cNvPr id="16" name="Picture 2">
            <a:extLst>
              <a:ext uri="{FF2B5EF4-FFF2-40B4-BE49-F238E27FC236}">
                <a16:creationId xmlns:a16="http://schemas.microsoft.com/office/drawing/2014/main" id="{DF06F98C-83D6-45A6-B877-F2FE4195AB29}"/>
              </a:ext>
            </a:extLst>
          </p:cNvPr>
          <p:cNvPicPr>
            <a:picLocks noChangeAspect="1"/>
          </p:cNvPicPr>
          <p:nvPr userDrawn="1"/>
        </p:nvPicPr>
        <p:blipFill rotWithShape="1">
          <a:blip r:embed="rId13">
            <a:alphaModFix amt="16000"/>
            <a:extLst>
              <a:ext uri="{28A0092B-C50C-407E-A947-70E740481C1C}">
                <a14:useLocalDpi xmlns:a14="http://schemas.microsoft.com/office/drawing/2010/main" val="0"/>
              </a:ext>
              <a:ext uri="{96DAC541-7B7A-43D3-8B79-37D633B846F1}">
                <asvg:svgBlip xmlns:asvg="http://schemas.microsoft.com/office/drawing/2016/SVG/main" xmlns="" r:embed="rId14"/>
              </a:ext>
            </a:extLst>
          </a:blip>
          <a:srcRect l="3240" r="17189"/>
          <a:stretch/>
        </p:blipFill>
        <p:spPr>
          <a:xfrm rot="18786361">
            <a:off x="305420" y="2120568"/>
            <a:ext cx="8750834" cy="461451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A43063-5588-4A61-B608-E7190534C3F2}" type="datetimeFigureOut">
              <a:rPr lang="en-US" smtClean="0"/>
              <a:t>11/12/2021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7E78D4-62BF-49B8-B287-24955AF437DA}" type="slidenum">
              <a:rPr lang="en-US" smtClean="0"/>
              <a:t>‹#›</a:t>
            </a:fld>
            <a:endParaRPr lang="en-US"/>
          </a:p>
        </p:txBody>
      </p:sp>
    </p:spTree>
    <p:extLst>
      <p:ext uri="{BB962C8B-B14F-4D97-AF65-F5344CB8AC3E}">
        <p14:creationId xmlns:p14="http://schemas.microsoft.com/office/powerpoint/2010/main" val="2514182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6B16E0-D1D0-4AF0-9797-8C0BFE9754A3}" type="datetimeFigureOut">
              <a:rPr lang="en-US" smtClean="0"/>
              <a:t>11/12/2021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83A303-3A04-49A0-B10E-78995640B1F1}" type="slidenum">
              <a:rPr lang="en-US" smtClean="0"/>
              <a:t>‹#›</a:t>
            </a:fld>
            <a:endParaRPr lang="en-US"/>
          </a:p>
        </p:txBody>
      </p:sp>
    </p:spTree>
    <p:extLst>
      <p:ext uri="{BB962C8B-B14F-4D97-AF65-F5344CB8AC3E}">
        <p14:creationId xmlns:p14="http://schemas.microsoft.com/office/powerpoint/2010/main" val="213007900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bg1">
                <a:lumMod val="9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D02729-54C6-4CBA-8568-979BB236B6B0}" type="datetimeFigureOut">
              <a:rPr lang="en-US" smtClean="0"/>
              <a:t>11/12/2021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144B98-9090-4B07-948D-F51EA5644E37}" type="slidenum">
              <a:rPr lang="en-US" smtClean="0"/>
              <a:t>‹#›</a:t>
            </a:fld>
            <a:endParaRPr lang="en-US"/>
          </a:p>
        </p:txBody>
      </p:sp>
    </p:spTree>
    <p:extLst>
      <p:ext uri="{BB962C8B-B14F-4D97-AF65-F5344CB8AC3E}">
        <p14:creationId xmlns:p14="http://schemas.microsoft.com/office/powerpoint/2010/main" val="374396819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8EBD83-D003-4CDE-8DE3-C514F23B01C8}" type="datetimeFigureOut">
              <a:rPr lang="en-US" smtClean="0"/>
              <a:t>11/12/2021</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CC75F6-0C31-4780-A7AD-F9E174D77731}" type="slidenum">
              <a:rPr lang="en-US" smtClean="0"/>
              <a:t>‹#›</a:t>
            </a:fld>
            <a:endParaRPr lang="en-US"/>
          </a:p>
        </p:txBody>
      </p:sp>
    </p:spTree>
    <p:extLst>
      <p:ext uri="{BB962C8B-B14F-4D97-AF65-F5344CB8AC3E}">
        <p14:creationId xmlns:p14="http://schemas.microsoft.com/office/powerpoint/2010/main" val="922653800"/>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91435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7" indent="-228587" algn="l" defTabSz="91435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2" indent="-228587" algn="l" defTabSz="91435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37" indent="-228587" algn="l" defTabSz="91435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12" indent="-228587" algn="l" defTabSz="91435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87" indent="-228587" algn="l" defTabSz="91435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62" indent="-228587" algn="l" defTabSz="91435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37" indent="-228587" algn="l" defTabSz="91435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11" indent="-228587" algn="l" defTabSz="91435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986" indent="-228587" algn="l" defTabSz="91435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0" rtl="0" eaLnBrk="1" latinLnBrk="0" hangingPunct="1">
        <a:defRPr sz="1800" kern="1200">
          <a:solidFill>
            <a:schemeClr val="tx1"/>
          </a:solidFill>
          <a:latin typeface="+mn-lt"/>
          <a:ea typeface="+mn-ea"/>
          <a:cs typeface="+mn-cs"/>
        </a:defRPr>
      </a:lvl1pPr>
      <a:lvl2pPr marL="457175" algn="l" defTabSz="914350" rtl="0" eaLnBrk="1" latinLnBrk="0" hangingPunct="1">
        <a:defRPr sz="1800" kern="1200">
          <a:solidFill>
            <a:schemeClr val="tx1"/>
          </a:solidFill>
          <a:latin typeface="+mn-lt"/>
          <a:ea typeface="+mn-ea"/>
          <a:cs typeface="+mn-cs"/>
        </a:defRPr>
      </a:lvl2pPr>
      <a:lvl3pPr marL="914350" algn="l" defTabSz="914350" rtl="0" eaLnBrk="1" latinLnBrk="0" hangingPunct="1">
        <a:defRPr sz="1800" kern="1200">
          <a:solidFill>
            <a:schemeClr val="tx1"/>
          </a:solidFill>
          <a:latin typeface="+mn-lt"/>
          <a:ea typeface="+mn-ea"/>
          <a:cs typeface="+mn-cs"/>
        </a:defRPr>
      </a:lvl3pPr>
      <a:lvl4pPr marL="1371525" algn="l" defTabSz="914350" rtl="0" eaLnBrk="1" latinLnBrk="0" hangingPunct="1">
        <a:defRPr sz="1800" kern="1200">
          <a:solidFill>
            <a:schemeClr val="tx1"/>
          </a:solidFill>
          <a:latin typeface="+mn-lt"/>
          <a:ea typeface="+mn-ea"/>
          <a:cs typeface="+mn-cs"/>
        </a:defRPr>
      </a:lvl4pPr>
      <a:lvl5pPr marL="1828699" algn="l" defTabSz="914350" rtl="0" eaLnBrk="1" latinLnBrk="0" hangingPunct="1">
        <a:defRPr sz="1800" kern="1200">
          <a:solidFill>
            <a:schemeClr val="tx1"/>
          </a:solidFill>
          <a:latin typeface="+mn-lt"/>
          <a:ea typeface="+mn-ea"/>
          <a:cs typeface="+mn-cs"/>
        </a:defRPr>
      </a:lvl5pPr>
      <a:lvl6pPr marL="2285874" algn="l" defTabSz="914350" rtl="0" eaLnBrk="1" latinLnBrk="0" hangingPunct="1">
        <a:defRPr sz="1800" kern="1200">
          <a:solidFill>
            <a:schemeClr val="tx1"/>
          </a:solidFill>
          <a:latin typeface="+mn-lt"/>
          <a:ea typeface="+mn-ea"/>
          <a:cs typeface="+mn-cs"/>
        </a:defRPr>
      </a:lvl6pPr>
      <a:lvl7pPr marL="2743049" algn="l" defTabSz="914350" rtl="0" eaLnBrk="1" latinLnBrk="0" hangingPunct="1">
        <a:defRPr sz="1800" kern="1200">
          <a:solidFill>
            <a:schemeClr val="tx1"/>
          </a:solidFill>
          <a:latin typeface="+mn-lt"/>
          <a:ea typeface="+mn-ea"/>
          <a:cs typeface="+mn-cs"/>
        </a:defRPr>
      </a:lvl7pPr>
      <a:lvl8pPr marL="3200224" algn="l" defTabSz="914350" rtl="0" eaLnBrk="1" latinLnBrk="0" hangingPunct="1">
        <a:defRPr sz="1800" kern="1200">
          <a:solidFill>
            <a:schemeClr val="tx1"/>
          </a:solidFill>
          <a:latin typeface="+mn-lt"/>
          <a:ea typeface="+mn-ea"/>
          <a:cs typeface="+mn-cs"/>
        </a:defRPr>
      </a:lvl8pPr>
      <a:lvl9pPr marL="3657399" algn="l" defTabSz="91435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48.xml"/><Relationship Id="rId6" Type="http://schemas.openxmlformats.org/officeDocument/2006/relationships/image" Target="../media/image11.jpeg"/><Relationship Id="rId5" Type="http://schemas.openxmlformats.org/officeDocument/2006/relationships/image" Target="../media/image10.jpeg"/><Relationship Id="rId10" Type="http://schemas.openxmlformats.org/officeDocument/2006/relationships/image" Target="../media/image15.pn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4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jpeg"/><Relationship Id="rId2" Type="http://schemas.openxmlformats.org/officeDocument/2006/relationships/image" Target="../media/image23.png"/><Relationship Id="rId1" Type="http://schemas.openxmlformats.org/officeDocument/2006/relationships/slideLayout" Target="../slideLayouts/slideLayout23.xml"/><Relationship Id="rId6" Type="http://schemas.openxmlformats.org/officeDocument/2006/relationships/image" Target="../media/image27.jpeg"/><Relationship Id="rId5" Type="http://schemas.openxmlformats.org/officeDocument/2006/relationships/image" Target="../media/image26.gif"/><Relationship Id="rId4" Type="http://schemas.openxmlformats.org/officeDocument/2006/relationships/image" Target="../media/image25.gif"/></Relationships>
</file>

<file path=ppt/slides/_rels/slide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3.xml"/><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3.xml"/><Relationship Id="rId5" Type="http://schemas.openxmlformats.org/officeDocument/2006/relationships/image" Target="../media/image37.jpeg"/><Relationship Id="rId4" Type="http://schemas.openxmlformats.org/officeDocument/2006/relationships/image" Target="../media/image36.jpeg"/></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54.xml"/><Relationship Id="rId4" Type="http://schemas.openxmlformats.org/officeDocument/2006/relationships/image" Target="../media/image4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8" Type="http://schemas.openxmlformats.org/officeDocument/2006/relationships/image" Target="../media/image47.emf"/><Relationship Id="rId13" Type="http://schemas.microsoft.com/office/2007/relationships/diagramDrawing" Target="../diagrams/drawing1.xml"/><Relationship Id="rId3" Type="http://schemas.openxmlformats.org/officeDocument/2006/relationships/image" Target="../media/image42.emf"/><Relationship Id="rId7" Type="http://schemas.openxmlformats.org/officeDocument/2006/relationships/image" Target="../media/image46.emf"/><Relationship Id="rId12" Type="http://schemas.openxmlformats.org/officeDocument/2006/relationships/diagramColors" Target="../diagrams/colors1.xml"/><Relationship Id="rId2" Type="http://schemas.openxmlformats.org/officeDocument/2006/relationships/image" Target="../media/image41.jpeg"/><Relationship Id="rId1" Type="http://schemas.openxmlformats.org/officeDocument/2006/relationships/slideLayout" Target="../slideLayouts/slideLayout23.xml"/><Relationship Id="rId6" Type="http://schemas.openxmlformats.org/officeDocument/2006/relationships/image" Target="../media/image45.emf"/><Relationship Id="rId11" Type="http://schemas.openxmlformats.org/officeDocument/2006/relationships/diagramQuickStyle" Target="../diagrams/quickStyle1.xml"/><Relationship Id="rId5" Type="http://schemas.openxmlformats.org/officeDocument/2006/relationships/image" Target="../media/image44.emf"/><Relationship Id="rId10" Type="http://schemas.openxmlformats.org/officeDocument/2006/relationships/diagramLayout" Target="../diagrams/layout1.xml"/><Relationship Id="rId4" Type="http://schemas.openxmlformats.org/officeDocument/2006/relationships/image" Target="../media/image43.emf"/><Relationship Id="rId9" Type="http://schemas.openxmlformats.org/officeDocument/2006/relationships/diagramData" Target="../diagrams/data1.xml"/><Relationship Id="rId14" Type="http://schemas.openxmlformats.org/officeDocument/2006/relationships/image" Target="../media/image48.png"/></Relationships>
</file>

<file path=ppt/slides/_rels/slide1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54.xml"/><Relationship Id="rId4" Type="http://schemas.openxmlformats.org/officeDocument/2006/relationships/image" Target="../media/image51.jpg"/></Relationships>
</file>

<file path=ppt/slides/_rels/slide1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54.xml"/><Relationship Id="rId5" Type="http://schemas.openxmlformats.org/officeDocument/2006/relationships/image" Target="../media/image55.png"/><Relationship Id="rId4" Type="http://schemas.openxmlformats.org/officeDocument/2006/relationships/image" Target="../media/image54.emf"/></Relationships>
</file>

<file path=ppt/slides/_rels/slide1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54.xml"/><Relationship Id="rId5" Type="http://schemas.openxmlformats.org/officeDocument/2006/relationships/image" Target="../media/image59.jpeg"/><Relationship Id="rId4" Type="http://schemas.openxmlformats.org/officeDocument/2006/relationships/image" Target="../media/image58.jpeg"/></Relationships>
</file>

<file path=ppt/slides/_rels/slide14.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61.jpeg"/><Relationship Id="rId7" Type="http://schemas.openxmlformats.org/officeDocument/2006/relationships/image" Target="../media/image65.jpg"/><Relationship Id="rId2" Type="http://schemas.openxmlformats.org/officeDocument/2006/relationships/image" Target="../media/image60.jpeg"/><Relationship Id="rId1" Type="http://schemas.openxmlformats.org/officeDocument/2006/relationships/slideLayout" Target="../slideLayouts/slideLayout54.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 Id="rId9" Type="http://schemas.openxmlformats.org/officeDocument/2006/relationships/image" Target="../media/image67.jpeg"/></Relationships>
</file>

<file path=ppt/slides/_rels/slide1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g"/><Relationship Id="rId1" Type="http://schemas.openxmlformats.org/officeDocument/2006/relationships/slideLayout" Target="../slideLayouts/slideLayout54.xml"/><Relationship Id="rId6" Type="http://schemas.openxmlformats.org/officeDocument/2006/relationships/chart" Target="../charts/chart1.xml"/><Relationship Id="rId5" Type="http://schemas.openxmlformats.org/officeDocument/2006/relationships/image" Target="../media/image70.jp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12.svg"/><Relationship Id="rId3" Type="http://schemas.openxmlformats.org/officeDocument/2006/relationships/image" Target="../media/image20.svg"/><Relationship Id="rId7" Type="http://schemas.openxmlformats.org/officeDocument/2006/relationships/image" Target="../media/image6.svg"/><Relationship Id="rId2" Type="http://schemas.openxmlformats.org/officeDocument/2006/relationships/image" Target="../media/image71.png"/><Relationship Id="rId1" Type="http://schemas.openxmlformats.org/officeDocument/2006/relationships/slideLayout" Target="../slideLayouts/slideLayout18.xml"/><Relationship Id="rId15" Type="http://schemas.openxmlformats.org/officeDocument/2006/relationships/image" Target="../media/image76.jpeg"/><Relationship Id="rId10" Type="http://schemas.openxmlformats.org/officeDocument/2006/relationships/image" Target="../media/image74.png"/><Relationship Id="rId4" Type="http://schemas.openxmlformats.org/officeDocument/2006/relationships/image" Target="../media/image72.png"/><Relationship Id="rId9" Type="http://schemas.openxmlformats.org/officeDocument/2006/relationships/image" Target="../media/image8.svg"/><Relationship Id="rId14" Type="http://schemas.openxmlformats.org/officeDocument/2006/relationships/image" Target="../media/image75.png"/></Relationships>
</file>

<file path=ppt/slides/_rels/slide17.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12.svg"/><Relationship Id="rId3" Type="http://schemas.openxmlformats.org/officeDocument/2006/relationships/image" Target="../media/image20.svg"/><Relationship Id="rId7" Type="http://schemas.openxmlformats.org/officeDocument/2006/relationships/image" Target="../media/image6.svg"/><Relationship Id="rId2" Type="http://schemas.openxmlformats.org/officeDocument/2006/relationships/image" Target="../media/image77.png"/><Relationship Id="rId1" Type="http://schemas.openxmlformats.org/officeDocument/2006/relationships/slideLayout" Target="../slideLayouts/slideLayout18.xml"/><Relationship Id="rId15" Type="http://schemas.openxmlformats.org/officeDocument/2006/relationships/image" Target="../media/image81.jpeg"/><Relationship Id="rId10" Type="http://schemas.openxmlformats.org/officeDocument/2006/relationships/image" Target="../media/image80.png"/><Relationship Id="rId4" Type="http://schemas.openxmlformats.org/officeDocument/2006/relationships/image" Target="../media/image78.png"/><Relationship Id="rId9" Type="http://schemas.openxmlformats.org/officeDocument/2006/relationships/image" Target="../media/image8.svg"/><Relationship Id="rId14" Type="http://schemas.openxmlformats.org/officeDocument/2006/relationships/image" Target="../media/image75.png"/></Relationships>
</file>

<file path=ppt/slides/_rels/slide18.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12.svg"/><Relationship Id="rId3" Type="http://schemas.openxmlformats.org/officeDocument/2006/relationships/image" Target="../media/image20.svg"/><Relationship Id="rId7" Type="http://schemas.openxmlformats.org/officeDocument/2006/relationships/image" Target="../media/image6.svg"/><Relationship Id="rId2" Type="http://schemas.openxmlformats.org/officeDocument/2006/relationships/image" Target="../media/image77.png"/><Relationship Id="rId1" Type="http://schemas.openxmlformats.org/officeDocument/2006/relationships/slideLayout" Target="../slideLayouts/slideLayout18.xml"/><Relationship Id="rId5" Type="http://schemas.openxmlformats.org/officeDocument/2006/relationships/image" Target="../media/image78.png"/><Relationship Id="rId10" Type="http://schemas.openxmlformats.org/officeDocument/2006/relationships/image" Target="../media/image80.png"/><Relationship Id="rId4" Type="http://schemas.openxmlformats.org/officeDocument/2006/relationships/image" Target="../media/image81.jpeg"/><Relationship Id="rId9" Type="http://schemas.openxmlformats.org/officeDocument/2006/relationships/image" Target="../media/image8.svg"/><Relationship Id="rId14" Type="http://schemas.openxmlformats.org/officeDocument/2006/relationships/image" Target="../media/image75.png"/></Relationships>
</file>

<file path=ppt/slides/_rels/slide19.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12.svg"/><Relationship Id="rId3" Type="http://schemas.openxmlformats.org/officeDocument/2006/relationships/image" Target="../media/image20.svg"/><Relationship Id="rId7" Type="http://schemas.openxmlformats.org/officeDocument/2006/relationships/image" Target="../media/image6.svg"/><Relationship Id="rId2" Type="http://schemas.openxmlformats.org/officeDocument/2006/relationships/image" Target="../media/image77.png"/><Relationship Id="rId1" Type="http://schemas.openxmlformats.org/officeDocument/2006/relationships/slideLayout" Target="../slideLayouts/slideLayout18.xml"/><Relationship Id="rId11" Type="http://schemas.openxmlformats.org/officeDocument/2006/relationships/image" Target="../media/image80.png"/><Relationship Id="rId5" Type="http://schemas.openxmlformats.org/officeDocument/2006/relationships/image" Target="../media/image78.png"/><Relationship Id="rId10" Type="http://schemas.openxmlformats.org/officeDocument/2006/relationships/image" Target="../media/image75.png"/><Relationship Id="rId4" Type="http://schemas.openxmlformats.org/officeDocument/2006/relationships/image" Target="../media/image81.jpeg"/><Relationship Id="rId9" Type="http://schemas.openxmlformats.org/officeDocument/2006/relationships/image" Target="../media/image8.svg"/></Relationships>
</file>

<file path=ppt/slides/_rels/slide20.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12.svg"/><Relationship Id="rId3" Type="http://schemas.openxmlformats.org/officeDocument/2006/relationships/image" Target="../media/image20.svg"/><Relationship Id="rId7" Type="http://schemas.openxmlformats.org/officeDocument/2006/relationships/image" Target="../media/image6.svg"/><Relationship Id="rId2" Type="http://schemas.openxmlformats.org/officeDocument/2006/relationships/image" Target="../media/image77.png"/><Relationship Id="rId1" Type="http://schemas.openxmlformats.org/officeDocument/2006/relationships/slideLayout" Target="../slideLayouts/slideLayout18.xml"/><Relationship Id="rId11" Type="http://schemas.openxmlformats.org/officeDocument/2006/relationships/image" Target="../media/image80.png"/><Relationship Id="rId5" Type="http://schemas.openxmlformats.org/officeDocument/2006/relationships/image" Target="../media/image78.png"/><Relationship Id="rId10" Type="http://schemas.openxmlformats.org/officeDocument/2006/relationships/image" Target="../media/image75.png"/><Relationship Id="rId4" Type="http://schemas.openxmlformats.org/officeDocument/2006/relationships/image" Target="../media/image81.jpeg"/><Relationship Id="rId9" Type="http://schemas.openxmlformats.org/officeDocument/2006/relationships/image" Target="../media/image8.svg"/></Relationships>
</file>

<file path=ppt/slides/_rels/slide21.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12.svg"/><Relationship Id="rId3" Type="http://schemas.openxmlformats.org/officeDocument/2006/relationships/image" Target="../media/image20.svg"/><Relationship Id="rId7" Type="http://schemas.openxmlformats.org/officeDocument/2006/relationships/image" Target="../media/image6.svg"/><Relationship Id="rId2" Type="http://schemas.openxmlformats.org/officeDocument/2006/relationships/image" Target="../media/image77.png"/><Relationship Id="rId1" Type="http://schemas.openxmlformats.org/officeDocument/2006/relationships/slideLayout" Target="../slideLayouts/slideLayout18.xml"/><Relationship Id="rId11" Type="http://schemas.openxmlformats.org/officeDocument/2006/relationships/image" Target="../media/image80.png"/><Relationship Id="rId5" Type="http://schemas.openxmlformats.org/officeDocument/2006/relationships/image" Target="../media/image78.png"/><Relationship Id="rId10" Type="http://schemas.openxmlformats.org/officeDocument/2006/relationships/image" Target="../media/image75.png"/><Relationship Id="rId4" Type="http://schemas.openxmlformats.org/officeDocument/2006/relationships/image" Target="../media/image81.jpeg"/><Relationship Id="rId9" Type="http://schemas.openxmlformats.org/officeDocument/2006/relationships/image" Target="../media/image8.svg"/></Relationships>
</file>

<file path=ppt/slides/_rels/slide22.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12.svg"/><Relationship Id="rId3" Type="http://schemas.openxmlformats.org/officeDocument/2006/relationships/image" Target="../media/image20.svg"/><Relationship Id="rId7" Type="http://schemas.openxmlformats.org/officeDocument/2006/relationships/image" Target="../media/image6.svg"/><Relationship Id="rId2" Type="http://schemas.openxmlformats.org/officeDocument/2006/relationships/image" Target="../media/image77.png"/><Relationship Id="rId1" Type="http://schemas.openxmlformats.org/officeDocument/2006/relationships/slideLayout" Target="../slideLayouts/slideLayout18.xml"/><Relationship Id="rId11" Type="http://schemas.openxmlformats.org/officeDocument/2006/relationships/image" Target="../media/image80.png"/><Relationship Id="rId5" Type="http://schemas.openxmlformats.org/officeDocument/2006/relationships/image" Target="../media/image78.png"/><Relationship Id="rId10" Type="http://schemas.openxmlformats.org/officeDocument/2006/relationships/image" Target="../media/image75.png"/><Relationship Id="rId4" Type="http://schemas.openxmlformats.org/officeDocument/2006/relationships/image" Target="../media/image81.jpeg"/><Relationship Id="rId9" Type="http://schemas.openxmlformats.org/officeDocument/2006/relationships/image" Target="../media/image8.svg"/></Relationships>
</file>

<file path=ppt/slides/_rels/slide23.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12.svg"/><Relationship Id="rId3" Type="http://schemas.openxmlformats.org/officeDocument/2006/relationships/image" Target="../media/image20.svg"/><Relationship Id="rId7" Type="http://schemas.openxmlformats.org/officeDocument/2006/relationships/image" Target="../media/image6.svg"/><Relationship Id="rId2" Type="http://schemas.openxmlformats.org/officeDocument/2006/relationships/image" Target="../media/image71.png"/><Relationship Id="rId16" Type="http://schemas.openxmlformats.org/officeDocument/2006/relationships/image" Target="../media/image82.png"/><Relationship Id="rId1" Type="http://schemas.openxmlformats.org/officeDocument/2006/relationships/slideLayout" Target="../slideLayouts/slideLayout18.xml"/><Relationship Id="rId15" Type="http://schemas.openxmlformats.org/officeDocument/2006/relationships/image" Target="../media/image76.jpeg"/><Relationship Id="rId10" Type="http://schemas.openxmlformats.org/officeDocument/2006/relationships/image" Target="../media/image74.png"/><Relationship Id="rId4" Type="http://schemas.openxmlformats.org/officeDocument/2006/relationships/image" Target="../media/image72.png"/><Relationship Id="rId9" Type="http://schemas.openxmlformats.org/officeDocument/2006/relationships/image" Target="../media/image8.svg"/><Relationship Id="rId14" Type="http://schemas.openxmlformats.org/officeDocument/2006/relationships/image" Target="../media/image7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A282935-5E6D-48BD-B6BF-0753DFAF90B6}"/>
              </a:ext>
            </a:extLst>
          </p:cNvPr>
          <p:cNvSpPr>
            <a:spLocks noGrp="1"/>
          </p:cNvSpPr>
          <p:nvPr>
            <p:ph type="subTitle" idx="1"/>
          </p:nvPr>
        </p:nvSpPr>
        <p:spPr/>
        <p:txBody>
          <a:bodyPr>
            <a:normAutofit lnSpcReduction="10000"/>
          </a:bodyPr>
          <a:lstStyle/>
          <a:p>
            <a:r>
              <a:rPr lang="en-US" dirty="0"/>
              <a:t>User-focused tailor-made weather and climate services driving the climate/ early warning information value chain</a:t>
            </a:r>
          </a:p>
        </p:txBody>
      </p:sp>
      <p:sp>
        <p:nvSpPr>
          <p:cNvPr id="4" name="TextBox 3">
            <a:extLst>
              <a:ext uri="{FF2B5EF4-FFF2-40B4-BE49-F238E27FC236}">
                <a16:creationId xmlns:a16="http://schemas.microsoft.com/office/drawing/2014/main" id="{6FCBC9C3-279F-4C9E-B5C6-767F2E55CE8B}"/>
              </a:ext>
            </a:extLst>
          </p:cNvPr>
          <p:cNvSpPr txBox="1"/>
          <p:nvPr/>
        </p:nvSpPr>
        <p:spPr>
          <a:xfrm>
            <a:off x="547895" y="4180973"/>
            <a:ext cx="11096207" cy="646331"/>
          </a:xfrm>
          <a:prstGeom prst="rect">
            <a:avLst/>
          </a:prstGeom>
          <a:noFill/>
        </p:spPr>
        <p:txBody>
          <a:bodyPr wrap="square" rtlCol="0">
            <a:spAutoFit/>
          </a:bodyPr>
          <a:lstStyle/>
          <a:p>
            <a:pPr algn="ctr"/>
            <a:r>
              <a:rPr lang="en-US" b="1" dirty="0" smtClean="0"/>
              <a:t>Design </a:t>
            </a:r>
            <a:r>
              <a:rPr lang="en-US" b="1" dirty="0"/>
              <a:t>and delivery of tailor-made services to facilitate Forecast based Actions (</a:t>
            </a:r>
            <a:r>
              <a:rPr lang="en-US" b="1" dirty="0" err="1"/>
              <a:t>FbAs</a:t>
            </a:r>
            <a:r>
              <a:rPr lang="en-US" b="1" dirty="0"/>
              <a:t>) </a:t>
            </a:r>
            <a:endParaRPr lang="en-US" b="1" dirty="0" smtClean="0"/>
          </a:p>
          <a:p>
            <a:pPr algn="ctr"/>
            <a:r>
              <a:rPr lang="en-US" b="1" dirty="0" smtClean="0"/>
              <a:t>At </a:t>
            </a:r>
            <a:r>
              <a:rPr lang="en-US" b="1" dirty="0"/>
              <a:t>the Community Level in Bangladesh – Lessons from Northwest Bangladesh</a:t>
            </a:r>
            <a:endParaRPr lang="en-US" b="1" dirty="0">
              <a:latin typeface="+mj-lt"/>
            </a:endParaRPr>
          </a:p>
        </p:txBody>
      </p:sp>
      <p:sp>
        <p:nvSpPr>
          <p:cNvPr id="5" name="TextBox 4">
            <a:extLst>
              <a:ext uri="{FF2B5EF4-FFF2-40B4-BE49-F238E27FC236}">
                <a16:creationId xmlns:a16="http://schemas.microsoft.com/office/drawing/2014/main" id="{9E91368A-6DC9-4940-AB23-AE8213B90655}"/>
              </a:ext>
            </a:extLst>
          </p:cNvPr>
          <p:cNvSpPr txBox="1"/>
          <p:nvPr/>
        </p:nvSpPr>
        <p:spPr>
          <a:xfrm>
            <a:off x="547895" y="5257357"/>
            <a:ext cx="11096207" cy="646331"/>
          </a:xfrm>
          <a:prstGeom prst="rect">
            <a:avLst/>
          </a:prstGeom>
          <a:noFill/>
        </p:spPr>
        <p:txBody>
          <a:bodyPr wrap="square" rtlCol="0">
            <a:spAutoFit/>
          </a:bodyPr>
          <a:lstStyle/>
          <a:p>
            <a:pPr algn="ctr"/>
            <a:r>
              <a:rPr lang="en-US" b="1" dirty="0" smtClean="0">
                <a:latin typeface="+mj-lt"/>
              </a:rPr>
              <a:t>Raihanul Haque Khan,</a:t>
            </a:r>
          </a:p>
          <a:p>
            <a:pPr algn="ctr"/>
            <a:r>
              <a:rPr lang="en-US" b="1" dirty="0" smtClean="0">
                <a:latin typeface="+mj-lt"/>
              </a:rPr>
              <a:t>RIMES</a:t>
            </a:r>
            <a:endParaRPr lang="en-US" b="1" dirty="0">
              <a:latin typeface="+mj-lt"/>
            </a:endParaRPr>
          </a:p>
        </p:txBody>
      </p:sp>
    </p:spTree>
    <p:extLst>
      <p:ext uri="{BB962C8B-B14F-4D97-AF65-F5344CB8AC3E}">
        <p14:creationId xmlns:p14="http://schemas.microsoft.com/office/powerpoint/2010/main" val="42668527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194854"/>
            <a:ext cx="9286875"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bn-BD" sz="1800" b="1" i="0" u="none" strike="noStrike" kern="1200" cap="none" spc="0" normalizeH="0" baseline="0" noProof="0" dirty="0">
                <a:ln>
                  <a:noFill/>
                </a:ln>
                <a:solidFill>
                  <a:prstClr val="white"/>
                </a:solidFill>
                <a:effectLst/>
                <a:uLnTx/>
                <a:uFillTx/>
                <a:latin typeface="Arial"/>
                <a:ea typeface="Arial"/>
                <a:cs typeface="Arial"/>
              </a:rPr>
              <a:t>Background</a:t>
            </a:r>
            <a:r>
              <a:rPr kumimoji="0" lang="en-US" sz="1800" b="1" i="0" u="none" strike="noStrike" kern="1200" cap="none" spc="0" normalizeH="0" baseline="0" noProof="0" dirty="0">
                <a:ln>
                  <a:noFill/>
                </a:ln>
                <a:solidFill>
                  <a:prstClr val="white"/>
                </a:solidFill>
                <a:effectLst/>
                <a:uLnTx/>
                <a:uFillTx/>
                <a:latin typeface="Arial"/>
                <a:ea typeface="Arial"/>
                <a:cs typeface="Arial"/>
              </a:rPr>
              <a:t>: Supporting Flood Forecast Based Early Action and Learning (SUFAL)</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09567" y="827412"/>
            <a:ext cx="6781193" cy="5240013"/>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5280" t="41143" r="46767" b="43365"/>
          <a:stretch/>
        </p:blipFill>
        <p:spPr>
          <a:xfrm>
            <a:off x="600666" y="827412"/>
            <a:ext cx="3249413" cy="1454332"/>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54131" t="69587" r="5100" b="9841"/>
          <a:stretch/>
        </p:blipFill>
        <p:spPr>
          <a:xfrm>
            <a:off x="574909" y="4289843"/>
            <a:ext cx="3211654" cy="2292019"/>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53592" t="31365" r="3843" b="49334"/>
          <a:stretch/>
        </p:blipFill>
        <p:spPr>
          <a:xfrm>
            <a:off x="600666" y="2281744"/>
            <a:ext cx="3122380" cy="2002540"/>
          </a:xfrm>
          <a:prstGeom prst="rect">
            <a:avLst/>
          </a:prstGeom>
          <a:ln>
            <a:solidFill>
              <a:schemeClr val="bg1">
                <a:lumMod val="85000"/>
              </a:schemeClr>
            </a:solidFill>
          </a:ln>
        </p:spPr>
      </p:pic>
      <p:pic>
        <p:nvPicPr>
          <p:cNvPr id="7" name="Picture 6" descr="C:\Users\francis.colledge\AppData\Local\Microsoft\Windows\INetCache\Content.MSO\8904C5A1.tmp">
            <a:extLst>
              <a:ext uri="{FF2B5EF4-FFF2-40B4-BE49-F238E27FC236}">
                <a16:creationId xmlns:a16="http://schemas.microsoft.com/office/drawing/2014/main" id="{34158873-CEC0-455A-8551-F6609050F605}"/>
              </a:ext>
            </a:extLst>
          </p:cNvPr>
          <p:cNvPicPr preferRelativeResize="0">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667448" y="5897880"/>
            <a:ext cx="901567" cy="914400"/>
          </a:xfrm>
          <a:prstGeom prst="rect">
            <a:avLst/>
          </a:prstGeom>
          <a:noFill/>
          <a:ln>
            <a:noFill/>
          </a:ln>
        </p:spPr>
      </p:pic>
      <p:pic>
        <p:nvPicPr>
          <p:cNvPr id="12" name="Picture 11" descr="D:\OneDrive - CARE International\Communications\LOGOS\Banner_Islamic Relief Logo.jpg">
            <a:extLst>
              <a:ext uri="{FF2B5EF4-FFF2-40B4-BE49-F238E27FC236}">
                <a16:creationId xmlns:a16="http://schemas.microsoft.com/office/drawing/2014/main" id="{6D9D476C-A935-483B-B7F6-891D859F2B83}"/>
              </a:ext>
            </a:extLst>
          </p:cNvPr>
          <p:cNvPicPr preferRelativeResize="0">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87956" y="5989320"/>
            <a:ext cx="1496128" cy="731520"/>
          </a:xfrm>
          <a:prstGeom prst="rect">
            <a:avLst/>
          </a:prstGeom>
          <a:noFill/>
          <a:ln>
            <a:noFill/>
          </a:ln>
        </p:spPr>
      </p:pic>
      <p:pic>
        <p:nvPicPr>
          <p:cNvPr id="13" name="Picture 12" descr="D:\OneDrive - CARE International\Communications\LOGOS\CARE_HORIZ_1c_SOLID.png">
            <a:extLst>
              <a:ext uri="{FF2B5EF4-FFF2-40B4-BE49-F238E27FC236}">
                <a16:creationId xmlns:a16="http://schemas.microsoft.com/office/drawing/2014/main" id="{24B1B4BA-F146-4D41-B26A-F4A9381253DC}"/>
              </a:ext>
            </a:extLst>
          </p:cNvPr>
          <p:cNvPicPr preferRelativeResize="0">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20645" y="6080760"/>
            <a:ext cx="1978334" cy="640080"/>
          </a:xfrm>
          <a:prstGeom prst="rect">
            <a:avLst/>
          </a:prstGeom>
          <a:noFill/>
          <a:ln>
            <a:noFill/>
          </a:ln>
        </p:spPr>
      </p:pic>
      <p:pic>
        <p:nvPicPr>
          <p:cNvPr id="14" name="Picture 13" descr="D:\OneDrive - CARE International\Communications\LOGOS\Concern_RGB.jpg">
            <a:extLst>
              <a:ext uri="{FF2B5EF4-FFF2-40B4-BE49-F238E27FC236}">
                <a16:creationId xmlns:a16="http://schemas.microsoft.com/office/drawing/2014/main" id="{925AF06F-8F9B-4E52-8F67-403FAC744857}"/>
              </a:ext>
            </a:extLst>
          </p:cNvPr>
          <p:cNvPicPr preferRelativeResize="0">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73061" y="6131242"/>
            <a:ext cx="1623821" cy="548640"/>
          </a:xfrm>
          <a:prstGeom prst="rect">
            <a:avLst/>
          </a:prstGeom>
          <a:noFill/>
          <a:ln>
            <a:noFill/>
          </a:ln>
        </p:spPr>
      </p:pic>
      <p:pic>
        <p:nvPicPr>
          <p:cNvPr id="15" name="Picture 14" descr="D:\OneDrive - CARE International\Communications\LOGOS\ECHO Logo i.jpg">
            <a:extLst>
              <a:ext uri="{FF2B5EF4-FFF2-40B4-BE49-F238E27FC236}">
                <a16:creationId xmlns:a16="http://schemas.microsoft.com/office/drawing/2014/main" id="{FFD053E4-2492-48D1-92D5-BF451D8501F0}"/>
              </a:ext>
            </a:extLst>
          </p:cNvPr>
          <p:cNvPicPr preferRelativeResize="0">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569015" y="5928360"/>
            <a:ext cx="937807" cy="914400"/>
          </a:xfrm>
          <a:prstGeom prst="rect">
            <a:avLst/>
          </a:prstGeom>
          <a:noFill/>
          <a:ln>
            <a:noFill/>
          </a:ln>
        </p:spPr>
      </p:pic>
    </p:spTree>
    <p:extLst>
      <p:ext uri="{BB962C8B-B14F-4D97-AF65-F5344CB8AC3E}">
        <p14:creationId xmlns:p14="http://schemas.microsoft.com/office/powerpoint/2010/main" val="30488819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444137" y="865398"/>
            <a:ext cx="5944964" cy="5949057"/>
            <a:chOff x="3262855" y="801569"/>
            <a:chExt cx="5944964" cy="5949057"/>
          </a:xfrm>
        </p:grpSpPr>
        <p:sp>
          <p:nvSpPr>
            <p:cNvPr id="2" name="Rectangle 1"/>
            <p:cNvSpPr/>
            <p:nvPr/>
          </p:nvSpPr>
          <p:spPr>
            <a:xfrm>
              <a:off x="4955177" y="2493891"/>
              <a:ext cx="1280160" cy="128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6235337" y="2493891"/>
              <a:ext cx="1280160" cy="1282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p:cNvSpPr/>
            <p:nvPr/>
          </p:nvSpPr>
          <p:spPr>
            <a:xfrm>
              <a:off x="4955177" y="3776780"/>
              <a:ext cx="1280160" cy="1282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p:cNvSpPr/>
            <p:nvPr/>
          </p:nvSpPr>
          <p:spPr>
            <a:xfrm>
              <a:off x="6235337" y="3776780"/>
              <a:ext cx="1280160" cy="128288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Pentagon 5"/>
            <p:cNvSpPr/>
            <p:nvPr/>
          </p:nvSpPr>
          <p:spPr>
            <a:xfrm rot="16200000">
              <a:off x="4749096" y="1007650"/>
              <a:ext cx="1692322" cy="1280160"/>
            </a:xfrm>
            <a:prstGeom prst="homePlate">
              <a:avLst>
                <a:gd name="adj" fmla="val 36141"/>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entagon 6"/>
            <p:cNvSpPr/>
            <p:nvPr/>
          </p:nvSpPr>
          <p:spPr>
            <a:xfrm>
              <a:off x="7515497" y="2495255"/>
              <a:ext cx="1692322" cy="1280160"/>
            </a:xfrm>
            <a:prstGeom prst="homePlate">
              <a:avLst>
                <a:gd name="adj" fmla="val 36141"/>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entagon 7"/>
            <p:cNvSpPr/>
            <p:nvPr/>
          </p:nvSpPr>
          <p:spPr>
            <a:xfrm rot="5400000">
              <a:off x="6029256" y="5264385"/>
              <a:ext cx="1692322" cy="1280160"/>
            </a:xfrm>
            <a:prstGeom prst="homePlate">
              <a:avLst>
                <a:gd name="adj" fmla="val 36141"/>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Pentagon 8"/>
            <p:cNvSpPr/>
            <p:nvPr/>
          </p:nvSpPr>
          <p:spPr>
            <a:xfrm rot="10800000">
              <a:off x="3262855" y="3778144"/>
              <a:ext cx="1692322" cy="1280160"/>
            </a:xfrm>
            <a:prstGeom prst="homePlate">
              <a:avLst>
                <a:gd name="adj" fmla="val 36141"/>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b="62941"/>
            <a:stretch/>
          </p:blipFill>
          <p:spPr>
            <a:xfrm>
              <a:off x="6235338" y="5059669"/>
              <a:ext cx="1280160" cy="214270"/>
            </a:xfrm>
            <a:prstGeom prst="rect">
              <a:avLst/>
            </a:prstGeom>
          </p:spPr>
        </p:pic>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b="62941"/>
            <a:stretch/>
          </p:blipFill>
          <p:spPr>
            <a:xfrm rot="5400000">
              <a:off x="4207963" y="4308360"/>
              <a:ext cx="1280160" cy="214270"/>
            </a:xfrm>
            <a:prstGeom prst="rect">
              <a:avLst/>
            </a:prstGeom>
          </p:spPr>
        </p:pic>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b="62941"/>
            <a:stretch/>
          </p:blipFill>
          <p:spPr>
            <a:xfrm rot="16200000">
              <a:off x="6982551" y="3026836"/>
              <a:ext cx="1280160" cy="214270"/>
            </a:xfrm>
            <a:prstGeom prst="rect">
              <a:avLst/>
            </a:prstGeom>
          </p:spPr>
        </p:pic>
        <p:pic>
          <p:nvPicPr>
            <p:cNvPr id="14" name="Picture 13"/>
            <p:cNvPicPr>
              <a:picLocks noChangeAspect="1"/>
            </p:cNvPicPr>
            <p:nvPr/>
          </p:nvPicPr>
          <p:blipFill rotWithShape="1">
            <a:blip r:embed="rId2" cstate="print">
              <a:extLst>
                <a:ext uri="{28A0092B-C50C-407E-A947-70E740481C1C}">
                  <a14:useLocalDpi xmlns:a14="http://schemas.microsoft.com/office/drawing/2010/main" val="0"/>
                </a:ext>
              </a:extLst>
            </a:blip>
            <a:srcRect b="62941"/>
            <a:stretch/>
          </p:blipFill>
          <p:spPr>
            <a:xfrm flipH="1" flipV="1">
              <a:off x="4955176" y="2278257"/>
              <a:ext cx="1280160" cy="214270"/>
            </a:xfrm>
            <a:prstGeom prst="rect">
              <a:avLst/>
            </a:prstGeom>
          </p:spPr>
        </p:pic>
        <p:sp>
          <p:nvSpPr>
            <p:cNvPr id="15" name="TextBox 14"/>
            <p:cNvSpPr txBox="1"/>
            <p:nvPr/>
          </p:nvSpPr>
          <p:spPr>
            <a:xfrm>
              <a:off x="4955175" y="1302637"/>
              <a:ext cx="1280161" cy="116955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01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Flood </a:t>
              </a:r>
              <a:r>
                <a:rPr kumimoji="0" lang="en-US" sz="1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Forecasting and Warning </a:t>
              </a: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Center</a:t>
              </a:r>
              <a:endParaRPr kumimoji="0" lang="en-US" sz="1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6" name="TextBox 15"/>
            <p:cNvSpPr txBox="1"/>
            <p:nvPr/>
          </p:nvSpPr>
          <p:spPr>
            <a:xfrm>
              <a:off x="7622631" y="2626138"/>
              <a:ext cx="128016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02 Department of Disaster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Management</a:t>
              </a:r>
              <a:endParaRPr kumimoji="0" lang="en-US" sz="1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7" name="TextBox 16"/>
            <p:cNvSpPr txBox="1"/>
            <p:nvPr/>
          </p:nvSpPr>
          <p:spPr>
            <a:xfrm>
              <a:off x="6235336" y="5271075"/>
              <a:ext cx="128016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03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Local Government Institutes</a:t>
              </a:r>
              <a:endParaRPr kumimoji="0" lang="en-US" sz="1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8" name="TextBox 17"/>
            <p:cNvSpPr txBox="1"/>
            <p:nvPr/>
          </p:nvSpPr>
          <p:spPr>
            <a:xfrm>
              <a:off x="3576070" y="3907663"/>
              <a:ext cx="128016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04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Disaster Management Committees</a:t>
              </a:r>
            </a:p>
          </p:txBody>
        </p:sp>
        <p:grpSp>
          <p:nvGrpSpPr>
            <p:cNvPr id="231" name="Group 23"/>
            <p:cNvGrpSpPr>
              <a:grpSpLocks noChangeAspect="1"/>
            </p:cNvGrpSpPr>
            <p:nvPr/>
          </p:nvGrpSpPr>
          <p:grpSpPr bwMode="auto">
            <a:xfrm>
              <a:off x="5438568" y="2709881"/>
              <a:ext cx="600076" cy="765176"/>
              <a:chOff x="1372" y="386"/>
              <a:chExt cx="378" cy="482"/>
            </a:xfrm>
            <a:solidFill>
              <a:schemeClr val="bg1"/>
            </a:solidFill>
          </p:grpSpPr>
          <p:sp>
            <p:nvSpPr>
              <p:cNvPr id="233" name="Freeform 26"/>
              <p:cNvSpPr>
                <a:spLocks/>
              </p:cNvSpPr>
              <p:nvPr/>
            </p:nvSpPr>
            <p:spPr bwMode="auto">
              <a:xfrm>
                <a:off x="1399" y="759"/>
                <a:ext cx="135" cy="54"/>
              </a:xfrm>
              <a:custGeom>
                <a:avLst/>
                <a:gdLst>
                  <a:gd name="T0" fmla="*/ 0 w 810"/>
                  <a:gd name="T1" fmla="*/ 0 h 327"/>
                  <a:gd name="T2" fmla="*/ 220 w 810"/>
                  <a:gd name="T3" fmla="*/ 0 h 327"/>
                  <a:gd name="T4" fmla="*/ 217 w 810"/>
                  <a:gd name="T5" fmla="*/ 13 h 327"/>
                  <a:gd name="T6" fmla="*/ 216 w 810"/>
                  <a:gd name="T7" fmla="*/ 27 h 327"/>
                  <a:gd name="T8" fmla="*/ 219 w 810"/>
                  <a:gd name="T9" fmla="*/ 47 h 327"/>
                  <a:gd name="T10" fmla="*/ 225 w 810"/>
                  <a:gd name="T11" fmla="*/ 67 h 327"/>
                  <a:gd name="T12" fmla="*/ 236 w 810"/>
                  <a:gd name="T13" fmla="*/ 83 h 327"/>
                  <a:gd name="T14" fmla="*/ 250 w 810"/>
                  <a:gd name="T15" fmla="*/ 97 h 327"/>
                  <a:gd name="T16" fmla="*/ 266 w 810"/>
                  <a:gd name="T17" fmla="*/ 105 h 327"/>
                  <a:gd name="T18" fmla="*/ 284 w 810"/>
                  <a:gd name="T19" fmla="*/ 108 h 327"/>
                  <a:gd name="T20" fmla="*/ 554 w 810"/>
                  <a:gd name="T21" fmla="*/ 108 h 327"/>
                  <a:gd name="T22" fmla="*/ 571 w 810"/>
                  <a:gd name="T23" fmla="*/ 105 h 327"/>
                  <a:gd name="T24" fmla="*/ 588 w 810"/>
                  <a:gd name="T25" fmla="*/ 97 h 327"/>
                  <a:gd name="T26" fmla="*/ 601 w 810"/>
                  <a:gd name="T27" fmla="*/ 83 h 327"/>
                  <a:gd name="T28" fmla="*/ 611 w 810"/>
                  <a:gd name="T29" fmla="*/ 67 h 327"/>
                  <a:gd name="T30" fmla="*/ 619 w 810"/>
                  <a:gd name="T31" fmla="*/ 47 h 327"/>
                  <a:gd name="T32" fmla="*/ 621 w 810"/>
                  <a:gd name="T33" fmla="*/ 27 h 327"/>
                  <a:gd name="T34" fmla="*/ 620 w 810"/>
                  <a:gd name="T35" fmla="*/ 13 h 327"/>
                  <a:gd name="T36" fmla="*/ 617 w 810"/>
                  <a:gd name="T37" fmla="*/ 0 h 327"/>
                  <a:gd name="T38" fmla="*/ 810 w 810"/>
                  <a:gd name="T39" fmla="*/ 0 h 327"/>
                  <a:gd name="T40" fmla="*/ 810 w 810"/>
                  <a:gd name="T41" fmla="*/ 327 h 327"/>
                  <a:gd name="T42" fmla="*/ 0 w 810"/>
                  <a:gd name="T43" fmla="*/ 327 h 327"/>
                  <a:gd name="T44" fmla="*/ 0 w 810"/>
                  <a:gd name="T45" fmla="*/ 0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10" h="327">
                    <a:moveTo>
                      <a:pt x="0" y="0"/>
                    </a:moveTo>
                    <a:lnTo>
                      <a:pt x="220" y="0"/>
                    </a:lnTo>
                    <a:lnTo>
                      <a:pt x="217" y="13"/>
                    </a:lnTo>
                    <a:lnTo>
                      <a:pt x="216" y="27"/>
                    </a:lnTo>
                    <a:lnTo>
                      <a:pt x="219" y="47"/>
                    </a:lnTo>
                    <a:lnTo>
                      <a:pt x="225" y="67"/>
                    </a:lnTo>
                    <a:lnTo>
                      <a:pt x="236" y="83"/>
                    </a:lnTo>
                    <a:lnTo>
                      <a:pt x="250" y="97"/>
                    </a:lnTo>
                    <a:lnTo>
                      <a:pt x="266" y="105"/>
                    </a:lnTo>
                    <a:lnTo>
                      <a:pt x="284" y="108"/>
                    </a:lnTo>
                    <a:lnTo>
                      <a:pt x="554" y="108"/>
                    </a:lnTo>
                    <a:lnTo>
                      <a:pt x="571" y="105"/>
                    </a:lnTo>
                    <a:lnTo>
                      <a:pt x="588" y="97"/>
                    </a:lnTo>
                    <a:lnTo>
                      <a:pt x="601" y="83"/>
                    </a:lnTo>
                    <a:lnTo>
                      <a:pt x="611" y="67"/>
                    </a:lnTo>
                    <a:lnTo>
                      <a:pt x="619" y="47"/>
                    </a:lnTo>
                    <a:lnTo>
                      <a:pt x="621" y="27"/>
                    </a:lnTo>
                    <a:lnTo>
                      <a:pt x="620" y="13"/>
                    </a:lnTo>
                    <a:lnTo>
                      <a:pt x="617" y="0"/>
                    </a:lnTo>
                    <a:lnTo>
                      <a:pt x="810" y="0"/>
                    </a:lnTo>
                    <a:lnTo>
                      <a:pt x="810" y="327"/>
                    </a:lnTo>
                    <a:lnTo>
                      <a:pt x="0" y="32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4" name="Freeform 27"/>
              <p:cNvSpPr>
                <a:spLocks/>
              </p:cNvSpPr>
              <p:nvPr/>
            </p:nvSpPr>
            <p:spPr bwMode="auto">
              <a:xfrm>
                <a:off x="1399" y="659"/>
                <a:ext cx="135" cy="54"/>
              </a:xfrm>
              <a:custGeom>
                <a:avLst/>
                <a:gdLst>
                  <a:gd name="T0" fmla="*/ 0 w 810"/>
                  <a:gd name="T1" fmla="*/ 0 h 328"/>
                  <a:gd name="T2" fmla="*/ 220 w 810"/>
                  <a:gd name="T3" fmla="*/ 0 h 328"/>
                  <a:gd name="T4" fmla="*/ 217 w 810"/>
                  <a:gd name="T5" fmla="*/ 13 h 328"/>
                  <a:gd name="T6" fmla="*/ 216 w 810"/>
                  <a:gd name="T7" fmla="*/ 27 h 328"/>
                  <a:gd name="T8" fmla="*/ 219 w 810"/>
                  <a:gd name="T9" fmla="*/ 48 h 328"/>
                  <a:gd name="T10" fmla="*/ 225 w 810"/>
                  <a:gd name="T11" fmla="*/ 67 h 328"/>
                  <a:gd name="T12" fmla="*/ 236 w 810"/>
                  <a:gd name="T13" fmla="*/ 84 h 328"/>
                  <a:gd name="T14" fmla="*/ 250 w 810"/>
                  <a:gd name="T15" fmla="*/ 97 h 328"/>
                  <a:gd name="T16" fmla="*/ 266 w 810"/>
                  <a:gd name="T17" fmla="*/ 107 h 328"/>
                  <a:gd name="T18" fmla="*/ 284 w 810"/>
                  <a:gd name="T19" fmla="*/ 110 h 328"/>
                  <a:gd name="T20" fmla="*/ 554 w 810"/>
                  <a:gd name="T21" fmla="*/ 110 h 328"/>
                  <a:gd name="T22" fmla="*/ 571 w 810"/>
                  <a:gd name="T23" fmla="*/ 107 h 328"/>
                  <a:gd name="T24" fmla="*/ 588 w 810"/>
                  <a:gd name="T25" fmla="*/ 97 h 328"/>
                  <a:gd name="T26" fmla="*/ 601 w 810"/>
                  <a:gd name="T27" fmla="*/ 84 h 328"/>
                  <a:gd name="T28" fmla="*/ 611 w 810"/>
                  <a:gd name="T29" fmla="*/ 67 h 328"/>
                  <a:gd name="T30" fmla="*/ 619 w 810"/>
                  <a:gd name="T31" fmla="*/ 48 h 328"/>
                  <a:gd name="T32" fmla="*/ 621 w 810"/>
                  <a:gd name="T33" fmla="*/ 27 h 328"/>
                  <a:gd name="T34" fmla="*/ 620 w 810"/>
                  <a:gd name="T35" fmla="*/ 13 h 328"/>
                  <a:gd name="T36" fmla="*/ 617 w 810"/>
                  <a:gd name="T37" fmla="*/ 0 h 328"/>
                  <a:gd name="T38" fmla="*/ 810 w 810"/>
                  <a:gd name="T39" fmla="*/ 0 h 328"/>
                  <a:gd name="T40" fmla="*/ 810 w 810"/>
                  <a:gd name="T41" fmla="*/ 328 h 328"/>
                  <a:gd name="T42" fmla="*/ 0 w 810"/>
                  <a:gd name="T43" fmla="*/ 328 h 328"/>
                  <a:gd name="T44" fmla="*/ 0 w 810"/>
                  <a:gd name="T4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10" h="328">
                    <a:moveTo>
                      <a:pt x="0" y="0"/>
                    </a:moveTo>
                    <a:lnTo>
                      <a:pt x="220" y="0"/>
                    </a:lnTo>
                    <a:lnTo>
                      <a:pt x="217" y="13"/>
                    </a:lnTo>
                    <a:lnTo>
                      <a:pt x="216" y="27"/>
                    </a:lnTo>
                    <a:lnTo>
                      <a:pt x="219" y="48"/>
                    </a:lnTo>
                    <a:lnTo>
                      <a:pt x="225" y="67"/>
                    </a:lnTo>
                    <a:lnTo>
                      <a:pt x="236" y="84"/>
                    </a:lnTo>
                    <a:lnTo>
                      <a:pt x="250" y="97"/>
                    </a:lnTo>
                    <a:lnTo>
                      <a:pt x="266" y="107"/>
                    </a:lnTo>
                    <a:lnTo>
                      <a:pt x="284" y="110"/>
                    </a:lnTo>
                    <a:lnTo>
                      <a:pt x="554" y="110"/>
                    </a:lnTo>
                    <a:lnTo>
                      <a:pt x="571" y="107"/>
                    </a:lnTo>
                    <a:lnTo>
                      <a:pt x="588" y="97"/>
                    </a:lnTo>
                    <a:lnTo>
                      <a:pt x="601" y="84"/>
                    </a:lnTo>
                    <a:lnTo>
                      <a:pt x="611" y="67"/>
                    </a:lnTo>
                    <a:lnTo>
                      <a:pt x="619" y="48"/>
                    </a:lnTo>
                    <a:lnTo>
                      <a:pt x="621" y="27"/>
                    </a:lnTo>
                    <a:lnTo>
                      <a:pt x="620" y="13"/>
                    </a:lnTo>
                    <a:lnTo>
                      <a:pt x="617" y="0"/>
                    </a:lnTo>
                    <a:lnTo>
                      <a:pt x="810" y="0"/>
                    </a:lnTo>
                    <a:lnTo>
                      <a:pt x="810" y="328"/>
                    </a:lnTo>
                    <a:lnTo>
                      <a:pt x="0" y="32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5" name="Freeform 28"/>
              <p:cNvSpPr>
                <a:spLocks noEditPoints="1"/>
              </p:cNvSpPr>
              <p:nvPr/>
            </p:nvSpPr>
            <p:spPr bwMode="auto">
              <a:xfrm>
                <a:off x="1372" y="631"/>
                <a:ext cx="378" cy="237"/>
              </a:xfrm>
              <a:custGeom>
                <a:avLst/>
                <a:gdLst>
                  <a:gd name="T0" fmla="*/ 108 w 2268"/>
                  <a:gd name="T1" fmla="*/ 709 h 1418"/>
                  <a:gd name="T2" fmla="*/ 108 w 2268"/>
                  <a:gd name="T3" fmla="*/ 1145 h 1418"/>
                  <a:gd name="T4" fmla="*/ 1026 w 2268"/>
                  <a:gd name="T5" fmla="*/ 1145 h 1418"/>
                  <a:gd name="T6" fmla="*/ 1026 w 2268"/>
                  <a:gd name="T7" fmla="*/ 709 h 1418"/>
                  <a:gd name="T8" fmla="*/ 108 w 2268"/>
                  <a:gd name="T9" fmla="*/ 709 h 1418"/>
                  <a:gd name="T10" fmla="*/ 1134 w 2268"/>
                  <a:gd name="T11" fmla="*/ 163 h 1418"/>
                  <a:gd name="T12" fmla="*/ 1134 w 2268"/>
                  <a:gd name="T13" fmla="*/ 327 h 1418"/>
                  <a:gd name="T14" fmla="*/ 2160 w 2268"/>
                  <a:gd name="T15" fmla="*/ 327 h 1418"/>
                  <a:gd name="T16" fmla="*/ 2160 w 2268"/>
                  <a:gd name="T17" fmla="*/ 163 h 1418"/>
                  <a:gd name="T18" fmla="*/ 1134 w 2268"/>
                  <a:gd name="T19" fmla="*/ 163 h 1418"/>
                  <a:gd name="T20" fmla="*/ 108 w 2268"/>
                  <a:gd name="T21" fmla="*/ 108 h 1418"/>
                  <a:gd name="T22" fmla="*/ 108 w 2268"/>
                  <a:gd name="T23" fmla="*/ 546 h 1418"/>
                  <a:gd name="T24" fmla="*/ 1026 w 2268"/>
                  <a:gd name="T25" fmla="*/ 546 h 1418"/>
                  <a:gd name="T26" fmla="*/ 1026 w 2268"/>
                  <a:gd name="T27" fmla="*/ 108 h 1418"/>
                  <a:gd name="T28" fmla="*/ 108 w 2268"/>
                  <a:gd name="T29" fmla="*/ 108 h 1418"/>
                  <a:gd name="T30" fmla="*/ 0 w 2268"/>
                  <a:gd name="T31" fmla="*/ 0 h 1418"/>
                  <a:gd name="T32" fmla="*/ 2268 w 2268"/>
                  <a:gd name="T33" fmla="*/ 0 h 1418"/>
                  <a:gd name="T34" fmla="*/ 2268 w 2268"/>
                  <a:gd name="T35" fmla="*/ 1418 h 1418"/>
                  <a:gd name="T36" fmla="*/ 2160 w 2268"/>
                  <a:gd name="T37" fmla="*/ 1418 h 1418"/>
                  <a:gd name="T38" fmla="*/ 2160 w 2268"/>
                  <a:gd name="T39" fmla="*/ 436 h 1418"/>
                  <a:gd name="T40" fmla="*/ 1134 w 2268"/>
                  <a:gd name="T41" fmla="*/ 436 h 1418"/>
                  <a:gd name="T42" fmla="*/ 1134 w 2268"/>
                  <a:gd name="T43" fmla="*/ 1418 h 1418"/>
                  <a:gd name="T44" fmla="*/ 1026 w 2268"/>
                  <a:gd name="T45" fmla="*/ 1418 h 1418"/>
                  <a:gd name="T46" fmla="*/ 1026 w 2268"/>
                  <a:gd name="T47" fmla="*/ 1254 h 1418"/>
                  <a:gd name="T48" fmla="*/ 108 w 2268"/>
                  <a:gd name="T49" fmla="*/ 1254 h 1418"/>
                  <a:gd name="T50" fmla="*/ 108 w 2268"/>
                  <a:gd name="T51" fmla="*/ 1418 h 1418"/>
                  <a:gd name="T52" fmla="*/ 0 w 2268"/>
                  <a:gd name="T53" fmla="*/ 1418 h 1418"/>
                  <a:gd name="T54" fmla="*/ 0 w 2268"/>
                  <a:gd name="T55" fmla="*/ 0 h 1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68" h="1418">
                    <a:moveTo>
                      <a:pt x="108" y="709"/>
                    </a:moveTo>
                    <a:lnTo>
                      <a:pt x="108" y="1145"/>
                    </a:lnTo>
                    <a:lnTo>
                      <a:pt x="1026" y="1145"/>
                    </a:lnTo>
                    <a:lnTo>
                      <a:pt x="1026" y="709"/>
                    </a:lnTo>
                    <a:lnTo>
                      <a:pt x="108" y="709"/>
                    </a:lnTo>
                    <a:close/>
                    <a:moveTo>
                      <a:pt x="1134" y="163"/>
                    </a:moveTo>
                    <a:lnTo>
                      <a:pt x="1134" y="327"/>
                    </a:lnTo>
                    <a:lnTo>
                      <a:pt x="2160" y="327"/>
                    </a:lnTo>
                    <a:lnTo>
                      <a:pt x="2160" y="163"/>
                    </a:lnTo>
                    <a:lnTo>
                      <a:pt x="1134" y="163"/>
                    </a:lnTo>
                    <a:close/>
                    <a:moveTo>
                      <a:pt x="108" y="108"/>
                    </a:moveTo>
                    <a:lnTo>
                      <a:pt x="108" y="546"/>
                    </a:lnTo>
                    <a:lnTo>
                      <a:pt x="1026" y="546"/>
                    </a:lnTo>
                    <a:lnTo>
                      <a:pt x="1026" y="108"/>
                    </a:lnTo>
                    <a:lnTo>
                      <a:pt x="108" y="108"/>
                    </a:lnTo>
                    <a:close/>
                    <a:moveTo>
                      <a:pt x="0" y="0"/>
                    </a:moveTo>
                    <a:lnTo>
                      <a:pt x="2268" y="0"/>
                    </a:lnTo>
                    <a:lnTo>
                      <a:pt x="2268" y="1418"/>
                    </a:lnTo>
                    <a:lnTo>
                      <a:pt x="2160" y="1418"/>
                    </a:lnTo>
                    <a:lnTo>
                      <a:pt x="2160" y="436"/>
                    </a:lnTo>
                    <a:lnTo>
                      <a:pt x="1134" y="436"/>
                    </a:lnTo>
                    <a:lnTo>
                      <a:pt x="1134" y="1418"/>
                    </a:lnTo>
                    <a:lnTo>
                      <a:pt x="1026" y="1418"/>
                    </a:lnTo>
                    <a:lnTo>
                      <a:pt x="1026" y="1254"/>
                    </a:lnTo>
                    <a:lnTo>
                      <a:pt x="108" y="1254"/>
                    </a:lnTo>
                    <a:lnTo>
                      <a:pt x="108" y="1418"/>
                    </a:lnTo>
                    <a:lnTo>
                      <a:pt x="0" y="141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6" name="Freeform 29"/>
              <p:cNvSpPr>
                <a:spLocks/>
              </p:cNvSpPr>
              <p:nvPr/>
            </p:nvSpPr>
            <p:spPr bwMode="auto">
              <a:xfrm>
                <a:off x="1570" y="577"/>
                <a:ext cx="135" cy="36"/>
              </a:xfrm>
              <a:custGeom>
                <a:avLst/>
                <a:gdLst>
                  <a:gd name="T0" fmla="*/ 108 w 810"/>
                  <a:gd name="T1" fmla="*/ 0 h 218"/>
                  <a:gd name="T2" fmla="*/ 702 w 810"/>
                  <a:gd name="T3" fmla="*/ 0 h 218"/>
                  <a:gd name="T4" fmla="*/ 702 w 810"/>
                  <a:gd name="T5" fmla="*/ 109 h 218"/>
                  <a:gd name="T6" fmla="*/ 810 w 810"/>
                  <a:gd name="T7" fmla="*/ 109 h 218"/>
                  <a:gd name="T8" fmla="*/ 810 w 810"/>
                  <a:gd name="T9" fmla="*/ 218 h 218"/>
                  <a:gd name="T10" fmla="*/ 0 w 810"/>
                  <a:gd name="T11" fmla="*/ 218 h 218"/>
                  <a:gd name="T12" fmla="*/ 0 w 810"/>
                  <a:gd name="T13" fmla="*/ 109 h 218"/>
                  <a:gd name="T14" fmla="*/ 108 w 810"/>
                  <a:gd name="T15" fmla="*/ 109 h 218"/>
                  <a:gd name="T16" fmla="*/ 108 w 810"/>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0" h="218">
                    <a:moveTo>
                      <a:pt x="108" y="0"/>
                    </a:moveTo>
                    <a:lnTo>
                      <a:pt x="702" y="0"/>
                    </a:lnTo>
                    <a:lnTo>
                      <a:pt x="702" y="109"/>
                    </a:lnTo>
                    <a:lnTo>
                      <a:pt x="810" y="109"/>
                    </a:lnTo>
                    <a:lnTo>
                      <a:pt x="810" y="218"/>
                    </a:lnTo>
                    <a:lnTo>
                      <a:pt x="0" y="218"/>
                    </a:lnTo>
                    <a:lnTo>
                      <a:pt x="0" y="109"/>
                    </a:lnTo>
                    <a:lnTo>
                      <a:pt x="108" y="109"/>
                    </a:lnTo>
                    <a:lnTo>
                      <a:pt x="10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7" name="Freeform 30"/>
              <p:cNvSpPr>
                <a:spLocks noEditPoints="1"/>
              </p:cNvSpPr>
              <p:nvPr/>
            </p:nvSpPr>
            <p:spPr bwMode="auto">
              <a:xfrm>
                <a:off x="1525" y="386"/>
                <a:ext cx="225" cy="182"/>
              </a:xfrm>
              <a:custGeom>
                <a:avLst/>
                <a:gdLst>
                  <a:gd name="T0" fmla="*/ 702 w 1350"/>
                  <a:gd name="T1" fmla="*/ 872 h 1090"/>
                  <a:gd name="T2" fmla="*/ 684 w 1350"/>
                  <a:gd name="T3" fmla="*/ 876 h 1090"/>
                  <a:gd name="T4" fmla="*/ 668 w 1350"/>
                  <a:gd name="T5" fmla="*/ 882 h 1090"/>
                  <a:gd name="T6" fmla="*/ 654 w 1350"/>
                  <a:gd name="T7" fmla="*/ 893 h 1090"/>
                  <a:gd name="T8" fmla="*/ 644 w 1350"/>
                  <a:gd name="T9" fmla="*/ 907 h 1090"/>
                  <a:gd name="T10" fmla="*/ 637 w 1350"/>
                  <a:gd name="T11" fmla="*/ 923 h 1090"/>
                  <a:gd name="T12" fmla="*/ 635 w 1350"/>
                  <a:gd name="T13" fmla="*/ 941 h 1090"/>
                  <a:gd name="T14" fmla="*/ 637 w 1350"/>
                  <a:gd name="T15" fmla="*/ 959 h 1090"/>
                  <a:gd name="T16" fmla="*/ 644 w 1350"/>
                  <a:gd name="T17" fmla="*/ 975 h 1090"/>
                  <a:gd name="T18" fmla="*/ 654 w 1350"/>
                  <a:gd name="T19" fmla="*/ 989 h 1090"/>
                  <a:gd name="T20" fmla="*/ 668 w 1350"/>
                  <a:gd name="T21" fmla="*/ 1000 h 1090"/>
                  <a:gd name="T22" fmla="*/ 684 w 1350"/>
                  <a:gd name="T23" fmla="*/ 1007 h 1090"/>
                  <a:gd name="T24" fmla="*/ 702 w 1350"/>
                  <a:gd name="T25" fmla="*/ 1009 h 1090"/>
                  <a:gd name="T26" fmla="*/ 720 w 1350"/>
                  <a:gd name="T27" fmla="*/ 1007 h 1090"/>
                  <a:gd name="T28" fmla="*/ 736 w 1350"/>
                  <a:gd name="T29" fmla="*/ 1000 h 1090"/>
                  <a:gd name="T30" fmla="*/ 750 w 1350"/>
                  <a:gd name="T31" fmla="*/ 989 h 1090"/>
                  <a:gd name="T32" fmla="*/ 761 w 1350"/>
                  <a:gd name="T33" fmla="*/ 975 h 1090"/>
                  <a:gd name="T34" fmla="*/ 767 w 1350"/>
                  <a:gd name="T35" fmla="*/ 959 h 1090"/>
                  <a:gd name="T36" fmla="*/ 770 w 1350"/>
                  <a:gd name="T37" fmla="*/ 941 h 1090"/>
                  <a:gd name="T38" fmla="*/ 767 w 1350"/>
                  <a:gd name="T39" fmla="*/ 923 h 1090"/>
                  <a:gd name="T40" fmla="*/ 761 w 1350"/>
                  <a:gd name="T41" fmla="*/ 907 h 1090"/>
                  <a:gd name="T42" fmla="*/ 750 w 1350"/>
                  <a:gd name="T43" fmla="*/ 893 h 1090"/>
                  <a:gd name="T44" fmla="*/ 736 w 1350"/>
                  <a:gd name="T45" fmla="*/ 882 h 1090"/>
                  <a:gd name="T46" fmla="*/ 720 w 1350"/>
                  <a:gd name="T47" fmla="*/ 876 h 1090"/>
                  <a:gd name="T48" fmla="*/ 702 w 1350"/>
                  <a:gd name="T49" fmla="*/ 872 h 1090"/>
                  <a:gd name="T50" fmla="*/ 108 w 1350"/>
                  <a:gd name="T51" fmla="*/ 109 h 1090"/>
                  <a:gd name="T52" fmla="*/ 108 w 1350"/>
                  <a:gd name="T53" fmla="*/ 818 h 1090"/>
                  <a:gd name="T54" fmla="*/ 1242 w 1350"/>
                  <a:gd name="T55" fmla="*/ 818 h 1090"/>
                  <a:gd name="T56" fmla="*/ 1242 w 1350"/>
                  <a:gd name="T57" fmla="*/ 109 h 1090"/>
                  <a:gd name="T58" fmla="*/ 108 w 1350"/>
                  <a:gd name="T59" fmla="*/ 109 h 1090"/>
                  <a:gd name="T60" fmla="*/ 0 w 1350"/>
                  <a:gd name="T61" fmla="*/ 0 h 1090"/>
                  <a:gd name="T62" fmla="*/ 1350 w 1350"/>
                  <a:gd name="T63" fmla="*/ 0 h 1090"/>
                  <a:gd name="T64" fmla="*/ 1350 w 1350"/>
                  <a:gd name="T65" fmla="*/ 1090 h 1090"/>
                  <a:gd name="T66" fmla="*/ 0 w 1350"/>
                  <a:gd name="T67" fmla="*/ 1090 h 1090"/>
                  <a:gd name="T68" fmla="*/ 0 w 1350"/>
                  <a:gd name="T6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50" h="1090">
                    <a:moveTo>
                      <a:pt x="702" y="872"/>
                    </a:moveTo>
                    <a:lnTo>
                      <a:pt x="684" y="876"/>
                    </a:lnTo>
                    <a:lnTo>
                      <a:pt x="668" y="882"/>
                    </a:lnTo>
                    <a:lnTo>
                      <a:pt x="654" y="893"/>
                    </a:lnTo>
                    <a:lnTo>
                      <a:pt x="644" y="907"/>
                    </a:lnTo>
                    <a:lnTo>
                      <a:pt x="637" y="923"/>
                    </a:lnTo>
                    <a:lnTo>
                      <a:pt x="635" y="941"/>
                    </a:lnTo>
                    <a:lnTo>
                      <a:pt x="637" y="959"/>
                    </a:lnTo>
                    <a:lnTo>
                      <a:pt x="644" y="975"/>
                    </a:lnTo>
                    <a:lnTo>
                      <a:pt x="654" y="989"/>
                    </a:lnTo>
                    <a:lnTo>
                      <a:pt x="668" y="1000"/>
                    </a:lnTo>
                    <a:lnTo>
                      <a:pt x="684" y="1007"/>
                    </a:lnTo>
                    <a:lnTo>
                      <a:pt x="702" y="1009"/>
                    </a:lnTo>
                    <a:lnTo>
                      <a:pt x="720" y="1007"/>
                    </a:lnTo>
                    <a:lnTo>
                      <a:pt x="736" y="1000"/>
                    </a:lnTo>
                    <a:lnTo>
                      <a:pt x="750" y="989"/>
                    </a:lnTo>
                    <a:lnTo>
                      <a:pt x="761" y="975"/>
                    </a:lnTo>
                    <a:lnTo>
                      <a:pt x="767" y="959"/>
                    </a:lnTo>
                    <a:lnTo>
                      <a:pt x="770" y="941"/>
                    </a:lnTo>
                    <a:lnTo>
                      <a:pt x="767" y="923"/>
                    </a:lnTo>
                    <a:lnTo>
                      <a:pt x="761" y="907"/>
                    </a:lnTo>
                    <a:lnTo>
                      <a:pt x="750" y="893"/>
                    </a:lnTo>
                    <a:lnTo>
                      <a:pt x="736" y="882"/>
                    </a:lnTo>
                    <a:lnTo>
                      <a:pt x="720" y="876"/>
                    </a:lnTo>
                    <a:lnTo>
                      <a:pt x="702" y="872"/>
                    </a:lnTo>
                    <a:close/>
                    <a:moveTo>
                      <a:pt x="108" y="109"/>
                    </a:moveTo>
                    <a:lnTo>
                      <a:pt x="108" y="818"/>
                    </a:lnTo>
                    <a:lnTo>
                      <a:pt x="1242" y="818"/>
                    </a:lnTo>
                    <a:lnTo>
                      <a:pt x="1242" y="109"/>
                    </a:lnTo>
                    <a:lnTo>
                      <a:pt x="108" y="109"/>
                    </a:lnTo>
                    <a:close/>
                    <a:moveTo>
                      <a:pt x="0" y="0"/>
                    </a:moveTo>
                    <a:lnTo>
                      <a:pt x="1350" y="0"/>
                    </a:lnTo>
                    <a:lnTo>
                      <a:pt x="1350" y="1090"/>
                    </a:lnTo>
                    <a:lnTo>
                      <a:pt x="0" y="109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8" name="Freeform 31"/>
              <p:cNvSpPr>
                <a:spLocks noEditPoints="1"/>
              </p:cNvSpPr>
              <p:nvPr/>
            </p:nvSpPr>
            <p:spPr bwMode="auto">
              <a:xfrm>
                <a:off x="1381" y="404"/>
                <a:ext cx="126" cy="218"/>
              </a:xfrm>
              <a:custGeom>
                <a:avLst/>
                <a:gdLst>
                  <a:gd name="T0" fmla="*/ 594 w 757"/>
                  <a:gd name="T1" fmla="*/ 995 h 1309"/>
                  <a:gd name="T2" fmla="*/ 575 w 757"/>
                  <a:gd name="T3" fmla="*/ 998 h 1309"/>
                  <a:gd name="T4" fmla="*/ 557 w 757"/>
                  <a:gd name="T5" fmla="*/ 1005 h 1309"/>
                  <a:gd name="T6" fmla="*/ 542 w 757"/>
                  <a:gd name="T7" fmla="*/ 1017 h 1309"/>
                  <a:gd name="T8" fmla="*/ 530 w 757"/>
                  <a:gd name="T9" fmla="*/ 1033 h 1309"/>
                  <a:gd name="T10" fmla="*/ 523 w 757"/>
                  <a:gd name="T11" fmla="*/ 1050 h 1309"/>
                  <a:gd name="T12" fmla="*/ 519 w 757"/>
                  <a:gd name="T13" fmla="*/ 1071 h 1309"/>
                  <a:gd name="T14" fmla="*/ 523 w 757"/>
                  <a:gd name="T15" fmla="*/ 1090 h 1309"/>
                  <a:gd name="T16" fmla="*/ 530 w 757"/>
                  <a:gd name="T17" fmla="*/ 1108 h 1309"/>
                  <a:gd name="T18" fmla="*/ 542 w 757"/>
                  <a:gd name="T19" fmla="*/ 1123 h 1309"/>
                  <a:gd name="T20" fmla="*/ 557 w 757"/>
                  <a:gd name="T21" fmla="*/ 1135 h 1309"/>
                  <a:gd name="T22" fmla="*/ 575 w 757"/>
                  <a:gd name="T23" fmla="*/ 1143 h 1309"/>
                  <a:gd name="T24" fmla="*/ 594 w 757"/>
                  <a:gd name="T25" fmla="*/ 1145 h 1309"/>
                  <a:gd name="T26" fmla="*/ 614 w 757"/>
                  <a:gd name="T27" fmla="*/ 1143 h 1309"/>
                  <a:gd name="T28" fmla="*/ 631 w 757"/>
                  <a:gd name="T29" fmla="*/ 1135 h 1309"/>
                  <a:gd name="T30" fmla="*/ 647 w 757"/>
                  <a:gd name="T31" fmla="*/ 1123 h 1309"/>
                  <a:gd name="T32" fmla="*/ 658 w 757"/>
                  <a:gd name="T33" fmla="*/ 1108 h 1309"/>
                  <a:gd name="T34" fmla="*/ 666 w 757"/>
                  <a:gd name="T35" fmla="*/ 1090 h 1309"/>
                  <a:gd name="T36" fmla="*/ 668 w 757"/>
                  <a:gd name="T37" fmla="*/ 1071 h 1309"/>
                  <a:gd name="T38" fmla="*/ 666 w 757"/>
                  <a:gd name="T39" fmla="*/ 1050 h 1309"/>
                  <a:gd name="T40" fmla="*/ 658 w 757"/>
                  <a:gd name="T41" fmla="*/ 1033 h 1309"/>
                  <a:gd name="T42" fmla="*/ 647 w 757"/>
                  <a:gd name="T43" fmla="*/ 1017 h 1309"/>
                  <a:gd name="T44" fmla="*/ 631 w 757"/>
                  <a:gd name="T45" fmla="*/ 1005 h 1309"/>
                  <a:gd name="T46" fmla="*/ 614 w 757"/>
                  <a:gd name="T47" fmla="*/ 998 h 1309"/>
                  <a:gd name="T48" fmla="*/ 594 w 757"/>
                  <a:gd name="T49" fmla="*/ 995 h 1309"/>
                  <a:gd name="T50" fmla="*/ 216 w 757"/>
                  <a:gd name="T51" fmla="*/ 437 h 1309"/>
                  <a:gd name="T52" fmla="*/ 216 w 757"/>
                  <a:gd name="T53" fmla="*/ 490 h 1309"/>
                  <a:gd name="T54" fmla="*/ 540 w 757"/>
                  <a:gd name="T55" fmla="*/ 490 h 1309"/>
                  <a:gd name="T56" fmla="*/ 540 w 757"/>
                  <a:gd name="T57" fmla="*/ 437 h 1309"/>
                  <a:gd name="T58" fmla="*/ 216 w 757"/>
                  <a:gd name="T59" fmla="*/ 437 h 1309"/>
                  <a:gd name="T60" fmla="*/ 108 w 757"/>
                  <a:gd name="T61" fmla="*/ 164 h 1309"/>
                  <a:gd name="T62" fmla="*/ 108 w 757"/>
                  <a:gd name="T63" fmla="*/ 272 h 1309"/>
                  <a:gd name="T64" fmla="*/ 648 w 757"/>
                  <a:gd name="T65" fmla="*/ 272 h 1309"/>
                  <a:gd name="T66" fmla="*/ 648 w 757"/>
                  <a:gd name="T67" fmla="*/ 164 h 1309"/>
                  <a:gd name="T68" fmla="*/ 108 w 757"/>
                  <a:gd name="T69" fmla="*/ 164 h 1309"/>
                  <a:gd name="T70" fmla="*/ 0 w 757"/>
                  <a:gd name="T71" fmla="*/ 0 h 1309"/>
                  <a:gd name="T72" fmla="*/ 757 w 757"/>
                  <a:gd name="T73" fmla="*/ 0 h 1309"/>
                  <a:gd name="T74" fmla="*/ 757 w 757"/>
                  <a:gd name="T75" fmla="*/ 1309 h 1309"/>
                  <a:gd name="T76" fmla="*/ 0 w 757"/>
                  <a:gd name="T77" fmla="*/ 1309 h 1309"/>
                  <a:gd name="T78" fmla="*/ 0 w 757"/>
                  <a:gd name="T79" fmla="*/ 0 h 1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7" h="1309">
                    <a:moveTo>
                      <a:pt x="594" y="995"/>
                    </a:moveTo>
                    <a:lnTo>
                      <a:pt x="575" y="998"/>
                    </a:lnTo>
                    <a:lnTo>
                      <a:pt x="557" y="1005"/>
                    </a:lnTo>
                    <a:lnTo>
                      <a:pt x="542" y="1017"/>
                    </a:lnTo>
                    <a:lnTo>
                      <a:pt x="530" y="1033"/>
                    </a:lnTo>
                    <a:lnTo>
                      <a:pt x="523" y="1050"/>
                    </a:lnTo>
                    <a:lnTo>
                      <a:pt x="519" y="1071"/>
                    </a:lnTo>
                    <a:lnTo>
                      <a:pt x="523" y="1090"/>
                    </a:lnTo>
                    <a:lnTo>
                      <a:pt x="530" y="1108"/>
                    </a:lnTo>
                    <a:lnTo>
                      <a:pt x="542" y="1123"/>
                    </a:lnTo>
                    <a:lnTo>
                      <a:pt x="557" y="1135"/>
                    </a:lnTo>
                    <a:lnTo>
                      <a:pt x="575" y="1143"/>
                    </a:lnTo>
                    <a:lnTo>
                      <a:pt x="594" y="1145"/>
                    </a:lnTo>
                    <a:lnTo>
                      <a:pt x="614" y="1143"/>
                    </a:lnTo>
                    <a:lnTo>
                      <a:pt x="631" y="1135"/>
                    </a:lnTo>
                    <a:lnTo>
                      <a:pt x="647" y="1123"/>
                    </a:lnTo>
                    <a:lnTo>
                      <a:pt x="658" y="1108"/>
                    </a:lnTo>
                    <a:lnTo>
                      <a:pt x="666" y="1090"/>
                    </a:lnTo>
                    <a:lnTo>
                      <a:pt x="668" y="1071"/>
                    </a:lnTo>
                    <a:lnTo>
                      <a:pt x="666" y="1050"/>
                    </a:lnTo>
                    <a:lnTo>
                      <a:pt x="658" y="1033"/>
                    </a:lnTo>
                    <a:lnTo>
                      <a:pt x="647" y="1017"/>
                    </a:lnTo>
                    <a:lnTo>
                      <a:pt x="631" y="1005"/>
                    </a:lnTo>
                    <a:lnTo>
                      <a:pt x="614" y="998"/>
                    </a:lnTo>
                    <a:lnTo>
                      <a:pt x="594" y="995"/>
                    </a:lnTo>
                    <a:close/>
                    <a:moveTo>
                      <a:pt x="216" y="437"/>
                    </a:moveTo>
                    <a:lnTo>
                      <a:pt x="216" y="490"/>
                    </a:lnTo>
                    <a:lnTo>
                      <a:pt x="540" y="490"/>
                    </a:lnTo>
                    <a:lnTo>
                      <a:pt x="540" y="437"/>
                    </a:lnTo>
                    <a:lnTo>
                      <a:pt x="216" y="437"/>
                    </a:lnTo>
                    <a:close/>
                    <a:moveTo>
                      <a:pt x="108" y="164"/>
                    </a:moveTo>
                    <a:lnTo>
                      <a:pt x="108" y="272"/>
                    </a:lnTo>
                    <a:lnTo>
                      <a:pt x="648" y="272"/>
                    </a:lnTo>
                    <a:lnTo>
                      <a:pt x="648" y="164"/>
                    </a:lnTo>
                    <a:lnTo>
                      <a:pt x="108" y="164"/>
                    </a:lnTo>
                    <a:close/>
                    <a:moveTo>
                      <a:pt x="0" y="0"/>
                    </a:moveTo>
                    <a:lnTo>
                      <a:pt x="757" y="0"/>
                    </a:lnTo>
                    <a:lnTo>
                      <a:pt x="757" y="1309"/>
                    </a:lnTo>
                    <a:lnTo>
                      <a:pt x="0" y="130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24" name="Picture 23"/>
            <p:cNvPicPr>
              <a:picLocks noChangeAspect="1"/>
            </p:cNvPicPr>
            <p:nvPr/>
          </p:nvPicPr>
          <p:blipFill>
            <a:blip r:embed="rId3" cstate="print">
              <a:clrChange>
                <a:clrFrom>
                  <a:srgbClr val="FFFFFF"/>
                </a:clrFrom>
                <a:clrTo>
                  <a:srgbClr val="FFFFFF">
                    <a:alpha val="0"/>
                  </a:srgbClr>
                </a:clrTo>
              </a:clrChange>
              <a:biLevel thresh="25000"/>
              <a:extLst>
                <a:ext uri="{28A0092B-C50C-407E-A947-70E740481C1C}">
                  <a14:useLocalDpi xmlns:a14="http://schemas.microsoft.com/office/drawing/2010/main" val="0"/>
                </a:ext>
              </a:extLst>
            </a:blip>
            <a:stretch>
              <a:fillRect/>
            </a:stretch>
          </p:blipFill>
          <p:spPr>
            <a:xfrm>
              <a:off x="4996214" y="2753913"/>
              <a:ext cx="417972" cy="661867"/>
            </a:xfrm>
            <a:prstGeom prst="rect">
              <a:avLst/>
            </a:prstGeom>
          </p:spPr>
        </p:pic>
        <p:pic>
          <p:nvPicPr>
            <p:cNvPr id="25" name="Picture 24"/>
            <p:cNvPicPr>
              <a:picLocks noChangeAspect="1"/>
            </p:cNvPicPr>
            <p:nvPr/>
          </p:nvPicPr>
          <p:blipFill>
            <a:blip r:embed="rId4"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tretch>
              <a:fillRect/>
            </a:stretch>
          </p:blipFill>
          <p:spPr>
            <a:xfrm flipH="1">
              <a:off x="5711195" y="2683190"/>
              <a:ext cx="297709" cy="297709"/>
            </a:xfrm>
            <a:prstGeom prst="rect">
              <a:avLst/>
            </a:prstGeom>
          </p:spPr>
        </p:pic>
        <p:pic>
          <p:nvPicPr>
            <p:cNvPr id="26" name="Picture 25"/>
            <p:cNvPicPr>
              <a:picLocks noChangeAspect="1"/>
            </p:cNvPicPr>
            <p:nvPr/>
          </p:nvPicPr>
          <p:blipFill>
            <a:blip r:embed="rId5" cstate="print">
              <a:biLevel thresh="75000"/>
              <a:extLst>
                <a:ext uri="{28A0092B-C50C-407E-A947-70E740481C1C}">
                  <a14:useLocalDpi xmlns:a14="http://schemas.microsoft.com/office/drawing/2010/main" val="0"/>
                </a:ext>
              </a:extLst>
            </a:blip>
            <a:stretch>
              <a:fillRect/>
            </a:stretch>
          </p:blipFill>
          <p:spPr>
            <a:xfrm>
              <a:off x="6394939" y="2632967"/>
              <a:ext cx="961870" cy="932407"/>
            </a:xfrm>
            <a:prstGeom prst="rect">
              <a:avLst/>
            </a:prstGeom>
          </p:spPr>
        </p:pic>
        <p:pic>
          <p:nvPicPr>
            <p:cNvPr id="28" name="Picture 27"/>
            <p:cNvPicPr>
              <a:picLocks noChangeAspect="1"/>
            </p:cNvPicPr>
            <p:nvPr/>
          </p:nvPicPr>
          <p:blipFill>
            <a:blip r:embed="rId6" cstate="print">
              <a:biLevel thresh="75000"/>
              <a:extLst>
                <a:ext uri="{28A0092B-C50C-407E-A947-70E740481C1C}">
                  <a14:useLocalDpi xmlns:a14="http://schemas.microsoft.com/office/drawing/2010/main" val="0"/>
                </a:ext>
              </a:extLst>
            </a:blip>
            <a:stretch>
              <a:fillRect/>
            </a:stretch>
          </p:blipFill>
          <p:spPr>
            <a:xfrm>
              <a:off x="5096339" y="4060722"/>
              <a:ext cx="1023676" cy="697224"/>
            </a:xfrm>
            <a:prstGeom prst="rect">
              <a:avLst/>
            </a:prstGeom>
          </p:spPr>
        </p:pic>
        <p:pic>
          <p:nvPicPr>
            <p:cNvPr id="29" name="Picture 28"/>
            <p:cNvPicPr>
              <a:picLocks noChangeAspect="1"/>
            </p:cNvPicPr>
            <p:nvPr/>
          </p:nvPicPr>
          <p:blipFill>
            <a:blip r:embed="rId7" cstate="print">
              <a:lum bright="70000" contrast="-70000"/>
              <a:extLst>
                <a:ext uri="{28A0092B-C50C-407E-A947-70E740481C1C}">
                  <a14:useLocalDpi xmlns:a14="http://schemas.microsoft.com/office/drawing/2010/main" val="0"/>
                </a:ext>
              </a:extLst>
            </a:blip>
            <a:stretch>
              <a:fillRect/>
            </a:stretch>
          </p:blipFill>
          <p:spPr>
            <a:xfrm>
              <a:off x="6412025" y="3988186"/>
              <a:ext cx="926782" cy="844630"/>
            </a:xfrm>
            <a:prstGeom prst="rect">
              <a:avLst/>
            </a:prstGeom>
          </p:spPr>
        </p:pic>
      </p:grpSp>
      <p:sp>
        <p:nvSpPr>
          <p:cNvPr id="245" name="Rectangle 244"/>
          <p:cNvSpPr/>
          <p:nvPr/>
        </p:nvSpPr>
        <p:spPr>
          <a:xfrm>
            <a:off x="0" y="194854"/>
            <a:ext cx="3114675"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Institutional Arrangement</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pic>
        <p:nvPicPr>
          <p:cNvPr id="2056" name="Picture 8" descr="https://documents.lucid.app/documents/b03028c4-479d-4a35-889d-c5e5c0f85f1e/pages/0_0?a=591&amp;x=139&amp;y=-1036&amp;w=660&amp;h=792&amp;store=1&amp;accept=image%2F*&amp;auth=LCA%2023b932e991342fcbed697ccbca557d67d8e4a1b8-ts%3D1605518789"/>
          <p:cNvPicPr>
            <a:picLocks noChangeAspect="1" noChangeArrowheads="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4549"/>
          <a:stretch/>
        </p:blipFill>
        <p:spPr bwMode="auto">
          <a:xfrm>
            <a:off x="7416292" y="553010"/>
            <a:ext cx="4229607" cy="4844624"/>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7416292" y="5322745"/>
            <a:ext cx="4775706" cy="147732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Monsoon Flood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Standard operating procedure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Focus on broader aspects of FBA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Strengthening dissemination mechanism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Integration with the govt. system</a:t>
            </a:r>
          </a:p>
        </p:txBody>
      </p:sp>
    </p:spTree>
    <p:extLst>
      <p:ext uri="{BB962C8B-B14F-4D97-AF65-F5344CB8AC3E}">
        <p14:creationId xmlns:p14="http://schemas.microsoft.com/office/powerpoint/2010/main" val="23857659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42900"/>
            <a:ext cx="3344091"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Available Forecast Products</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471932" y="980803"/>
            <a:ext cx="4918674" cy="2485208"/>
          </a:xfrm>
          <a:prstGeom prst="rect">
            <a:avLst/>
          </a:prstGeom>
          <a:ln>
            <a:solidFill>
              <a:schemeClr val="bg1">
                <a:lumMod val="85000"/>
              </a:schemeClr>
            </a:solidFill>
          </a:ln>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471932" y="3611224"/>
            <a:ext cx="4918674" cy="2380273"/>
          </a:xfrm>
          <a:prstGeom prst="rect">
            <a:avLst/>
          </a:prstGeom>
          <a:ln>
            <a:solidFill>
              <a:schemeClr val="bg1">
                <a:lumMod val="85000"/>
              </a:schemeClr>
            </a:solidFill>
          </a:ln>
        </p:spPr>
      </p:pic>
      <p:pic>
        <p:nvPicPr>
          <p:cNvPr id="8" name="Picture 7" descr="C:\rhk\general\Flood_2020\output_22062020\Bahadurabad_20200622.gif"/>
          <p:cNvPicPr/>
          <p:nvPr/>
        </p:nvPicPr>
        <p:blipFill>
          <a:blip r:embed="rId4">
            <a:extLst>
              <a:ext uri="{28A0092B-C50C-407E-A947-70E740481C1C}">
                <a14:useLocalDpi xmlns:a14="http://schemas.microsoft.com/office/drawing/2010/main" val="0"/>
              </a:ext>
            </a:extLst>
          </a:blip>
          <a:srcRect/>
          <a:stretch>
            <a:fillRect/>
          </a:stretch>
        </p:blipFill>
        <p:spPr bwMode="auto">
          <a:xfrm>
            <a:off x="5519444" y="980803"/>
            <a:ext cx="4460579" cy="2485208"/>
          </a:xfrm>
          <a:prstGeom prst="rect">
            <a:avLst/>
          </a:prstGeom>
          <a:noFill/>
          <a:ln>
            <a:solidFill>
              <a:schemeClr val="bg1">
                <a:lumMod val="85000"/>
              </a:schemeClr>
            </a:solidFill>
          </a:ln>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19444" y="3611223"/>
            <a:ext cx="4460579" cy="2380273"/>
          </a:xfrm>
          <a:prstGeom prst="rect">
            <a:avLst/>
          </a:prstGeom>
          <a:ln>
            <a:solidFill>
              <a:schemeClr val="bg1">
                <a:lumMod val="85000"/>
              </a:schemeClr>
            </a:solidFill>
          </a:ln>
        </p:spPr>
      </p:pic>
      <p:pic>
        <p:nvPicPr>
          <p:cNvPr id="3074" name="Picture 2" descr="http://ffwc.gov.bd/images/bgd24.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205267" y="1080407"/>
            <a:ext cx="176646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ffwc.gov.bd/images/bgd48.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205267" y="3466011"/>
            <a:ext cx="1766463" cy="2286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28650" y="6143625"/>
            <a:ext cx="4248150" cy="3810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15 days probabilistic streamflow forecast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p:cNvSpPr txBox="1"/>
          <p:nvPr/>
        </p:nvSpPr>
        <p:spPr>
          <a:xfrm>
            <a:off x="5519444" y="6143625"/>
            <a:ext cx="4248150" cy="3231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smtClean="0">
                <a:ln>
                  <a:noFill/>
                </a:ln>
                <a:solidFill>
                  <a:prstClr val="black"/>
                </a:solidFill>
                <a:effectLst/>
                <a:uLnTx/>
                <a:uFillTx/>
                <a:latin typeface="Calibri" panose="020F0502020204030204"/>
                <a:ea typeface="+mn-ea"/>
                <a:cs typeface="+mn-cs"/>
              </a:rPr>
              <a:t>10 days probabilistic, 5 days deterministic forecast</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046280" y="6172542"/>
            <a:ext cx="1925447" cy="3231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smtClean="0">
                <a:ln>
                  <a:noFill/>
                </a:ln>
                <a:solidFill>
                  <a:prstClr val="black"/>
                </a:solidFill>
                <a:effectLst/>
                <a:uLnTx/>
                <a:uFillTx/>
                <a:latin typeface="Calibri" panose="020F0502020204030204"/>
                <a:ea typeface="+mn-ea"/>
                <a:cs typeface="+mn-cs"/>
              </a:rPr>
              <a:t>Inundation Forecast</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p:cNvSpPr txBox="1"/>
          <p:nvPr/>
        </p:nvSpPr>
        <p:spPr>
          <a:xfrm>
            <a:off x="4563292" y="6524625"/>
            <a:ext cx="249936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www.ffwc.gov.bd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14227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42900"/>
            <a:ext cx="5353050"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Anticipation to Action: The Early Action Matrix </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grpSp>
        <p:nvGrpSpPr>
          <p:cNvPr id="9" name="Group 8"/>
          <p:cNvGrpSpPr>
            <a:grpSpLocks noChangeAspect="1"/>
          </p:cNvGrpSpPr>
          <p:nvPr/>
        </p:nvGrpSpPr>
        <p:grpSpPr>
          <a:xfrm>
            <a:off x="276225" y="1440522"/>
            <a:ext cx="6251744" cy="5029663"/>
            <a:chOff x="78804" y="1172517"/>
            <a:chExt cx="6851177" cy="5511920"/>
          </a:xfrm>
        </p:grpSpPr>
        <p:sp>
          <p:nvSpPr>
            <p:cNvPr id="143" name="Round Same Side Corner Rectangle 142"/>
            <p:cNvSpPr/>
            <p:nvPr/>
          </p:nvSpPr>
          <p:spPr>
            <a:xfrm rot="5400000">
              <a:off x="3691474" y="-367576"/>
              <a:ext cx="663913" cy="3836812"/>
            </a:xfrm>
            <a:prstGeom prst="round2SameRect">
              <a:avLst>
                <a:gd name="adj1" fmla="val 50000"/>
                <a:gd name="adj2" fmla="val 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Impact</a:t>
              </a: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nvGrpSpPr>
            <p:cNvPr id="135" name="Group 134"/>
            <p:cNvGrpSpPr/>
            <p:nvPr/>
          </p:nvGrpSpPr>
          <p:grpSpPr>
            <a:xfrm>
              <a:off x="951212" y="1876012"/>
              <a:ext cx="5978769" cy="2696308"/>
              <a:chOff x="1242642" y="1758463"/>
              <a:chExt cx="5779480" cy="2332892"/>
            </a:xfrm>
          </p:grpSpPr>
          <p:sp>
            <p:nvSpPr>
              <p:cNvPr id="136" name="Round Same Side Corner Rectangle 135"/>
              <p:cNvSpPr/>
              <p:nvPr/>
            </p:nvSpPr>
            <p:spPr>
              <a:xfrm rot="5400000">
                <a:off x="3716217" y="-597878"/>
                <a:ext cx="574429" cy="5287111"/>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Expected Magnitude</a:t>
                </a: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37" name="Round Same Side Corner Rectangle 136"/>
              <p:cNvSpPr/>
              <p:nvPr/>
            </p:nvSpPr>
            <p:spPr>
              <a:xfrm rot="5400000">
                <a:off x="3833446" y="902679"/>
                <a:ext cx="597873" cy="5779479"/>
              </a:xfrm>
              <a:prstGeom prst="round2SameRect">
                <a:avLst>
                  <a:gd name="adj1" fmla="val 50000"/>
                  <a:gd name="adj2" fmla="val 0"/>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Threshold Exceedance</a:t>
                </a: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38" name="Round Same Side Corner Rectangle 137"/>
              <p:cNvSpPr/>
              <p:nvPr/>
            </p:nvSpPr>
            <p:spPr>
              <a:xfrm rot="5400000">
                <a:off x="3376242" y="187571"/>
                <a:ext cx="574433" cy="4841633"/>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Expected Duration</a:t>
                </a: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39" name="Round Same Side Corner Rectangle 138"/>
              <p:cNvSpPr/>
              <p:nvPr/>
            </p:nvSpPr>
            <p:spPr>
              <a:xfrm rot="5400000">
                <a:off x="3505199" y="633047"/>
                <a:ext cx="597877" cy="5122989"/>
              </a:xfrm>
              <a:prstGeom prst="round2SameRect">
                <a:avLst>
                  <a:gd name="adj1" fmla="val 50000"/>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Timing of Flood</a:t>
                </a: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nvGrpSpPr>
            <p:cNvPr id="129" name="Group 128"/>
            <p:cNvGrpSpPr/>
            <p:nvPr/>
          </p:nvGrpSpPr>
          <p:grpSpPr>
            <a:xfrm rot="21134459">
              <a:off x="2750534" y="4346303"/>
              <a:ext cx="1495823" cy="2338134"/>
              <a:chOff x="3344154" y="4171480"/>
              <a:chExt cx="1600996" cy="2500151"/>
            </a:xfrm>
          </p:grpSpPr>
          <p:sp>
            <p:nvSpPr>
              <p:cNvPr id="130" name="Rectangle 129"/>
              <p:cNvSpPr/>
              <p:nvPr/>
            </p:nvSpPr>
            <p:spPr>
              <a:xfrm rot="19506721">
                <a:off x="4100749" y="4548952"/>
                <a:ext cx="844401" cy="212267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2" name="Rectangle 131"/>
              <p:cNvSpPr/>
              <p:nvPr/>
            </p:nvSpPr>
            <p:spPr>
              <a:xfrm rot="19506721">
                <a:off x="3344154" y="4171480"/>
                <a:ext cx="573276" cy="33110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4" name="Rectangle 133"/>
              <p:cNvSpPr/>
              <p:nvPr/>
            </p:nvSpPr>
            <p:spPr>
              <a:xfrm rot="19506721">
                <a:off x="3457267" y="4434648"/>
                <a:ext cx="740564" cy="3339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40" name="Group 139"/>
            <p:cNvGrpSpPr/>
            <p:nvPr/>
          </p:nvGrpSpPr>
          <p:grpSpPr>
            <a:xfrm>
              <a:off x="78804" y="1172517"/>
              <a:ext cx="3657600" cy="3661505"/>
              <a:chOff x="323799" y="1059174"/>
              <a:chExt cx="3657600" cy="3661505"/>
            </a:xfrm>
          </p:grpSpPr>
          <p:sp>
            <p:nvSpPr>
              <p:cNvPr id="141" name="Oval 140"/>
              <p:cNvSpPr/>
              <p:nvPr/>
            </p:nvSpPr>
            <p:spPr>
              <a:xfrm>
                <a:off x="323799" y="1059174"/>
                <a:ext cx="3657600" cy="3661505"/>
              </a:xfrm>
              <a:prstGeom prst="ellipse">
                <a:avLst/>
              </a:prstGeom>
              <a:solidFill>
                <a:schemeClr val="accent6">
                  <a:lumMod val="60000"/>
                  <a:lumOff val="40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2" name="Oval 141"/>
              <p:cNvSpPr/>
              <p:nvPr/>
            </p:nvSpPr>
            <p:spPr>
              <a:xfrm>
                <a:off x="506679" y="1244006"/>
                <a:ext cx="3291840" cy="3291840"/>
              </a:xfrm>
              <a:prstGeom prst="ellipse">
                <a:avLst/>
              </a:prstGeom>
              <a:solidFill>
                <a:schemeClr val="accent6"/>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TRIGGER</a:t>
                </a:r>
                <a:endParaRPr kumimoji="0" lang="en-US"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grpSp>
        <p:nvGrpSpPr>
          <p:cNvPr id="193" name="Group 192">
            <a:extLst>
              <a:ext uri="{FF2B5EF4-FFF2-40B4-BE49-F238E27FC236}">
                <a16:creationId xmlns:a16="http://schemas.microsoft.com/office/drawing/2014/main" id="{FB4C14C2-5470-42FF-85FE-A220718B6A9F}"/>
              </a:ext>
            </a:extLst>
          </p:cNvPr>
          <p:cNvGrpSpPr>
            <a:grpSpLocks noChangeAspect="1"/>
          </p:cNvGrpSpPr>
          <p:nvPr/>
        </p:nvGrpSpPr>
        <p:grpSpPr>
          <a:xfrm>
            <a:off x="6319257" y="959183"/>
            <a:ext cx="3657600" cy="2287417"/>
            <a:chOff x="1850508" y="3189189"/>
            <a:chExt cx="4430111" cy="2716916"/>
          </a:xfrm>
        </p:grpSpPr>
        <p:grpSp>
          <p:nvGrpSpPr>
            <p:cNvPr id="195" name="Group 194"/>
            <p:cNvGrpSpPr/>
            <p:nvPr/>
          </p:nvGrpSpPr>
          <p:grpSpPr>
            <a:xfrm>
              <a:off x="1850508" y="3189189"/>
              <a:ext cx="4430111" cy="2716916"/>
              <a:chOff x="2234501" y="3201384"/>
              <a:chExt cx="4430111" cy="2716916"/>
            </a:xfrm>
          </p:grpSpPr>
          <p:grpSp>
            <p:nvGrpSpPr>
              <p:cNvPr id="197" name="Group 196"/>
              <p:cNvGrpSpPr/>
              <p:nvPr/>
            </p:nvGrpSpPr>
            <p:grpSpPr>
              <a:xfrm>
                <a:off x="2234501" y="3201384"/>
                <a:ext cx="3299593" cy="2716916"/>
                <a:chOff x="2672966" y="2893180"/>
                <a:chExt cx="3299593" cy="2716916"/>
              </a:xfrm>
            </p:grpSpPr>
            <p:cxnSp>
              <p:nvCxnSpPr>
                <p:cNvPr id="199" name="Straight Arrow Connector 198">
                  <a:extLst>
                    <a:ext uri="{FF2B5EF4-FFF2-40B4-BE49-F238E27FC236}">
                      <a16:creationId xmlns:a16="http://schemas.microsoft.com/office/drawing/2014/main" id="{B46A67F6-96CC-406C-8DFC-F1837681CF1D}"/>
                    </a:ext>
                  </a:extLst>
                </p:cNvPr>
                <p:cNvCxnSpPr>
                  <a:cxnSpLocks/>
                </p:cNvCxnSpPr>
                <p:nvPr/>
              </p:nvCxnSpPr>
              <p:spPr>
                <a:xfrm flipH="1">
                  <a:off x="3835768" y="4385993"/>
                  <a:ext cx="799342"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200" name="TextBox 199">
                  <a:extLst>
                    <a:ext uri="{FF2B5EF4-FFF2-40B4-BE49-F238E27FC236}">
                      <a16:creationId xmlns:a16="http://schemas.microsoft.com/office/drawing/2014/main" id="{C1568081-4720-414D-9944-919B98911E29}"/>
                    </a:ext>
                  </a:extLst>
                </p:cNvPr>
                <p:cNvSpPr txBox="1"/>
                <p:nvPr/>
              </p:nvSpPr>
              <p:spPr>
                <a:xfrm>
                  <a:off x="2672966" y="4256000"/>
                  <a:ext cx="1184692" cy="275713"/>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Kalpurush" panose="02000600000000000000" pitchFamily="2" charset="0"/>
                      <a:ea typeface="+mn-ea"/>
                      <a:cs typeface="Kalpurush" panose="02000600000000000000" pitchFamily="2" charset="0"/>
                    </a:rPr>
                    <a:t>Danger Level</a:t>
                  </a:r>
                  <a:endParaRPr kumimoji="0" lang="en-US" sz="1200" b="0" i="0" u="none" strike="noStrike" kern="1200" cap="none" spc="0" normalizeH="0" baseline="0" noProof="0" dirty="0">
                    <a:ln>
                      <a:noFill/>
                    </a:ln>
                    <a:solidFill>
                      <a:prstClr val="black"/>
                    </a:solidFill>
                    <a:effectLst/>
                    <a:uLnTx/>
                    <a:uFillTx/>
                    <a:latin typeface="Kalpurush" panose="02000600000000000000" pitchFamily="2" charset="0"/>
                    <a:ea typeface="+mn-ea"/>
                    <a:cs typeface="Kalpurush" panose="02000600000000000000" pitchFamily="2" charset="0"/>
                  </a:endParaRPr>
                </a:p>
              </p:txBody>
            </p:sp>
            <p:grpSp>
              <p:nvGrpSpPr>
                <p:cNvPr id="201" name="Group 200"/>
                <p:cNvGrpSpPr/>
                <p:nvPr/>
              </p:nvGrpSpPr>
              <p:grpSpPr>
                <a:xfrm>
                  <a:off x="4579440" y="2893180"/>
                  <a:ext cx="451049" cy="2716916"/>
                  <a:chOff x="4331014" y="326662"/>
                  <a:chExt cx="642685" cy="3871245"/>
                </a:xfrm>
              </p:grpSpPr>
              <p:grpSp>
                <p:nvGrpSpPr>
                  <p:cNvPr id="204" name="Group 203"/>
                  <p:cNvGrpSpPr/>
                  <p:nvPr/>
                </p:nvGrpSpPr>
                <p:grpSpPr>
                  <a:xfrm>
                    <a:off x="4410338" y="326662"/>
                    <a:ext cx="563361" cy="3871245"/>
                    <a:chOff x="5213833" y="2385557"/>
                    <a:chExt cx="923197" cy="3820400"/>
                  </a:xfrm>
                </p:grpSpPr>
                <p:sp>
                  <p:nvSpPr>
                    <p:cNvPr id="211" name="Rectangle 210"/>
                    <p:cNvSpPr/>
                    <p:nvPr/>
                  </p:nvSpPr>
                  <p:spPr>
                    <a:xfrm>
                      <a:off x="5213833" y="2385557"/>
                      <a:ext cx="923192" cy="3820400"/>
                    </a:xfrm>
                    <a:prstGeom prst="rect">
                      <a:avLst/>
                    </a:prstGeom>
                    <a:ln w="38100">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964"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212" name="Straight Connector 211"/>
                    <p:cNvCxnSpPr/>
                    <p:nvPr/>
                  </p:nvCxnSpPr>
                  <p:spPr>
                    <a:xfrm>
                      <a:off x="5706207" y="24924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13" name="Straight Connector 212"/>
                    <p:cNvCxnSpPr/>
                    <p:nvPr/>
                  </p:nvCxnSpPr>
                  <p:spPr>
                    <a:xfrm>
                      <a:off x="5706207" y="26255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14" name="Straight Connector 213"/>
                    <p:cNvCxnSpPr/>
                    <p:nvPr/>
                  </p:nvCxnSpPr>
                  <p:spPr>
                    <a:xfrm>
                      <a:off x="5706207" y="27585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15" name="Straight Connector 214"/>
                    <p:cNvCxnSpPr/>
                    <p:nvPr/>
                  </p:nvCxnSpPr>
                  <p:spPr>
                    <a:xfrm>
                      <a:off x="5539155" y="2891629"/>
                      <a:ext cx="597875"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216" name="Straight Connector 215"/>
                    <p:cNvCxnSpPr/>
                    <p:nvPr/>
                  </p:nvCxnSpPr>
                  <p:spPr>
                    <a:xfrm>
                      <a:off x="5706207" y="30246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17" name="Straight Connector 216"/>
                    <p:cNvCxnSpPr/>
                    <p:nvPr/>
                  </p:nvCxnSpPr>
                  <p:spPr>
                    <a:xfrm>
                      <a:off x="5706207" y="31577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18" name="Straight Connector 217"/>
                    <p:cNvCxnSpPr/>
                    <p:nvPr/>
                  </p:nvCxnSpPr>
                  <p:spPr>
                    <a:xfrm>
                      <a:off x="5706207" y="32907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19" name="Straight Connector 218"/>
                    <p:cNvCxnSpPr/>
                    <p:nvPr/>
                  </p:nvCxnSpPr>
                  <p:spPr>
                    <a:xfrm>
                      <a:off x="5706207" y="34238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20" name="Straight Connector 219"/>
                    <p:cNvCxnSpPr/>
                    <p:nvPr/>
                  </p:nvCxnSpPr>
                  <p:spPr>
                    <a:xfrm>
                      <a:off x="5539155" y="3556879"/>
                      <a:ext cx="597875"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221" name="Straight Connector 220"/>
                    <p:cNvCxnSpPr/>
                    <p:nvPr/>
                  </p:nvCxnSpPr>
                  <p:spPr>
                    <a:xfrm>
                      <a:off x="5706207" y="36899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22" name="Straight Connector 221"/>
                    <p:cNvCxnSpPr/>
                    <p:nvPr/>
                  </p:nvCxnSpPr>
                  <p:spPr>
                    <a:xfrm>
                      <a:off x="5706207" y="38229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23" name="Straight Connector 222"/>
                    <p:cNvCxnSpPr/>
                    <p:nvPr/>
                  </p:nvCxnSpPr>
                  <p:spPr>
                    <a:xfrm>
                      <a:off x="5706207" y="39560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24" name="Straight Connector 223"/>
                    <p:cNvCxnSpPr/>
                    <p:nvPr/>
                  </p:nvCxnSpPr>
                  <p:spPr>
                    <a:xfrm>
                      <a:off x="5706207" y="40890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25" name="Straight Connector 224"/>
                    <p:cNvCxnSpPr/>
                    <p:nvPr/>
                  </p:nvCxnSpPr>
                  <p:spPr>
                    <a:xfrm>
                      <a:off x="5539155" y="4222129"/>
                      <a:ext cx="597875"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226" name="Straight Connector 225"/>
                    <p:cNvCxnSpPr/>
                    <p:nvPr/>
                  </p:nvCxnSpPr>
                  <p:spPr>
                    <a:xfrm>
                      <a:off x="5706207" y="43551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27" name="Straight Connector 226"/>
                    <p:cNvCxnSpPr/>
                    <p:nvPr/>
                  </p:nvCxnSpPr>
                  <p:spPr>
                    <a:xfrm>
                      <a:off x="5706207" y="44882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28" name="Straight Connector 227"/>
                    <p:cNvCxnSpPr/>
                    <p:nvPr/>
                  </p:nvCxnSpPr>
                  <p:spPr>
                    <a:xfrm>
                      <a:off x="5706207" y="46212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29" name="Straight Connector 228"/>
                    <p:cNvCxnSpPr/>
                    <p:nvPr/>
                  </p:nvCxnSpPr>
                  <p:spPr>
                    <a:xfrm>
                      <a:off x="5706207" y="47543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30" name="Straight Connector 229"/>
                    <p:cNvCxnSpPr/>
                    <p:nvPr/>
                  </p:nvCxnSpPr>
                  <p:spPr>
                    <a:xfrm>
                      <a:off x="5539155" y="4887379"/>
                      <a:ext cx="597875"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231" name="Straight Connector 230"/>
                    <p:cNvCxnSpPr/>
                    <p:nvPr/>
                  </p:nvCxnSpPr>
                  <p:spPr>
                    <a:xfrm>
                      <a:off x="5706207" y="50204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32" name="Straight Connector 231"/>
                    <p:cNvCxnSpPr/>
                    <p:nvPr/>
                  </p:nvCxnSpPr>
                  <p:spPr>
                    <a:xfrm>
                      <a:off x="5706207" y="51534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33" name="Straight Connector 232"/>
                    <p:cNvCxnSpPr/>
                    <p:nvPr/>
                  </p:nvCxnSpPr>
                  <p:spPr>
                    <a:xfrm>
                      <a:off x="5706207" y="52865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34" name="Straight Connector 233"/>
                    <p:cNvCxnSpPr/>
                    <p:nvPr/>
                  </p:nvCxnSpPr>
                  <p:spPr>
                    <a:xfrm>
                      <a:off x="5706207" y="54195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35" name="Straight Connector 234"/>
                    <p:cNvCxnSpPr/>
                    <p:nvPr/>
                  </p:nvCxnSpPr>
                  <p:spPr>
                    <a:xfrm>
                      <a:off x="5539155" y="5552629"/>
                      <a:ext cx="597875"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236" name="Straight Connector 235"/>
                    <p:cNvCxnSpPr/>
                    <p:nvPr/>
                  </p:nvCxnSpPr>
                  <p:spPr>
                    <a:xfrm>
                      <a:off x="5706207" y="56856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37" name="Straight Connector 236"/>
                    <p:cNvCxnSpPr/>
                    <p:nvPr/>
                  </p:nvCxnSpPr>
                  <p:spPr>
                    <a:xfrm>
                      <a:off x="5706207" y="581872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38" name="Straight Connector 237"/>
                    <p:cNvCxnSpPr/>
                    <p:nvPr/>
                  </p:nvCxnSpPr>
                  <p:spPr>
                    <a:xfrm>
                      <a:off x="5706207" y="5951779"/>
                      <a:ext cx="430823" cy="0"/>
                    </a:xfrm>
                    <a:prstGeom prst="line">
                      <a:avLst/>
                    </a:prstGeom>
                  </p:spPr>
                  <p:style>
                    <a:lnRef idx="1">
                      <a:schemeClr val="dk1"/>
                    </a:lnRef>
                    <a:fillRef idx="0">
                      <a:schemeClr val="dk1"/>
                    </a:fillRef>
                    <a:effectRef idx="0">
                      <a:schemeClr val="dk1"/>
                    </a:effectRef>
                    <a:fontRef idx="minor">
                      <a:schemeClr val="tx1"/>
                    </a:fontRef>
                  </p:style>
                </p:cxnSp>
                <p:cxnSp>
                  <p:nvCxnSpPr>
                    <p:cNvPr id="239" name="Straight Connector 238"/>
                    <p:cNvCxnSpPr/>
                    <p:nvPr/>
                  </p:nvCxnSpPr>
                  <p:spPr>
                    <a:xfrm>
                      <a:off x="5706207" y="6084816"/>
                      <a:ext cx="430823" cy="0"/>
                    </a:xfrm>
                    <a:prstGeom prst="line">
                      <a:avLst/>
                    </a:prstGeom>
                  </p:spPr>
                  <p:style>
                    <a:lnRef idx="1">
                      <a:schemeClr val="dk1"/>
                    </a:lnRef>
                    <a:fillRef idx="0">
                      <a:schemeClr val="dk1"/>
                    </a:fillRef>
                    <a:effectRef idx="0">
                      <a:schemeClr val="dk1"/>
                    </a:effectRef>
                    <a:fontRef idx="minor">
                      <a:schemeClr val="tx1"/>
                    </a:fontRef>
                  </p:style>
                </p:cxnSp>
              </p:grpSp>
              <p:cxnSp>
                <p:nvCxnSpPr>
                  <p:cNvPr id="205" name="Straight Connector 204"/>
                  <p:cNvCxnSpPr/>
                  <p:nvPr/>
                </p:nvCxnSpPr>
                <p:spPr>
                  <a:xfrm>
                    <a:off x="4410338" y="2453723"/>
                    <a:ext cx="563358" cy="0"/>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sp>
                <p:nvSpPr>
                  <p:cNvPr id="206" name="TextBox 205"/>
                  <p:cNvSpPr txBox="1"/>
                  <p:nvPr/>
                </p:nvSpPr>
                <p:spPr>
                  <a:xfrm>
                    <a:off x="4340639" y="3362907"/>
                    <a:ext cx="596275" cy="4801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14</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07" name="TextBox 206"/>
                  <p:cNvSpPr txBox="1"/>
                  <p:nvPr/>
                </p:nvSpPr>
                <p:spPr>
                  <a:xfrm>
                    <a:off x="4340639" y="2716718"/>
                    <a:ext cx="596275" cy="4801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15</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08" name="TextBox 207"/>
                  <p:cNvSpPr txBox="1"/>
                  <p:nvPr/>
                </p:nvSpPr>
                <p:spPr>
                  <a:xfrm>
                    <a:off x="4338539" y="2018397"/>
                    <a:ext cx="596275" cy="4801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16</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09" name="TextBox 208"/>
                  <p:cNvSpPr txBox="1"/>
                  <p:nvPr/>
                </p:nvSpPr>
                <p:spPr>
                  <a:xfrm>
                    <a:off x="4331287" y="1359118"/>
                    <a:ext cx="596275" cy="4801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17</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10" name="TextBox 209"/>
                  <p:cNvSpPr txBox="1"/>
                  <p:nvPr/>
                </p:nvSpPr>
                <p:spPr>
                  <a:xfrm>
                    <a:off x="4331014" y="681617"/>
                    <a:ext cx="596275" cy="4801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18</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pic>
              <p:nvPicPr>
                <p:cNvPr id="202" name="Picture 20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5211" t="18500" r="14025" b="19651"/>
                <a:stretch/>
              </p:blipFill>
              <p:spPr>
                <a:xfrm>
                  <a:off x="3857658" y="3949762"/>
                  <a:ext cx="2114901" cy="1608375"/>
                </a:xfrm>
                <a:prstGeom prst="rect">
                  <a:avLst/>
                </a:prstGeom>
              </p:spPr>
            </p:pic>
            <p:sp>
              <p:nvSpPr>
                <p:cNvPr id="203" name="Right Bracket 202"/>
                <p:cNvSpPr/>
                <p:nvPr/>
              </p:nvSpPr>
              <p:spPr>
                <a:xfrm>
                  <a:off x="5044214" y="3920523"/>
                  <a:ext cx="100158" cy="463182"/>
                </a:xfrm>
                <a:prstGeom prst="rightBracket">
                  <a:avLst/>
                </a:prstGeom>
                <a:ln w="28575">
                  <a:solidFill>
                    <a:srgbClr val="FFC000"/>
                  </a:solidFill>
                </a:ln>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198" name="TextBox 197">
                <a:extLst>
                  <a:ext uri="{FF2B5EF4-FFF2-40B4-BE49-F238E27FC236}">
                    <a16:creationId xmlns:a16="http://schemas.microsoft.com/office/drawing/2014/main" id="{C1568081-4720-414D-9944-919B98911E29}"/>
                  </a:ext>
                </a:extLst>
              </p:cNvPr>
              <p:cNvSpPr txBox="1"/>
              <p:nvPr/>
            </p:nvSpPr>
            <p:spPr>
              <a:xfrm>
                <a:off x="5074142" y="4651173"/>
                <a:ext cx="1590470" cy="27571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Kalpurush" panose="02000600000000000000" pitchFamily="2" charset="0"/>
                    <a:ea typeface="+mn-ea"/>
                    <a:cs typeface="Kalpurush" panose="02000600000000000000" pitchFamily="2" charset="0"/>
                  </a:rPr>
                  <a:t>1m</a:t>
                </a:r>
                <a:endParaRPr kumimoji="0" lang="en-US" sz="1200" b="0" i="0" u="none" strike="noStrike" kern="1200" cap="none" spc="0" normalizeH="0" baseline="0" noProof="0" dirty="0">
                  <a:ln>
                    <a:noFill/>
                  </a:ln>
                  <a:solidFill>
                    <a:prstClr val="black"/>
                  </a:solidFill>
                  <a:effectLst/>
                  <a:uLnTx/>
                  <a:uFillTx/>
                  <a:latin typeface="Kalpurush" panose="02000600000000000000" pitchFamily="2" charset="0"/>
                  <a:ea typeface="+mn-ea"/>
                  <a:cs typeface="Kalpurush" panose="02000600000000000000" pitchFamily="2" charset="0"/>
                </a:endParaRPr>
              </a:p>
            </p:txBody>
          </p:sp>
        </p:grpSp>
        <p:cxnSp>
          <p:nvCxnSpPr>
            <p:cNvPr id="196" name="Straight Arrow Connector 195">
              <a:extLst>
                <a:ext uri="{FF2B5EF4-FFF2-40B4-BE49-F238E27FC236}">
                  <a16:creationId xmlns:a16="http://schemas.microsoft.com/office/drawing/2014/main" id="{B46A67F6-96CC-406C-8DFC-F1837681CF1D}"/>
                </a:ext>
              </a:extLst>
            </p:cNvPr>
            <p:cNvCxnSpPr>
              <a:cxnSpLocks/>
            </p:cNvCxnSpPr>
            <p:nvPr/>
          </p:nvCxnSpPr>
          <p:spPr>
            <a:xfrm>
              <a:off x="4321914" y="4461913"/>
              <a:ext cx="820931" cy="0"/>
            </a:xfrm>
            <a:prstGeom prst="straightConnector1">
              <a:avLst/>
            </a:prstGeom>
            <a:ln w="38100">
              <a:solidFill>
                <a:srgbClr val="7030A0"/>
              </a:solidFill>
              <a:tailEnd type="triangle"/>
            </a:ln>
          </p:spPr>
          <p:style>
            <a:lnRef idx="1">
              <a:schemeClr val="dk1"/>
            </a:lnRef>
            <a:fillRef idx="0">
              <a:schemeClr val="dk1"/>
            </a:fillRef>
            <a:effectRef idx="0">
              <a:schemeClr val="dk1"/>
            </a:effectRef>
            <a:fontRef idx="minor">
              <a:schemeClr val="tx1"/>
            </a:fontRef>
          </p:style>
        </p:cxnSp>
      </p:grpSp>
      <p:pic>
        <p:nvPicPr>
          <p:cNvPr id="10" name="Picture 9"/>
          <p:cNvPicPr>
            <a:picLocks noChangeAspect="1"/>
          </p:cNvPicPr>
          <p:nvPr/>
        </p:nvPicPr>
        <p:blipFill>
          <a:blip r:embed="rId3"/>
          <a:stretch>
            <a:fillRect/>
          </a:stretch>
        </p:blipFill>
        <p:spPr>
          <a:xfrm>
            <a:off x="6856146" y="3629577"/>
            <a:ext cx="5165170" cy="3116177"/>
          </a:xfrm>
          <a:prstGeom prst="rect">
            <a:avLst/>
          </a:prstGeom>
        </p:spPr>
      </p:pic>
      <p:graphicFrame>
        <p:nvGraphicFramePr>
          <p:cNvPr id="2" name="Table 1"/>
          <p:cNvGraphicFramePr>
            <a:graphicFrameLocks noGrp="1"/>
          </p:cNvGraphicFramePr>
          <p:nvPr>
            <p:extLst/>
          </p:nvPr>
        </p:nvGraphicFramePr>
        <p:xfrm>
          <a:off x="9102760" y="1221286"/>
          <a:ext cx="3000158" cy="1554480"/>
        </p:xfrm>
        <a:graphic>
          <a:graphicData uri="http://schemas.openxmlformats.org/drawingml/2006/table">
            <a:tbl>
              <a:tblPr firstRow="1" bandRow="1">
                <a:tableStyleId>{5C22544A-7EE6-4342-B048-85BDC9FD1C3A}</a:tableStyleId>
              </a:tblPr>
              <a:tblGrid>
                <a:gridCol w="1500079">
                  <a:extLst>
                    <a:ext uri="{9D8B030D-6E8A-4147-A177-3AD203B41FA5}">
                      <a16:colId xmlns:a16="http://schemas.microsoft.com/office/drawing/2014/main" val="3579943567"/>
                    </a:ext>
                  </a:extLst>
                </a:gridCol>
                <a:gridCol w="1500079">
                  <a:extLst>
                    <a:ext uri="{9D8B030D-6E8A-4147-A177-3AD203B41FA5}">
                      <a16:colId xmlns:a16="http://schemas.microsoft.com/office/drawing/2014/main" val="1368052665"/>
                    </a:ext>
                  </a:extLst>
                </a:gridCol>
              </a:tblGrid>
              <a:tr h="370840">
                <a:tc>
                  <a:txBody>
                    <a:bodyPr/>
                    <a:lstStyle/>
                    <a:p>
                      <a:r>
                        <a:rPr lang="en-US" sz="1400" b="0" dirty="0" smtClean="0">
                          <a:solidFill>
                            <a:sysClr val="windowText" lastClr="000000"/>
                          </a:solidFill>
                        </a:rPr>
                        <a:t>Below DL within 50 cm</a:t>
                      </a:r>
                      <a:endParaRPr lang="en-US" sz="1400" b="0" dirty="0">
                        <a:solidFill>
                          <a:sysClr val="windowText" lastClr="000000"/>
                        </a:solidFill>
                      </a:endParaRPr>
                    </a:p>
                  </a:txBody>
                  <a:tcPr>
                    <a:solidFill>
                      <a:schemeClr val="accent1">
                        <a:lumMod val="20000"/>
                        <a:lumOff val="80000"/>
                      </a:schemeClr>
                    </a:solidFill>
                  </a:tcPr>
                </a:tc>
                <a:tc>
                  <a:txBody>
                    <a:bodyPr/>
                    <a:lstStyle/>
                    <a:p>
                      <a:r>
                        <a:rPr lang="en-US" sz="1400" b="0" dirty="0" smtClean="0">
                          <a:solidFill>
                            <a:sysClr val="windowText" lastClr="000000"/>
                          </a:solidFill>
                        </a:rPr>
                        <a:t>Warning Level</a:t>
                      </a:r>
                      <a:endParaRPr lang="en-US" sz="1400" b="0" dirty="0">
                        <a:solidFill>
                          <a:sysClr val="windowText" lastClr="000000"/>
                        </a:solidFill>
                      </a:endParaRPr>
                    </a:p>
                  </a:txBody>
                  <a:tcPr>
                    <a:solidFill>
                      <a:schemeClr val="accent1">
                        <a:lumMod val="20000"/>
                        <a:lumOff val="80000"/>
                      </a:schemeClr>
                    </a:solidFill>
                  </a:tcPr>
                </a:tc>
                <a:extLst>
                  <a:ext uri="{0D108BD9-81ED-4DB2-BD59-A6C34878D82A}">
                    <a16:rowId xmlns:a16="http://schemas.microsoft.com/office/drawing/2014/main" val="1019439315"/>
                  </a:ext>
                </a:extLst>
              </a:tr>
              <a:tr h="370840">
                <a:tc>
                  <a:txBody>
                    <a:bodyPr/>
                    <a:lstStyle/>
                    <a:p>
                      <a:r>
                        <a:rPr lang="en-US" sz="1400" b="0" dirty="0" smtClean="0">
                          <a:solidFill>
                            <a:sysClr val="windowText" lastClr="000000"/>
                          </a:solidFill>
                        </a:rPr>
                        <a:t>At</a:t>
                      </a:r>
                      <a:r>
                        <a:rPr lang="en-US" sz="1400" b="0" baseline="0" dirty="0" smtClean="0">
                          <a:solidFill>
                            <a:sysClr val="windowText" lastClr="000000"/>
                          </a:solidFill>
                        </a:rPr>
                        <a:t> and Above DL up to 1m</a:t>
                      </a:r>
                      <a:endParaRPr lang="en-US" sz="1400" b="0" dirty="0">
                        <a:solidFill>
                          <a:sysClr val="windowText" lastClr="000000"/>
                        </a:solidFill>
                      </a:endParaRPr>
                    </a:p>
                  </a:txBody>
                  <a:tcPr>
                    <a:solidFill>
                      <a:schemeClr val="accent1">
                        <a:lumMod val="20000"/>
                        <a:lumOff val="80000"/>
                      </a:schemeClr>
                    </a:solidFill>
                  </a:tcPr>
                </a:tc>
                <a:tc>
                  <a:txBody>
                    <a:bodyPr/>
                    <a:lstStyle/>
                    <a:p>
                      <a:r>
                        <a:rPr lang="en-US" sz="1400" b="0" dirty="0" smtClean="0">
                          <a:solidFill>
                            <a:sysClr val="windowText" lastClr="000000"/>
                          </a:solidFill>
                        </a:rPr>
                        <a:t>Flood</a:t>
                      </a:r>
                      <a:endParaRPr lang="en-US" sz="1400" b="0" dirty="0">
                        <a:solidFill>
                          <a:sysClr val="windowText" lastClr="000000"/>
                        </a:solidFill>
                      </a:endParaRPr>
                    </a:p>
                  </a:txBody>
                  <a:tcPr>
                    <a:solidFill>
                      <a:schemeClr val="accent1">
                        <a:lumMod val="20000"/>
                        <a:lumOff val="80000"/>
                      </a:schemeClr>
                    </a:solidFill>
                  </a:tcPr>
                </a:tc>
                <a:extLst>
                  <a:ext uri="{0D108BD9-81ED-4DB2-BD59-A6C34878D82A}">
                    <a16:rowId xmlns:a16="http://schemas.microsoft.com/office/drawing/2014/main" val="1305787294"/>
                  </a:ext>
                </a:extLst>
              </a:tr>
              <a:tr h="370840">
                <a:tc>
                  <a:txBody>
                    <a:bodyPr/>
                    <a:lstStyle/>
                    <a:p>
                      <a:r>
                        <a:rPr lang="en-US" sz="1400" b="0" dirty="0" smtClean="0">
                          <a:solidFill>
                            <a:sysClr val="windowText" lastClr="000000"/>
                          </a:solidFill>
                        </a:rPr>
                        <a:t>More</a:t>
                      </a:r>
                      <a:r>
                        <a:rPr lang="en-US" sz="1400" b="0" baseline="0" dirty="0" smtClean="0">
                          <a:solidFill>
                            <a:sysClr val="windowText" lastClr="000000"/>
                          </a:solidFill>
                        </a:rPr>
                        <a:t> than 1m above DL</a:t>
                      </a:r>
                      <a:endParaRPr lang="en-US" sz="1400" b="0" dirty="0">
                        <a:solidFill>
                          <a:sysClr val="windowText" lastClr="000000"/>
                        </a:solidFill>
                      </a:endParaRPr>
                    </a:p>
                  </a:txBody>
                  <a:tcPr>
                    <a:solidFill>
                      <a:schemeClr val="accent1">
                        <a:lumMod val="20000"/>
                        <a:lumOff val="80000"/>
                      </a:schemeClr>
                    </a:solidFill>
                  </a:tcPr>
                </a:tc>
                <a:tc>
                  <a:txBody>
                    <a:bodyPr/>
                    <a:lstStyle/>
                    <a:p>
                      <a:r>
                        <a:rPr lang="en-US" sz="1400" b="0" dirty="0" smtClean="0">
                          <a:solidFill>
                            <a:sysClr val="windowText" lastClr="000000"/>
                          </a:solidFill>
                        </a:rPr>
                        <a:t>Severe Flood</a:t>
                      </a:r>
                      <a:endParaRPr lang="en-US" sz="1400" b="0" dirty="0">
                        <a:solidFill>
                          <a:sysClr val="windowText" lastClr="000000"/>
                        </a:solidFill>
                      </a:endParaRPr>
                    </a:p>
                  </a:txBody>
                  <a:tcPr>
                    <a:solidFill>
                      <a:schemeClr val="accent1">
                        <a:lumMod val="20000"/>
                        <a:lumOff val="80000"/>
                      </a:schemeClr>
                    </a:solidFill>
                  </a:tcPr>
                </a:tc>
                <a:extLst>
                  <a:ext uri="{0D108BD9-81ED-4DB2-BD59-A6C34878D82A}">
                    <a16:rowId xmlns:a16="http://schemas.microsoft.com/office/drawing/2014/main" val="1890764971"/>
                  </a:ext>
                </a:extLst>
              </a:tr>
            </a:tbl>
          </a:graphicData>
        </a:graphic>
      </p:graphicFrame>
    </p:spTree>
    <p:extLst>
      <p:ext uri="{BB962C8B-B14F-4D97-AF65-F5344CB8AC3E}">
        <p14:creationId xmlns:p14="http://schemas.microsoft.com/office/powerpoint/2010/main" val="1663583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42900"/>
            <a:ext cx="5353050"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Anticipation to Action: The Early Action Matrix </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graphicFrame>
        <p:nvGraphicFramePr>
          <p:cNvPr id="2" name="Table 1"/>
          <p:cNvGraphicFramePr>
            <a:graphicFrameLocks noGrp="1"/>
          </p:cNvGraphicFramePr>
          <p:nvPr>
            <p:extLst/>
          </p:nvPr>
        </p:nvGraphicFramePr>
        <p:xfrm>
          <a:off x="554127" y="1496314"/>
          <a:ext cx="6007101" cy="4265697"/>
        </p:xfrm>
        <a:graphic>
          <a:graphicData uri="http://schemas.openxmlformats.org/drawingml/2006/table">
            <a:tbl>
              <a:tblPr firstRow="1" bandRow="1">
                <a:tableStyleId>{5C22544A-7EE6-4342-B048-85BDC9FD1C3A}</a:tableStyleId>
              </a:tblPr>
              <a:tblGrid>
                <a:gridCol w="2002367">
                  <a:extLst>
                    <a:ext uri="{9D8B030D-6E8A-4147-A177-3AD203B41FA5}">
                      <a16:colId xmlns:a16="http://schemas.microsoft.com/office/drawing/2014/main" val="931343219"/>
                    </a:ext>
                  </a:extLst>
                </a:gridCol>
                <a:gridCol w="2002367">
                  <a:extLst>
                    <a:ext uri="{9D8B030D-6E8A-4147-A177-3AD203B41FA5}">
                      <a16:colId xmlns:a16="http://schemas.microsoft.com/office/drawing/2014/main" val="13095291"/>
                    </a:ext>
                  </a:extLst>
                </a:gridCol>
                <a:gridCol w="2002367">
                  <a:extLst>
                    <a:ext uri="{9D8B030D-6E8A-4147-A177-3AD203B41FA5}">
                      <a16:colId xmlns:a16="http://schemas.microsoft.com/office/drawing/2014/main" val="799933795"/>
                    </a:ext>
                  </a:extLst>
                </a:gridCol>
              </a:tblGrid>
              <a:tr h="1236112">
                <a:tc>
                  <a:txBody>
                    <a:bodyPr/>
                    <a:lstStyle/>
                    <a:p>
                      <a:r>
                        <a:rPr lang="en-US" sz="1400" dirty="0" smtClean="0">
                          <a:solidFill>
                            <a:schemeClr val="tx1"/>
                          </a:solidFill>
                          <a:latin typeface="Adobe Caslon Pro" panose="0205050205050A020403" pitchFamily="18" charset="0"/>
                        </a:rPr>
                        <a:t>                </a:t>
                      </a:r>
                    </a:p>
                    <a:p>
                      <a:r>
                        <a:rPr lang="en-US" sz="1400" dirty="0" smtClean="0">
                          <a:solidFill>
                            <a:schemeClr val="tx1"/>
                          </a:solidFill>
                          <a:latin typeface="Adobe Caslon Pro" panose="0205050205050A020403" pitchFamily="18" charset="0"/>
                        </a:rPr>
                        <a:t>                  Forecast Trend</a:t>
                      </a:r>
                    </a:p>
                    <a:p>
                      <a:endParaRPr lang="en-US" sz="1400" dirty="0" smtClean="0">
                        <a:solidFill>
                          <a:schemeClr val="tx1"/>
                        </a:solidFill>
                        <a:latin typeface="Adobe Caslon Pro" panose="0205050205050A020403" pitchFamily="18" charset="0"/>
                      </a:endParaRPr>
                    </a:p>
                    <a:p>
                      <a:endParaRPr lang="en-US" sz="1400" dirty="0" smtClean="0">
                        <a:solidFill>
                          <a:schemeClr val="tx1"/>
                        </a:solidFill>
                        <a:latin typeface="Adobe Caslon Pro" panose="0205050205050A020403" pitchFamily="18" charset="0"/>
                      </a:endParaRPr>
                    </a:p>
                    <a:p>
                      <a:endParaRPr lang="en-US" sz="1400" dirty="0" smtClean="0">
                        <a:solidFill>
                          <a:schemeClr val="tx1"/>
                        </a:solidFill>
                        <a:latin typeface="Adobe Caslon Pro" panose="0205050205050A020403" pitchFamily="18" charset="0"/>
                      </a:endParaRPr>
                    </a:p>
                    <a:p>
                      <a:r>
                        <a:rPr lang="en-US" sz="1400" dirty="0" smtClean="0">
                          <a:solidFill>
                            <a:schemeClr val="tx1"/>
                          </a:solidFill>
                          <a:latin typeface="Adobe Caslon Pro" panose="0205050205050A020403" pitchFamily="18" charset="0"/>
                        </a:rPr>
                        <a:t>Danger</a:t>
                      </a:r>
                      <a:r>
                        <a:rPr lang="en-US" sz="1400" baseline="0" dirty="0" smtClean="0">
                          <a:solidFill>
                            <a:schemeClr val="tx1"/>
                          </a:solidFill>
                          <a:latin typeface="Adobe Caslon Pro" panose="0205050205050A020403" pitchFamily="18" charset="0"/>
                        </a:rPr>
                        <a:t> Level</a:t>
                      </a:r>
                      <a:endParaRPr lang="en-US" sz="1400" dirty="0">
                        <a:solidFill>
                          <a:schemeClr val="tx1"/>
                        </a:solidFill>
                        <a:latin typeface="Adobe Caslon Pro" panose="0205050205050A020403"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w="12700" cmpd="sng">
                      <a:noFill/>
                      <a:prstDash val="solid"/>
                    </a:lnBlToTr>
                    <a:noFill/>
                  </a:tcPr>
                </a:tc>
                <a:tc>
                  <a:txBody>
                    <a:bodyPr/>
                    <a:lstStyle/>
                    <a:p>
                      <a:pPr marL="0" marR="0" algn="ctr">
                        <a:lnSpc>
                          <a:spcPct val="107000"/>
                        </a:lnSpc>
                        <a:spcBef>
                          <a:spcPts val="0"/>
                        </a:spcBef>
                        <a:spcAft>
                          <a:spcPts val="800"/>
                        </a:spcAft>
                      </a:pPr>
                      <a:r>
                        <a:rPr lang="en-SG" sz="1400" b="1" dirty="0">
                          <a:solidFill>
                            <a:schemeClr val="tx1"/>
                          </a:solidFill>
                          <a:effectLst/>
                          <a:latin typeface="Times New Roman" panose="02020603050405020304" pitchFamily="18" charset="0"/>
                          <a:ea typeface="SimSun" panose="02010600030101010101" pitchFamily="2" charset="-122"/>
                          <a:cs typeface="Vrinda" panose="020B0502040204020203"/>
                        </a:rPr>
                        <a:t>Decreasing</a:t>
                      </a:r>
                      <a:endParaRPr lang="en-US" sz="1050" dirty="0">
                        <a:solidFill>
                          <a:schemeClr val="tx1"/>
                        </a:solidFill>
                        <a:effectLst/>
                        <a:latin typeface="Calibri" panose="020F0502020204030204" pitchFamily="34" charset="0"/>
                        <a:ea typeface="SimSun" panose="02010600030101010101" pitchFamily="2" charset="-122"/>
                        <a:cs typeface="Vrinda" panose="020B0502040204020203"/>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07000"/>
                        </a:lnSpc>
                        <a:spcBef>
                          <a:spcPts val="0"/>
                        </a:spcBef>
                        <a:spcAft>
                          <a:spcPts val="800"/>
                        </a:spcAft>
                      </a:pPr>
                      <a:r>
                        <a:rPr lang="en-SG" sz="1400" b="1" dirty="0">
                          <a:solidFill>
                            <a:schemeClr val="tx1"/>
                          </a:solidFill>
                          <a:effectLst/>
                          <a:latin typeface="Times New Roman" panose="02020603050405020304" pitchFamily="18" charset="0"/>
                          <a:ea typeface="SimSun" panose="02010600030101010101" pitchFamily="2" charset="-122"/>
                          <a:cs typeface="Vrinda" panose="020B0502040204020203"/>
                        </a:rPr>
                        <a:t>Increasing</a:t>
                      </a:r>
                      <a:endParaRPr lang="en-US" sz="1050" dirty="0">
                        <a:solidFill>
                          <a:schemeClr val="tx1"/>
                        </a:solidFill>
                        <a:effectLst/>
                        <a:latin typeface="Calibri" panose="020F0502020204030204" pitchFamily="34" charset="0"/>
                        <a:ea typeface="SimSun" panose="02010600030101010101" pitchFamily="2" charset="-122"/>
                        <a:cs typeface="Vrinda" panose="020B0502040204020203"/>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23585385"/>
                  </a:ext>
                </a:extLst>
              </a:tr>
              <a:tr h="778912">
                <a:tc>
                  <a:txBody>
                    <a:bodyPr/>
                    <a:lstStyle/>
                    <a:p>
                      <a:pPr marL="0" algn="l" defTabSz="914400" rtl="0" eaLnBrk="1" latinLnBrk="0" hangingPunct="1"/>
                      <a:r>
                        <a:rPr lang="en-SG" sz="1400" kern="1200" dirty="0" smtClean="0">
                          <a:solidFill>
                            <a:schemeClr val="dk1"/>
                          </a:solidFill>
                          <a:latin typeface="Adobe Caslon Pro" panose="0205050205050A020403" pitchFamily="18" charset="0"/>
                          <a:ea typeface="+mn-ea"/>
                          <a:cs typeface="+mn-cs"/>
                        </a:rPr>
                        <a:t>More than </a:t>
                      </a:r>
                      <a:r>
                        <a:rPr lang="en-US" sz="1400" kern="1200" dirty="0" smtClean="0">
                          <a:solidFill>
                            <a:schemeClr val="dk1"/>
                          </a:solidFill>
                          <a:latin typeface="Adobe Caslon Pro" panose="0205050205050A020403" pitchFamily="18" charset="0"/>
                          <a:ea typeface="+mn-ea"/>
                          <a:cs typeface="+mn-cs"/>
                        </a:rPr>
                        <a:t>1</a:t>
                      </a:r>
                      <a:r>
                        <a:rPr lang="en-SG" sz="1400" kern="1200" dirty="0" smtClean="0">
                          <a:solidFill>
                            <a:schemeClr val="dk1"/>
                          </a:solidFill>
                          <a:latin typeface="Adobe Caslon Pro" panose="0205050205050A020403" pitchFamily="18" charset="0"/>
                          <a:ea typeface="+mn-ea"/>
                          <a:cs typeface="+mn-cs"/>
                        </a:rPr>
                        <a:t>m</a:t>
                      </a:r>
                      <a:r>
                        <a:rPr lang="en-US" sz="1400" kern="1200" dirty="0" smtClean="0">
                          <a:solidFill>
                            <a:schemeClr val="dk1"/>
                          </a:solidFill>
                          <a:latin typeface="Adobe Caslon Pro" panose="0205050205050A020403" pitchFamily="18" charset="0"/>
                          <a:ea typeface="+mn-ea"/>
                          <a:cs typeface="+mn-cs"/>
                        </a:rPr>
                        <a:t> above Danger Level</a:t>
                      </a:r>
                      <a:endParaRPr lang="en-US" sz="1400" kern="1200" dirty="0">
                        <a:solidFill>
                          <a:schemeClr val="dk1"/>
                        </a:solidFill>
                        <a:latin typeface="Adobe Caslon Pro" panose="0205050205050A020403" pitchFamily="18" charset="0"/>
                        <a:ea typeface="+mn-ea"/>
                        <a:cs typeface="+mn-cs"/>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algn="l" defTabSz="914400" rtl="0" eaLnBrk="1" latinLnBrk="0" hangingPunct="1"/>
                      <a:endParaRPr lang="en-US" sz="1400" kern="1200" dirty="0">
                        <a:solidFill>
                          <a:schemeClr val="dk1"/>
                        </a:solidFill>
                        <a:latin typeface="Adobe Caslon Pro" panose="0205050205050A020403" pitchFamily="18" charset="0"/>
                        <a:ea typeface="+mn-ea"/>
                        <a:cs typeface="+mn-cs"/>
                      </a:endParaRPr>
                    </a:p>
                  </a:txBody>
                  <a:tcPr>
                    <a:lnT w="12700" cap="flat" cmpd="sng" algn="ctr">
                      <a:solidFill>
                        <a:schemeClr val="tx1"/>
                      </a:solidFill>
                      <a:prstDash val="solid"/>
                      <a:round/>
                      <a:headEnd type="none" w="med" len="med"/>
                      <a:tailEnd type="none" w="med" len="med"/>
                    </a:lnT>
                    <a:solidFill>
                      <a:srgbClr val="FF0000"/>
                    </a:solidFill>
                  </a:tcPr>
                </a:tc>
                <a:tc>
                  <a:txBody>
                    <a:bodyPr/>
                    <a:lstStyle/>
                    <a:p>
                      <a:endParaRPr lang="en-US" dirty="0">
                        <a:latin typeface="Adobe Caslon Pro" panose="0205050205050A020403" pitchFamily="18"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66FF"/>
                    </a:solidFill>
                  </a:tcPr>
                </a:tc>
                <a:extLst>
                  <a:ext uri="{0D108BD9-81ED-4DB2-BD59-A6C34878D82A}">
                    <a16:rowId xmlns:a16="http://schemas.microsoft.com/office/drawing/2014/main" val="3961304772"/>
                  </a:ext>
                </a:extLst>
              </a:tr>
              <a:tr h="942975">
                <a:tc>
                  <a:txBody>
                    <a:bodyPr/>
                    <a:lstStyle/>
                    <a:p>
                      <a:r>
                        <a:rPr lang="en-US" sz="1400" dirty="0" smtClean="0">
                          <a:latin typeface="Adobe Caslon Pro" panose="0205050205050A020403" pitchFamily="18" charset="0"/>
                        </a:rPr>
                        <a:t>At danger level and Up to 1m above Danger Level</a:t>
                      </a:r>
                      <a:endParaRPr lang="en-US" sz="1400" dirty="0">
                        <a:latin typeface="Adobe Caslon Pro" panose="0205050205050A020403" pitchFamily="18" charset="0"/>
                      </a:endParaRPr>
                    </a:p>
                  </a:txBody>
                  <a:tcPr anchor="ctr">
                    <a:lnL w="12700" cap="flat" cmpd="sng" algn="ctr">
                      <a:solidFill>
                        <a:schemeClr val="tx1"/>
                      </a:solidFill>
                      <a:prstDash val="solid"/>
                      <a:round/>
                      <a:headEnd type="none" w="med" len="med"/>
                      <a:tailEnd type="none" w="med" len="med"/>
                    </a:lnL>
                  </a:tcPr>
                </a:tc>
                <a:tc>
                  <a:txBody>
                    <a:bodyPr/>
                    <a:lstStyle/>
                    <a:p>
                      <a:endParaRPr lang="en-US" dirty="0">
                        <a:latin typeface="Adobe Caslon Pro" panose="0205050205050A020403" pitchFamily="18" charset="0"/>
                      </a:endParaRPr>
                    </a:p>
                  </a:txBody>
                  <a:tcPr>
                    <a:solidFill>
                      <a:srgbClr val="FF9933"/>
                    </a:solidFill>
                  </a:tcPr>
                </a:tc>
                <a:tc>
                  <a:txBody>
                    <a:bodyPr/>
                    <a:lstStyle/>
                    <a:p>
                      <a:endParaRPr lang="en-US" dirty="0">
                        <a:latin typeface="Adobe Caslon Pro" panose="0205050205050A020403" pitchFamily="18" charset="0"/>
                      </a:endParaRPr>
                    </a:p>
                  </a:txBody>
                  <a:tcPr>
                    <a:lnR w="12700" cap="flat" cmpd="sng" algn="ctr">
                      <a:solidFill>
                        <a:schemeClr val="tx1"/>
                      </a:solidFill>
                      <a:prstDash val="solid"/>
                      <a:round/>
                      <a:headEnd type="none" w="med" len="med"/>
                      <a:tailEnd type="none" w="med" len="med"/>
                    </a:lnR>
                    <a:solidFill>
                      <a:srgbClr val="FF0000"/>
                    </a:solidFill>
                  </a:tcPr>
                </a:tc>
                <a:extLst>
                  <a:ext uri="{0D108BD9-81ED-4DB2-BD59-A6C34878D82A}">
                    <a16:rowId xmlns:a16="http://schemas.microsoft.com/office/drawing/2014/main" val="2718475420"/>
                  </a:ext>
                </a:extLst>
              </a:tr>
              <a:tr h="619125">
                <a:tc rowSpan="2">
                  <a:txBody>
                    <a:bodyPr/>
                    <a:lstStyle/>
                    <a:p>
                      <a:r>
                        <a:rPr lang="en-US" sz="1400" dirty="0" smtClean="0">
                          <a:latin typeface="Adobe Caslon Pro" panose="0205050205050A020403" pitchFamily="18" charset="0"/>
                        </a:rPr>
                        <a:t>Within 1m below Danger Level</a:t>
                      </a:r>
                      <a:endParaRPr lang="en-US" sz="1400" dirty="0">
                        <a:latin typeface="Adobe Caslon Pro" panose="0205050205050A020403" pitchFamily="18"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rowSpan="2">
                  <a:txBody>
                    <a:bodyPr/>
                    <a:lstStyle/>
                    <a:p>
                      <a:endParaRPr lang="en-US" dirty="0">
                        <a:latin typeface="Adobe Caslon Pro" panose="0205050205050A020403" pitchFamily="18" charset="0"/>
                      </a:endParaRPr>
                    </a:p>
                  </a:txBody>
                  <a:tcPr>
                    <a:lnB w="12700" cap="flat" cmpd="sng" algn="ctr">
                      <a:solidFill>
                        <a:schemeClr val="tx1"/>
                      </a:solidFill>
                      <a:prstDash val="solid"/>
                      <a:round/>
                      <a:headEnd type="none" w="med" len="med"/>
                      <a:tailEnd type="none" w="med" len="med"/>
                    </a:lnB>
                    <a:solidFill>
                      <a:srgbClr val="92D050"/>
                    </a:solidFill>
                  </a:tcPr>
                </a:tc>
                <a:tc>
                  <a:txBody>
                    <a:bodyPr/>
                    <a:lstStyle/>
                    <a:p>
                      <a:pPr marL="0" marR="0" algn="just">
                        <a:lnSpc>
                          <a:spcPct val="107000"/>
                        </a:lnSpc>
                        <a:spcBef>
                          <a:spcPts val="0"/>
                        </a:spcBef>
                        <a:spcAft>
                          <a:spcPts val="800"/>
                        </a:spcAft>
                      </a:pPr>
                      <a:r>
                        <a:rPr lang="en-SG" sz="1200" dirty="0">
                          <a:effectLst/>
                          <a:latin typeface="Adobe Caslon Pro" panose="0205050205050A020403" pitchFamily="18" charset="0"/>
                          <a:ea typeface="SimSun" panose="02010600030101010101" pitchFamily="2" charset="-122"/>
                          <a:cs typeface="Vrinda" panose="020B0502040204020203"/>
                        </a:rPr>
                        <a:t>&gt;75%  Probability of Danger Level Exceedance</a:t>
                      </a:r>
                      <a:endParaRPr lang="en-US" sz="1000" dirty="0">
                        <a:effectLst/>
                        <a:latin typeface="Adobe Caslon Pro" panose="0205050205050A020403" pitchFamily="18" charset="0"/>
                        <a:ea typeface="SimSun" panose="02010600030101010101" pitchFamily="2" charset="-122"/>
                        <a:cs typeface="Vrinda" panose="020B0502040204020203"/>
                      </a:endParaRPr>
                    </a:p>
                  </a:txBody>
                  <a:tcPr marL="68580" marR="68580" marT="0" marB="0" anchor="ctr">
                    <a:lnR w="12700" cap="flat" cmpd="sng" algn="ctr">
                      <a:solidFill>
                        <a:schemeClr val="tx1"/>
                      </a:solidFill>
                      <a:prstDash val="solid"/>
                      <a:round/>
                      <a:headEnd type="none" w="med" len="med"/>
                      <a:tailEnd type="none" w="med" len="med"/>
                    </a:lnR>
                    <a:solidFill>
                      <a:srgbClr val="FF9933"/>
                    </a:solidFill>
                  </a:tcPr>
                </a:tc>
                <a:extLst>
                  <a:ext uri="{0D108BD9-81ED-4DB2-BD59-A6C34878D82A}">
                    <a16:rowId xmlns:a16="http://schemas.microsoft.com/office/drawing/2014/main" val="1978641914"/>
                  </a:ext>
                </a:extLst>
              </a:tr>
              <a:tr h="553085">
                <a:tc vMerge="1">
                  <a:txBody>
                    <a:bodyPr/>
                    <a:lstStyle/>
                    <a:p>
                      <a:endParaRPr lang="en-US" dirty="0"/>
                    </a:p>
                  </a:txBody>
                  <a:tcPr/>
                </a:tc>
                <a:tc vMerge="1">
                  <a:txBody>
                    <a:bodyPr/>
                    <a:lstStyle/>
                    <a:p>
                      <a:endParaRPr lang="en-US" dirty="0"/>
                    </a:p>
                  </a:txBody>
                  <a:tcPr/>
                </a:tc>
                <a:tc>
                  <a:txBody>
                    <a:bodyPr/>
                    <a:lstStyle/>
                    <a:p>
                      <a:pPr marL="0" marR="0" algn="just">
                        <a:lnSpc>
                          <a:spcPct val="107000"/>
                        </a:lnSpc>
                        <a:spcBef>
                          <a:spcPts val="0"/>
                        </a:spcBef>
                        <a:spcAft>
                          <a:spcPts val="800"/>
                        </a:spcAft>
                      </a:pPr>
                      <a:r>
                        <a:rPr lang="en-SG" sz="1200" dirty="0">
                          <a:effectLst/>
                          <a:latin typeface="Adobe Caslon Pro" panose="0205050205050A020403" pitchFamily="18" charset="0"/>
                          <a:ea typeface="SimSun" panose="02010600030101010101" pitchFamily="2" charset="-122"/>
                          <a:cs typeface="Vrinda" panose="020B0502040204020203"/>
                        </a:rPr>
                        <a:t>&lt;75%  Probability of Danger Level Exceedance</a:t>
                      </a:r>
                      <a:endParaRPr lang="en-US" sz="1000" dirty="0">
                        <a:effectLst/>
                        <a:latin typeface="Adobe Caslon Pro" panose="0205050205050A020403" pitchFamily="18" charset="0"/>
                        <a:ea typeface="SimSun" panose="02010600030101010101" pitchFamily="2" charset="-122"/>
                        <a:cs typeface="Vrinda" panose="020B0502040204020203"/>
                      </a:endParaRPr>
                    </a:p>
                  </a:txBody>
                  <a:tcPr marL="68580" marR="68580" marT="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2818033440"/>
                  </a:ext>
                </a:extLst>
              </a:tr>
            </a:tbl>
          </a:graphicData>
        </a:graphic>
      </p:graphicFrame>
      <p:cxnSp>
        <p:nvCxnSpPr>
          <p:cNvPr id="70" name="Straight Arrow Connector 69">
            <a:extLst>
              <a:ext uri="{FF2B5EF4-FFF2-40B4-BE49-F238E27FC236}">
                <a16:creationId xmlns:a16="http://schemas.microsoft.com/office/drawing/2014/main" id="{B596284D-66BC-4DAE-A1C3-C00B7D734DFB}"/>
              </a:ext>
            </a:extLst>
          </p:cNvPr>
          <p:cNvCxnSpPr/>
          <p:nvPr/>
        </p:nvCxnSpPr>
        <p:spPr>
          <a:xfrm flipH="1">
            <a:off x="912722" y="2190477"/>
            <a:ext cx="6350" cy="250825"/>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cxnSp>
        <p:nvCxnSpPr>
          <p:cNvPr id="71" name="Straight Arrow Connector 70">
            <a:extLst>
              <a:ext uri="{FF2B5EF4-FFF2-40B4-BE49-F238E27FC236}">
                <a16:creationId xmlns:a16="http://schemas.microsoft.com/office/drawing/2014/main" id="{30972831-FBB3-490A-8BC5-63572FFAAF26}"/>
              </a:ext>
            </a:extLst>
          </p:cNvPr>
          <p:cNvCxnSpPr/>
          <p:nvPr/>
        </p:nvCxnSpPr>
        <p:spPr>
          <a:xfrm>
            <a:off x="1867081" y="2326593"/>
            <a:ext cx="398463" cy="0"/>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graphicFrame>
        <p:nvGraphicFramePr>
          <p:cNvPr id="5" name="Table 4"/>
          <p:cNvGraphicFramePr>
            <a:graphicFrameLocks noGrp="1"/>
          </p:cNvGraphicFramePr>
          <p:nvPr>
            <p:extLst/>
          </p:nvPr>
        </p:nvGraphicFramePr>
        <p:xfrm>
          <a:off x="6919823" y="1496314"/>
          <a:ext cx="4754880" cy="2428240"/>
        </p:xfrm>
        <a:graphic>
          <a:graphicData uri="http://schemas.openxmlformats.org/drawingml/2006/table">
            <a:tbl>
              <a:tblPr firstRow="1" bandRow="1">
                <a:tableStyleId>{5C22544A-7EE6-4342-B048-85BDC9FD1C3A}</a:tableStyleId>
              </a:tblPr>
              <a:tblGrid>
                <a:gridCol w="1097280">
                  <a:extLst>
                    <a:ext uri="{9D8B030D-6E8A-4147-A177-3AD203B41FA5}">
                      <a16:colId xmlns:a16="http://schemas.microsoft.com/office/drawing/2014/main" val="227042972"/>
                    </a:ext>
                  </a:extLst>
                </a:gridCol>
                <a:gridCol w="731520">
                  <a:extLst>
                    <a:ext uri="{9D8B030D-6E8A-4147-A177-3AD203B41FA5}">
                      <a16:colId xmlns:a16="http://schemas.microsoft.com/office/drawing/2014/main" val="3164577665"/>
                    </a:ext>
                  </a:extLst>
                </a:gridCol>
                <a:gridCol w="731520">
                  <a:extLst>
                    <a:ext uri="{9D8B030D-6E8A-4147-A177-3AD203B41FA5}">
                      <a16:colId xmlns:a16="http://schemas.microsoft.com/office/drawing/2014/main" val="3263284077"/>
                    </a:ext>
                  </a:extLst>
                </a:gridCol>
                <a:gridCol w="731520">
                  <a:extLst>
                    <a:ext uri="{9D8B030D-6E8A-4147-A177-3AD203B41FA5}">
                      <a16:colId xmlns:a16="http://schemas.microsoft.com/office/drawing/2014/main" val="129738099"/>
                    </a:ext>
                  </a:extLst>
                </a:gridCol>
                <a:gridCol w="731520">
                  <a:extLst>
                    <a:ext uri="{9D8B030D-6E8A-4147-A177-3AD203B41FA5}">
                      <a16:colId xmlns:a16="http://schemas.microsoft.com/office/drawing/2014/main" val="3838530258"/>
                    </a:ext>
                  </a:extLst>
                </a:gridCol>
                <a:gridCol w="731520">
                  <a:extLst>
                    <a:ext uri="{9D8B030D-6E8A-4147-A177-3AD203B41FA5}">
                      <a16:colId xmlns:a16="http://schemas.microsoft.com/office/drawing/2014/main" val="3933501323"/>
                    </a:ext>
                  </a:extLst>
                </a:gridCol>
              </a:tblGrid>
              <a:tr h="370840">
                <a:tc>
                  <a:txBody>
                    <a:bodyPr/>
                    <a:lstStyle/>
                    <a:p>
                      <a:r>
                        <a:rPr lang="en-US" sz="1400" dirty="0" smtClean="0">
                          <a:solidFill>
                            <a:schemeClr val="tx1"/>
                          </a:solidFill>
                          <a:latin typeface="Adobe Caslon Pro" panose="0205050205050A020403" pitchFamily="18" charset="0"/>
                        </a:rPr>
                        <a:t>    Lead</a:t>
                      </a:r>
                      <a:r>
                        <a:rPr lang="en-US" sz="1400" baseline="0" dirty="0" smtClean="0">
                          <a:solidFill>
                            <a:schemeClr val="tx1"/>
                          </a:solidFill>
                          <a:latin typeface="Adobe Caslon Pro" panose="0205050205050A020403" pitchFamily="18" charset="0"/>
                        </a:rPr>
                        <a:t> time</a:t>
                      </a:r>
                    </a:p>
                    <a:p>
                      <a:endParaRPr lang="en-US" sz="1400" baseline="0" dirty="0" smtClean="0">
                        <a:solidFill>
                          <a:schemeClr val="tx1"/>
                        </a:solidFill>
                        <a:latin typeface="Adobe Caslon Pro" panose="0205050205050A020403" pitchFamily="18" charset="0"/>
                      </a:endParaRPr>
                    </a:p>
                    <a:p>
                      <a:r>
                        <a:rPr lang="en-US" sz="1400" baseline="0" dirty="0" smtClean="0">
                          <a:solidFill>
                            <a:schemeClr val="tx1"/>
                          </a:solidFill>
                          <a:latin typeface="Adobe Caslon Pro" panose="0205050205050A020403" pitchFamily="18" charset="0"/>
                        </a:rPr>
                        <a:t>Early</a:t>
                      </a:r>
                    </a:p>
                    <a:p>
                      <a:r>
                        <a:rPr lang="en-US" sz="1400" baseline="0" dirty="0" smtClean="0">
                          <a:solidFill>
                            <a:schemeClr val="tx1"/>
                          </a:solidFill>
                          <a:latin typeface="Adobe Caslon Pro" panose="0205050205050A020403" pitchFamily="18" charset="0"/>
                        </a:rPr>
                        <a:t>Actions</a:t>
                      </a:r>
                      <a:endParaRPr lang="en-US" sz="1400" dirty="0">
                        <a:solidFill>
                          <a:schemeClr val="tx1"/>
                        </a:solidFill>
                        <a:latin typeface="Adobe Caslon Pro" panose="0205050205050A020403"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noFill/>
                  </a:tcPr>
                </a:tc>
                <a:tc>
                  <a:txBody>
                    <a:bodyPr/>
                    <a:lstStyle/>
                    <a:p>
                      <a:pPr algn="ctr"/>
                      <a:r>
                        <a:rPr lang="en-US" sz="1400" b="1" dirty="0" smtClean="0">
                          <a:solidFill>
                            <a:schemeClr val="tx1"/>
                          </a:solidFill>
                          <a:latin typeface="Adobe Caslon Pro" panose="0205050205050A020403" pitchFamily="18" charset="0"/>
                        </a:rPr>
                        <a:t>1-3 Days</a:t>
                      </a:r>
                      <a:endParaRPr lang="en-US" sz="1400" b="1" dirty="0">
                        <a:solidFill>
                          <a:schemeClr val="tx1"/>
                        </a:solidFill>
                        <a:latin typeface="Adobe Caslon Pro" panose="0205050205050A020403"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b="1" dirty="0" smtClean="0">
                          <a:solidFill>
                            <a:schemeClr val="tx1"/>
                          </a:solidFill>
                          <a:latin typeface="Adobe Caslon Pro" panose="0205050205050A020403" pitchFamily="18" charset="0"/>
                        </a:rPr>
                        <a:t>3-5 Days</a:t>
                      </a:r>
                      <a:endParaRPr lang="en-US" sz="1400" b="1" dirty="0">
                        <a:solidFill>
                          <a:schemeClr val="tx1"/>
                        </a:solidFill>
                        <a:latin typeface="Adobe Caslon Pro" panose="0205050205050A020403"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1" dirty="0" smtClean="0">
                        <a:solidFill>
                          <a:schemeClr val="tx1"/>
                        </a:solidFill>
                        <a:latin typeface="Adobe Caslon Pro" panose="0205050205050A020403"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latin typeface="Adobe Caslon Pro" panose="0205050205050A020403" pitchFamily="18" charset="0"/>
                        </a:rPr>
                        <a:t>5-7 Days</a:t>
                      </a:r>
                    </a:p>
                    <a:p>
                      <a:endParaRPr lang="en-US" sz="1400" b="1" dirty="0">
                        <a:solidFill>
                          <a:schemeClr val="tx1"/>
                        </a:solidFill>
                        <a:latin typeface="Adobe Caslon Pro" panose="0205050205050A020403"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b="1" dirty="0" smtClean="0">
                        <a:solidFill>
                          <a:schemeClr val="tx1"/>
                        </a:solidFill>
                        <a:latin typeface="Adobe Caslon Pro" panose="0205050205050A020403" pitchFamily="18" charset="0"/>
                      </a:endParaRPr>
                    </a:p>
                    <a:p>
                      <a:pPr algn="ctr"/>
                      <a:r>
                        <a:rPr lang="en-US" sz="1400" b="1" dirty="0" smtClean="0">
                          <a:solidFill>
                            <a:schemeClr val="tx1"/>
                          </a:solidFill>
                          <a:latin typeface="Adobe Caslon Pro" panose="0205050205050A020403" pitchFamily="18" charset="0"/>
                        </a:rPr>
                        <a:t>7-10 Days</a:t>
                      </a:r>
                    </a:p>
                    <a:p>
                      <a:endParaRPr lang="en-US" sz="1400" b="1" dirty="0">
                        <a:solidFill>
                          <a:schemeClr val="tx1"/>
                        </a:solidFill>
                        <a:latin typeface="Adobe Caslon Pro" panose="0205050205050A020403"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400" b="1" dirty="0" smtClean="0">
                          <a:solidFill>
                            <a:schemeClr val="tx1"/>
                          </a:solidFill>
                          <a:latin typeface="Adobe Caslon Pro" panose="0205050205050A020403" pitchFamily="18" charset="0"/>
                        </a:rPr>
                        <a:t>10 – 15 days</a:t>
                      </a:r>
                      <a:endParaRPr lang="en-US" sz="1400" b="1" dirty="0">
                        <a:solidFill>
                          <a:schemeClr val="tx1"/>
                        </a:solidFill>
                        <a:latin typeface="Adobe Caslon Pro" panose="0205050205050A020403"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87796348"/>
                  </a:ext>
                </a:extLst>
              </a:tr>
              <a:tr h="370840">
                <a:tc>
                  <a:txBody>
                    <a:bodyPr/>
                    <a:lstStyle/>
                    <a:p>
                      <a:endParaRPr lang="en-US"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endParaRPr lang="en-US"/>
                    </a:p>
                  </a:txBody>
                  <a:tcPr>
                    <a:lnT w="12700" cap="flat" cmpd="sng" algn="ctr">
                      <a:solidFill>
                        <a:schemeClr val="tx1"/>
                      </a:solidFill>
                      <a:prstDash val="solid"/>
                      <a:round/>
                      <a:headEnd type="none" w="med" len="med"/>
                      <a:tailEnd type="none" w="med" len="med"/>
                    </a:lnT>
                  </a:tcPr>
                </a:tc>
                <a:tc>
                  <a:txBody>
                    <a:bodyPr/>
                    <a:lstStyle/>
                    <a:p>
                      <a:endParaRPr lang="en-US"/>
                    </a:p>
                  </a:txBody>
                  <a:tcPr>
                    <a:lnT w="12700" cap="flat" cmpd="sng" algn="ctr">
                      <a:solidFill>
                        <a:schemeClr val="tx1"/>
                      </a:solidFill>
                      <a:prstDash val="solid"/>
                      <a:round/>
                      <a:headEnd type="none" w="med" len="med"/>
                      <a:tailEnd type="none" w="med" len="med"/>
                    </a:lnT>
                  </a:tcPr>
                </a:tc>
                <a:tc>
                  <a:txBody>
                    <a:bodyPr/>
                    <a:lstStyle/>
                    <a:p>
                      <a:endParaRPr lang="en-US" dirty="0"/>
                    </a:p>
                  </a:txBody>
                  <a:tcPr>
                    <a:lnT w="12700" cap="flat" cmpd="sng" algn="ctr">
                      <a:solidFill>
                        <a:schemeClr val="tx1"/>
                      </a:solidFill>
                      <a:prstDash val="solid"/>
                      <a:round/>
                      <a:headEnd type="none" w="med" len="med"/>
                      <a:tailEnd type="none" w="med" len="med"/>
                    </a:lnT>
                  </a:tcPr>
                </a:tc>
                <a:tc>
                  <a:txBody>
                    <a:bodyPr/>
                    <a:lstStyle/>
                    <a:p>
                      <a:endParaRPr lang="en-US"/>
                    </a:p>
                  </a:txBody>
                  <a:tcPr>
                    <a:lnT w="12700" cap="flat" cmpd="sng" algn="ctr">
                      <a:solidFill>
                        <a:schemeClr val="tx1"/>
                      </a:solidFill>
                      <a:prstDash val="solid"/>
                      <a:round/>
                      <a:headEnd type="none" w="med" len="med"/>
                      <a:tailEnd type="none" w="med" len="med"/>
                    </a:lnT>
                  </a:tcPr>
                </a:tc>
                <a:tc>
                  <a:txBody>
                    <a:bodyPr/>
                    <a:lstStyle/>
                    <a:p>
                      <a:endParaRPr lang="en-US"/>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487031206"/>
                  </a:ext>
                </a:extLst>
              </a:tr>
              <a:tr h="370840">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881368867"/>
                  </a:ext>
                </a:extLst>
              </a:tr>
              <a:tr h="370840">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63810148"/>
                  </a:ext>
                </a:extLst>
              </a:tr>
              <a:tr h="370840">
                <a:tc>
                  <a:txBody>
                    <a:bodyPr/>
                    <a:lstStyle/>
                    <a:p>
                      <a:endParaRPr lang="en-US"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endParaRPr lang="en-US"/>
                    </a:p>
                  </a:txBody>
                  <a:tcPr>
                    <a:lnB w="12700" cap="flat" cmpd="sng" algn="ctr">
                      <a:solidFill>
                        <a:schemeClr val="tx1"/>
                      </a:solidFill>
                      <a:prstDash val="solid"/>
                      <a:round/>
                      <a:headEnd type="none" w="med" len="med"/>
                      <a:tailEnd type="none" w="med" len="med"/>
                    </a:lnB>
                  </a:tcPr>
                </a:tc>
                <a:tc>
                  <a:txBody>
                    <a:bodyPr/>
                    <a:lstStyle/>
                    <a:p>
                      <a:endParaRPr lang="en-US"/>
                    </a:p>
                  </a:txBody>
                  <a:tcPr>
                    <a:lnB w="12700" cap="flat" cmpd="sng" algn="ctr">
                      <a:solidFill>
                        <a:schemeClr val="tx1"/>
                      </a:solidFill>
                      <a:prstDash val="solid"/>
                      <a:round/>
                      <a:headEnd type="none" w="med" len="med"/>
                      <a:tailEnd type="none" w="med" len="med"/>
                    </a:lnB>
                  </a:tcPr>
                </a:tc>
                <a:tc>
                  <a:txBody>
                    <a:bodyPr/>
                    <a:lstStyle/>
                    <a:p>
                      <a:endParaRPr lang="en-US" dirty="0"/>
                    </a:p>
                  </a:txBody>
                  <a:tcPr>
                    <a:lnB w="12700" cap="flat" cmpd="sng" algn="ctr">
                      <a:solidFill>
                        <a:schemeClr val="tx1"/>
                      </a:solidFill>
                      <a:prstDash val="solid"/>
                      <a:round/>
                      <a:headEnd type="none" w="med" len="med"/>
                      <a:tailEnd type="none" w="med" len="med"/>
                    </a:lnB>
                  </a:tcPr>
                </a:tc>
                <a:tc>
                  <a:txBody>
                    <a:bodyPr/>
                    <a:lstStyle/>
                    <a:p>
                      <a:endParaRPr lang="en-US"/>
                    </a:p>
                  </a:txBody>
                  <a:tcPr>
                    <a:lnB w="12700" cap="flat" cmpd="sng" algn="ctr">
                      <a:solidFill>
                        <a:schemeClr val="tx1"/>
                      </a:solidFill>
                      <a:prstDash val="solid"/>
                      <a:round/>
                      <a:headEnd type="none" w="med" len="med"/>
                      <a:tailEnd type="none" w="med" len="med"/>
                    </a:lnB>
                  </a:tcPr>
                </a:tc>
                <a:tc>
                  <a:txBody>
                    <a:bodyPr/>
                    <a:lstStyle/>
                    <a:p>
                      <a:endParaRPr lang="en-US"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34635733"/>
                  </a:ext>
                </a:extLst>
              </a:tr>
            </a:tbl>
          </a:graphicData>
        </a:graphic>
      </p:graphicFrame>
      <p:sp>
        <p:nvSpPr>
          <p:cNvPr id="6" name="TextBox 5"/>
          <p:cNvSpPr txBox="1"/>
          <p:nvPr/>
        </p:nvSpPr>
        <p:spPr>
          <a:xfrm>
            <a:off x="1867081" y="1003368"/>
            <a:ext cx="338119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Institutional Level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TextBox 73"/>
          <p:cNvSpPr txBox="1"/>
          <p:nvPr/>
        </p:nvSpPr>
        <p:spPr>
          <a:xfrm>
            <a:off x="7606666" y="1003368"/>
            <a:ext cx="338119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Community Level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p:cNvSpPr txBox="1"/>
          <p:nvPr/>
        </p:nvSpPr>
        <p:spPr>
          <a:xfrm>
            <a:off x="376327" y="5989108"/>
            <a:ext cx="6644127"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smtClean="0">
                <a:ln>
                  <a:noFill/>
                </a:ln>
                <a:solidFill>
                  <a:prstClr val="black"/>
                </a:solidFill>
                <a:effectLst/>
                <a:uLnTx/>
                <a:uFillTx/>
                <a:latin typeface="Calibri" panose="020F0502020204030204"/>
                <a:ea typeface="+mn-ea"/>
                <a:cs typeface="+mn-cs"/>
              </a:rPr>
              <a:t>Expected duration, impact, forecast consistency, rate of increase, time to peak</a:t>
            </a:r>
            <a:endParaRPr kumimoji="0" lang="en-US" sz="16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098" name="Picture 2" descr="The inner workings of the human mind | by Henrique R. Aguiar | Noteworthy -  The Journal Bl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5512" y="4552948"/>
            <a:ext cx="1302775" cy="73281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ransparent Kazoo Clipart - Fediverse Compatibility Matrix, HD Png Download  , Transparent Png Image - PNGitem"/>
          <p:cNvPicPr>
            <a:picLocks noChangeAspect="1" noChangeArrowheads="1"/>
          </p:cNvPicPr>
          <p:nvPr/>
        </p:nvPicPr>
        <p:blipFill>
          <a:blip r:embed="rId3" cstate="print">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flipH="1">
            <a:off x="6919823" y="4423064"/>
            <a:ext cx="964984" cy="98742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Knowledge Checks Made More Effective - Scenario-based Assessments in  E-learn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17642" y="4476074"/>
            <a:ext cx="2274358" cy="942662"/>
          </a:xfrm>
          <a:prstGeom prst="rect">
            <a:avLst/>
          </a:prstGeom>
          <a:noFill/>
          <a:extLst>
            <a:ext uri="{909E8E84-426E-40DD-AFC4-6F175D3DCCD1}">
              <a14:hiddenFill xmlns:a14="http://schemas.microsoft.com/office/drawing/2010/main">
                <a:solidFill>
                  <a:srgbClr val="FFFFFF"/>
                </a:solidFill>
              </a14:hiddenFill>
            </a:ext>
          </a:extLst>
        </p:spPr>
      </p:pic>
      <p:sp>
        <p:nvSpPr>
          <p:cNvPr id="8" name="Right Arrow 7"/>
          <p:cNvSpPr/>
          <p:nvPr/>
        </p:nvSpPr>
        <p:spPr>
          <a:xfrm>
            <a:off x="7862897" y="4863637"/>
            <a:ext cx="431445" cy="106278"/>
          </a:xfrm>
          <a:prstGeom prst="rightArrow">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 name="Right Arrow 80"/>
          <p:cNvSpPr/>
          <p:nvPr/>
        </p:nvSpPr>
        <p:spPr>
          <a:xfrm>
            <a:off x="9817547" y="4890023"/>
            <a:ext cx="431445" cy="114763"/>
          </a:xfrm>
          <a:prstGeom prst="rightArrow">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6919822" y="4021667"/>
            <a:ext cx="489117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smtClean="0">
                <a:ln>
                  <a:noFill/>
                </a:ln>
                <a:solidFill>
                  <a:prstClr val="black"/>
                </a:solidFill>
                <a:effectLst/>
                <a:uLnTx/>
                <a:uFillTx/>
                <a:latin typeface="Calibri" panose="020F0502020204030204"/>
                <a:ea typeface="+mn-ea"/>
                <a:cs typeface="+mn-cs"/>
              </a:rPr>
              <a:t>How to respond to EW, how better utilize financing</a:t>
            </a:r>
            <a:endPar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p:cNvSpPr txBox="1"/>
          <p:nvPr/>
        </p:nvSpPr>
        <p:spPr>
          <a:xfrm>
            <a:off x="7020454" y="5543550"/>
            <a:ext cx="842443"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Calibri" panose="020F0502020204030204"/>
                <a:ea typeface="+mn-ea"/>
                <a:cs typeface="+mn-cs"/>
              </a:rPr>
              <a:t>EWM</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p:cNvSpPr txBox="1"/>
          <p:nvPr/>
        </p:nvSpPr>
        <p:spPr>
          <a:xfrm>
            <a:off x="8415513" y="5543550"/>
            <a:ext cx="1195212"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Calibri" panose="020F0502020204030204"/>
                <a:ea typeface="+mn-ea"/>
                <a:cs typeface="+mn-cs"/>
              </a:rPr>
              <a:t>Forecaster</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p:cNvSpPr txBox="1"/>
          <p:nvPr/>
        </p:nvSpPr>
        <p:spPr>
          <a:xfrm>
            <a:off x="10163341" y="5577345"/>
            <a:ext cx="186673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Calibri" panose="020F0502020204030204"/>
                <a:ea typeface="+mn-ea"/>
                <a:cs typeface="+mn-cs"/>
              </a:rPr>
              <a:t>Disaster management &amp; Humanitarian</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8229600" y="6165669"/>
            <a:ext cx="2124891" cy="369332"/>
          </a:xfrm>
          <a:prstGeom prst="rect">
            <a:avLst/>
          </a:prstGeom>
          <a:solidFill>
            <a:srgbClr val="C000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Calibri" panose="020F0502020204030204"/>
                <a:ea typeface="+mn-ea"/>
                <a:cs typeface="+mn-cs"/>
              </a:rPr>
              <a:t>Danger Levels!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31684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42900"/>
            <a:ext cx="5353050"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Anticipation to Action: The Early Action Matrix </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graphicFrame>
        <p:nvGraphicFramePr>
          <p:cNvPr id="2" name="Table 1"/>
          <p:cNvGraphicFramePr>
            <a:graphicFrameLocks noGrp="1"/>
          </p:cNvGraphicFramePr>
          <p:nvPr>
            <p:extLst/>
          </p:nvPr>
        </p:nvGraphicFramePr>
        <p:xfrm>
          <a:off x="129735" y="1221228"/>
          <a:ext cx="7150539" cy="5596555"/>
        </p:xfrm>
        <a:graphic>
          <a:graphicData uri="http://schemas.openxmlformats.org/drawingml/2006/table">
            <a:tbl>
              <a:tblPr firstRow="1" bandRow="1">
                <a:tableStyleId>{5C22544A-7EE6-4342-B048-85BDC9FD1C3A}</a:tableStyleId>
              </a:tblPr>
              <a:tblGrid>
                <a:gridCol w="2383513">
                  <a:extLst>
                    <a:ext uri="{9D8B030D-6E8A-4147-A177-3AD203B41FA5}">
                      <a16:colId xmlns:a16="http://schemas.microsoft.com/office/drawing/2014/main" val="931343219"/>
                    </a:ext>
                  </a:extLst>
                </a:gridCol>
                <a:gridCol w="2383513">
                  <a:extLst>
                    <a:ext uri="{9D8B030D-6E8A-4147-A177-3AD203B41FA5}">
                      <a16:colId xmlns:a16="http://schemas.microsoft.com/office/drawing/2014/main" val="13095291"/>
                    </a:ext>
                  </a:extLst>
                </a:gridCol>
                <a:gridCol w="2383513">
                  <a:extLst>
                    <a:ext uri="{9D8B030D-6E8A-4147-A177-3AD203B41FA5}">
                      <a16:colId xmlns:a16="http://schemas.microsoft.com/office/drawing/2014/main" val="799933795"/>
                    </a:ext>
                  </a:extLst>
                </a:gridCol>
              </a:tblGrid>
              <a:tr h="881474">
                <a:tc>
                  <a:txBody>
                    <a:bodyPr/>
                    <a:lstStyle/>
                    <a:p>
                      <a:r>
                        <a:rPr lang="en-US" sz="1400" dirty="0" smtClean="0">
                          <a:solidFill>
                            <a:schemeClr val="tx1"/>
                          </a:solidFill>
                          <a:latin typeface="Adobe Caslon Pro" panose="0205050205050A020403" pitchFamily="18" charset="0"/>
                        </a:rPr>
                        <a:t>                </a:t>
                      </a:r>
                      <a:r>
                        <a:rPr lang="en-US" sz="1400" baseline="0" dirty="0" smtClean="0">
                          <a:solidFill>
                            <a:schemeClr val="tx1"/>
                          </a:solidFill>
                          <a:latin typeface="Adobe Caslon Pro" panose="0205050205050A020403" pitchFamily="18" charset="0"/>
                        </a:rPr>
                        <a:t>             </a:t>
                      </a:r>
                      <a:r>
                        <a:rPr lang="en-US" sz="1400" dirty="0" smtClean="0">
                          <a:solidFill>
                            <a:schemeClr val="tx1"/>
                          </a:solidFill>
                          <a:latin typeface="Adobe Caslon Pro" panose="0205050205050A020403" pitchFamily="18" charset="0"/>
                        </a:rPr>
                        <a:t>Forecast Trend</a:t>
                      </a:r>
                    </a:p>
                    <a:p>
                      <a:endParaRPr lang="en-US" sz="1400" dirty="0" smtClean="0">
                        <a:solidFill>
                          <a:schemeClr val="tx1"/>
                        </a:solidFill>
                        <a:latin typeface="Adobe Caslon Pro" panose="0205050205050A020403" pitchFamily="18" charset="0"/>
                      </a:endParaRPr>
                    </a:p>
                    <a:p>
                      <a:endParaRPr lang="en-US" sz="1400" dirty="0" smtClean="0">
                        <a:solidFill>
                          <a:schemeClr val="tx1"/>
                        </a:solidFill>
                        <a:latin typeface="Adobe Caslon Pro" panose="0205050205050A020403" pitchFamily="18" charset="0"/>
                      </a:endParaRPr>
                    </a:p>
                    <a:p>
                      <a:r>
                        <a:rPr lang="en-US" sz="1400" dirty="0" smtClean="0">
                          <a:solidFill>
                            <a:schemeClr val="tx1"/>
                          </a:solidFill>
                          <a:latin typeface="Adobe Caslon Pro" panose="0205050205050A020403" pitchFamily="18" charset="0"/>
                        </a:rPr>
                        <a:t>Danger</a:t>
                      </a:r>
                      <a:r>
                        <a:rPr lang="en-US" sz="1400" baseline="0" dirty="0" smtClean="0">
                          <a:solidFill>
                            <a:schemeClr val="tx1"/>
                          </a:solidFill>
                          <a:latin typeface="Adobe Caslon Pro" panose="0205050205050A020403" pitchFamily="18" charset="0"/>
                        </a:rPr>
                        <a:t> Level</a:t>
                      </a:r>
                      <a:endParaRPr lang="en-US" sz="1400" dirty="0">
                        <a:solidFill>
                          <a:schemeClr val="tx1"/>
                        </a:solidFill>
                        <a:latin typeface="Adobe Caslon Pro" panose="0205050205050A020403"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w="12700" cmpd="sng">
                      <a:noFill/>
                      <a:prstDash val="solid"/>
                    </a:lnBlToTr>
                    <a:noFill/>
                  </a:tcPr>
                </a:tc>
                <a:tc>
                  <a:txBody>
                    <a:bodyPr/>
                    <a:lstStyle/>
                    <a:p>
                      <a:pPr marL="0" marR="0" algn="ctr">
                        <a:lnSpc>
                          <a:spcPct val="107000"/>
                        </a:lnSpc>
                        <a:spcBef>
                          <a:spcPts val="0"/>
                        </a:spcBef>
                        <a:spcAft>
                          <a:spcPts val="800"/>
                        </a:spcAft>
                      </a:pPr>
                      <a:r>
                        <a:rPr lang="en-SG" sz="1400" b="1" dirty="0">
                          <a:solidFill>
                            <a:schemeClr val="tx1"/>
                          </a:solidFill>
                          <a:effectLst/>
                          <a:latin typeface="Times New Roman" panose="02020603050405020304" pitchFamily="18" charset="0"/>
                          <a:ea typeface="SimSun" panose="02010600030101010101" pitchFamily="2" charset="-122"/>
                          <a:cs typeface="Vrinda" panose="020B0502040204020203"/>
                        </a:rPr>
                        <a:t>Decreasing</a:t>
                      </a:r>
                      <a:endParaRPr lang="en-US" sz="1050" dirty="0">
                        <a:solidFill>
                          <a:schemeClr val="tx1"/>
                        </a:solidFill>
                        <a:effectLst/>
                        <a:latin typeface="Calibri" panose="020F0502020204030204" pitchFamily="34" charset="0"/>
                        <a:ea typeface="SimSun" panose="02010600030101010101" pitchFamily="2" charset="-122"/>
                        <a:cs typeface="Vrinda" panose="020B0502040204020203"/>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07000"/>
                        </a:lnSpc>
                        <a:spcBef>
                          <a:spcPts val="0"/>
                        </a:spcBef>
                        <a:spcAft>
                          <a:spcPts val="800"/>
                        </a:spcAft>
                      </a:pPr>
                      <a:r>
                        <a:rPr lang="en-SG" sz="1400" b="1" dirty="0">
                          <a:solidFill>
                            <a:schemeClr val="tx1"/>
                          </a:solidFill>
                          <a:effectLst/>
                          <a:latin typeface="Times New Roman" panose="02020603050405020304" pitchFamily="18" charset="0"/>
                          <a:ea typeface="SimSun" panose="02010600030101010101" pitchFamily="2" charset="-122"/>
                          <a:cs typeface="Vrinda" panose="020B0502040204020203"/>
                        </a:rPr>
                        <a:t>Increasing</a:t>
                      </a:r>
                      <a:endParaRPr lang="en-US" sz="1050" dirty="0">
                        <a:solidFill>
                          <a:schemeClr val="tx1"/>
                        </a:solidFill>
                        <a:effectLst/>
                        <a:latin typeface="Calibri" panose="020F0502020204030204" pitchFamily="34" charset="0"/>
                        <a:ea typeface="SimSun" panose="02010600030101010101" pitchFamily="2" charset="-122"/>
                        <a:cs typeface="Vrinda" panose="020B0502040204020203"/>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23585385"/>
                  </a:ext>
                </a:extLst>
              </a:tr>
              <a:tr h="1110492">
                <a:tc>
                  <a:txBody>
                    <a:bodyPr/>
                    <a:lstStyle/>
                    <a:p>
                      <a:pPr marL="0" algn="l" defTabSz="914400" rtl="0" eaLnBrk="1" latinLnBrk="0" hangingPunct="1"/>
                      <a:r>
                        <a:rPr lang="en-SG" sz="1400" i="1" kern="1200" dirty="0" smtClean="0">
                          <a:solidFill>
                            <a:schemeClr val="dk1"/>
                          </a:solidFill>
                          <a:latin typeface="Adobe Caslon Pro" panose="0205050205050A020403" pitchFamily="18" charset="0"/>
                          <a:ea typeface="+mn-ea"/>
                          <a:cs typeface="+mn-cs"/>
                        </a:rPr>
                        <a:t>More than </a:t>
                      </a:r>
                      <a:r>
                        <a:rPr lang="en-US" sz="1400" i="1" kern="1200" dirty="0" smtClean="0">
                          <a:solidFill>
                            <a:schemeClr val="dk1"/>
                          </a:solidFill>
                          <a:latin typeface="Adobe Caslon Pro" panose="0205050205050A020403" pitchFamily="18" charset="0"/>
                          <a:ea typeface="+mn-ea"/>
                          <a:cs typeface="+mn-cs"/>
                        </a:rPr>
                        <a:t>1</a:t>
                      </a:r>
                      <a:r>
                        <a:rPr lang="en-SG" sz="1400" i="1" kern="1200" dirty="0" smtClean="0">
                          <a:solidFill>
                            <a:schemeClr val="dk1"/>
                          </a:solidFill>
                          <a:latin typeface="Adobe Caslon Pro" panose="0205050205050A020403" pitchFamily="18" charset="0"/>
                          <a:ea typeface="+mn-ea"/>
                          <a:cs typeface="+mn-cs"/>
                        </a:rPr>
                        <a:t>m</a:t>
                      </a:r>
                      <a:r>
                        <a:rPr lang="en-US" sz="1400" i="1" kern="1200" dirty="0" smtClean="0">
                          <a:solidFill>
                            <a:schemeClr val="dk1"/>
                          </a:solidFill>
                          <a:latin typeface="Adobe Caslon Pro" panose="0205050205050A020403" pitchFamily="18" charset="0"/>
                          <a:ea typeface="+mn-ea"/>
                          <a:cs typeface="+mn-cs"/>
                        </a:rPr>
                        <a:t> above Danger Level</a:t>
                      </a:r>
                      <a:endParaRPr lang="en-US" sz="1400" i="1" kern="1200" dirty="0">
                        <a:solidFill>
                          <a:schemeClr val="dk1"/>
                        </a:solidFill>
                        <a:latin typeface="Adobe Caslon Pro" panose="0205050205050A020403" pitchFamily="18"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just" defTabSz="914400" rtl="0" eaLnBrk="1" latinLnBrk="0" hangingPunct="1"/>
                      <a:r>
                        <a:rPr lang="en-US" sz="1200" b="0" kern="1200" baseline="0" dirty="0" smtClean="0">
                          <a:solidFill>
                            <a:schemeClr val="dk1"/>
                          </a:solidFill>
                          <a:effectLst/>
                          <a:latin typeface="Adobe Caslon Pro" panose="0205050205050A020403" pitchFamily="18" charset="0"/>
                          <a:ea typeface="SimSun" panose="02010600030101010101" pitchFamily="2" charset="-122"/>
                          <a:cs typeface="Vrinda" panose="020B0502040204020203"/>
                        </a:rPr>
                        <a:t>Monitor Flood Forecast,  Emergency Medicine Distribution, Special Advisory from Agriculture, Livestock, Fisheries and Public Health department, Water purification tablet distribution;</a:t>
                      </a:r>
                      <a:endParaRPr lang="en-US" sz="1200" b="0" kern="1200" baseline="0" dirty="0">
                        <a:solidFill>
                          <a:schemeClr val="dk1"/>
                        </a:solidFill>
                        <a:effectLst/>
                        <a:latin typeface="Adobe Caslon Pro" panose="0205050205050A020403" pitchFamily="18" charset="0"/>
                        <a:ea typeface="SimSun" panose="02010600030101010101" pitchFamily="2" charset="-122"/>
                        <a:cs typeface="Vrinda" panose="020B05020402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200" b="0" baseline="0" dirty="0" smtClean="0">
                          <a:effectLst/>
                          <a:latin typeface="Adobe Caslon Pro" panose="0205050205050A020403" pitchFamily="18" charset="0"/>
                          <a:ea typeface="SimSun" panose="02010600030101010101" pitchFamily="2" charset="-122"/>
                          <a:cs typeface="Vrinda" panose="020B0502040204020203"/>
                        </a:rPr>
                        <a:t>Multi-purpose cash grant</a:t>
                      </a:r>
                      <a:r>
                        <a:rPr lang="en-US" sz="1200" b="0" baseline="0" dirty="0" smtClean="0">
                          <a:effectLst/>
                          <a:latin typeface="Adobe Caslon Pro" panose="0205050205050A020403" pitchFamily="18" charset="0"/>
                          <a:ea typeface="+mn-ea"/>
                          <a:cs typeface="+mn-cs"/>
                        </a:rPr>
                        <a:t>, Disaster Management Committee Meeting, Prepare new flood shelters, Early Warning Dissemination, Ensure safety and security of women and children at shelters;</a:t>
                      </a:r>
                      <a:endParaRPr lang="en-US" sz="1000" b="0" dirty="0" smtClean="0">
                        <a:effectLst/>
                        <a:latin typeface="Adobe Caslon Pro" panose="0205050205050A020403" pitchFamily="18" charset="0"/>
                        <a:ea typeface="SimSun" panose="02010600030101010101" pitchFamily="2" charset="-122"/>
                        <a:cs typeface="Vrinda" panose="020B05020402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61304772"/>
                  </a:ext>
                </a:extLst>
              </a:tr>
              <a:tr h="1555375">
                <a:tc rowSpan="2">
                  <a:txBody>
                    <a:bodyPr/>
                    <a:lstStyle/>
                    <a:p>
                      <a:r>
                        <a:rPr lang="en-US" sz="1400" i="1" dirty="0" smtClean="0">
                          <a:latin typeface="Adobe Caslon Pro" panose="0205050205050A020403" pitchFamily="18" charset="0"/>
                        </a:rPr>
                        <a:t>Within 1m below Danger Level</a:t>
                      </a:r>
                      <a:endParaRPr lang="en-US" sz="1400" i="1" dirty="0">
                        <a:latin typeface="Adobe Caslon Pro" panose="0205050205050A020403"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just"/>
                      <a:endParaRPr lang="en-US" sz="1200" dirty="0" smtClean="0">
                        <a:latin typeface="Adobe Caslon Pro" panose="0205050205050A020403" pitchFamily="18" charset="0"/>
                      </a:endParaRPr>
                    </a:p>
                    <a:p>
                      <a:pPr algn="just"/>
                      <a:r>
                        <a:rPr lang="en-US" sz="1200" dirty="0" smtClean="0">
                          <a:latin typeface="Adobe Caslon Pro" panose="0205050205050A020403" pitchFamily="18" charset="0"/>
                        </a:rPr>
                        <a:t>Monitor</a:t>
                      </a:r>
                      <a:r>
                        <a:rPr lang="en-US" sz="1200" baseline="0" dirty="0" smtClean="0">
                          <a:latin typeface="Adobe Caslon Pro" panose="0205050205050A020403" pitchFamily="18" charset="0"/>
                        </a:rPr>
                        <a:t> Flood Forecast, </a:t>
                      </a:r>
                      <a:r>
                        <a:rPr lang="en-US" sz="1200" b="0" kern="1200" baseline="0" dirty="0" smtClean="0">
                          <a:solidFill>
                            <a:schemeClr val="dk1"/>
                          </a:solidFill>
                          <a:effectLst/>
                          <a:latin typeface="Adobe Caslon Pro" panose="0205050205050A020403" pitchFamily="18" charset="0"/>
                          <a:ea typeface="SimSun" panose="02010600030101010101" pitchFamily="2" charset="-122"/>
                          <a:cs typeface="Vrinda" panose="020B0502040204020203"/>
                        </a:rPr>
                        <a:t>Special Advisory from Agriculture, Livestock, Fisheries; Repair embankments/roads, vaccinate livestock, instruction to leave flood shelter;</a:t>
                      </a:r>
                      <a:endParaRPr lang="en-US" sz="1200" dirty="0">
                        <a:latin typeface="Adobe Caslon Pro" panose="0205050205050A020403"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just" defTabSz="914400" rtl="0" eaLnBrk="1" latinLnBrk="0" hangingPunct="1">
                        <a:lnSpc>
                          <a:spcPct val="107000"/>
                        </a:lnSpc>
                        <a:spcBef>
                          <a:spcPts val="0"/>
                        </a:spcBef>
                        <a:spcAft>
                          <a:spcPts val="800"/>
                        </a:spcAft>
                      </a:pPr>
                      <a:r>
                        <a:rPr lang="en-SG" sz="1200" b="1" kern="1200" dirty="0" smtClean="0">
                          <a:solidFill>
                            <a:srgbClr val="FF0000"/>
                          </a:solidFill>
                          <a:effectLst/>
                          <a:latin typeface="Adobe Caslon Pro" panose="0205050205050A020403" pitchFamily="18" charset="0"/>
                          <a:ea typeface="SimSun" panose="02010600030101010101" pitchFamily="2" charset="-122"/>
                          <a:cs typeface="Vrinda" panose="020B0502040204020203"/>
                        </a:rPr>
                        <a:t>&gt;</a:t>
                      </a:r>
                      <a:r>
                        <a:rPr lang="en-SG" sz="1200" b="1" kern="1200" dirty="0">
                          <a:solidFill>
                            <a:srgbClr val="FF0000"/>
                          </a:solidFill>
                          <a:effectLst/>
                          <a:latin typeface="Adobe Caslon Pro" panose="0205050205050A020403" pitchFamily="18" charset="0"/>
                          <a:ea typeface="SimSun" panose="02010600030101010101" pitchFamily="2" charset="-122"/>
                          <a:cs typeface="Vrinda" panose="020B0502040204020203"/>
                        </a:rPr>
                        <a:t>75%  Probability of Danger Level </a:t>
                      </a:r>
                      <a:r>
                        <a:rPr lang="en-SG" sz="1200" b="1" kern="1200" dirty="0" smtClean="0">
                          <a:solidFill>
                            <a:srgbClr val="FF0000"/>
                          </a:solidFill>
                          <a:effectLst/>
                          <a:latin typeface="Adobe Caslon Pro" panose="0205050205050A020403" pitchFamily="18" charset="0"/>
                          <a:ea typeface="SimSun" panose="02010600030101010101" pitchFamily="2" charset="-122"/>
                          <a:cs typeface="Vrinda" panose="020B0502040204020203"/>
                        </a:rPr>
                        <a:t>Exceedance</a:t>
                      </a:r>
                    </a:p>
                    <a:p>
                      <a:pPr marL="0" marR="0" algn="just">
                        <a:lnSpc>
                          <a:spcPct val="107000"/>
                        </a:lnSpc>
                        <a:spcBef>
                          <a:spcPts val="0"/>
                        </a:spcBef>
                        <a:spcAft>
                          <a:spcPts val="800"/>
                        </a:spcAft>
                      </a:pPr>
                      <a:r>
                        <a:rPr lang="en-SG" sz="1200" b="0" dirty="0" smtClean="0">
                          <a:effectLst/>
                          <a:latin typeface="Adobe Caslon Pro" panose="0205050205050A020403" pitchFamily="18" charset="0"/>
                          <a:ea typeface="SimSun" panose="02010600030101010101" pitchFamily="2" charset="-122"/>
                          <a:cs typeface="Vrinda" panose="020B0502040204020203"/>
                        </a:rPr>
                        <a:t>Disaster</a:t>
                      </a:r>
                      <a:r>
                        <a:rPr lang="en-SG" sz="1200" b="0" baseline="0" dirty="0" smtClean="0">
                          <a:effectLst/>
                          <a:latin typeface="Adobe Caslon Pro" panose="0205050205050A020403" pitchFamily="18" charset="0"/>
                          <a:ea typeface="SimSun" panose="02010600030101010101" pitchFamily="2" charset="-122"/>
                          <a:cs typeface="Vrinda" panose="020B0502040204020203"/>
                        </a:rPr>
                        <a:t> Management Committee Meeting, Repairing evacuation routes, Early Warning Dissemination, Multi-purpose cash grant, Shelter preparation,  evacuate families at risk;</a:t>
                      </a:r>
                      <a:endParaRPr lang="en-US" sz="1000" b="0" dirty="0">
                        <a:effectLst/>
                        <a:latin typeface="Adobe Caslon Pro" panose="0205050205050A020403" pitchFamily="18" charset="0"/>
                        <a:ea typeface="SimSun" panose="02010600030101010101" pitchFamily="2" charset="-122"/>
                        <a:cs typeface="Vrinda" panose="020B0502040204020203"/>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78641914"/>
                  </a:ext>
                </a:extLst>
              </a:tr>
              <a:tr h="1795699">
                <a:tc vMerge="1">
                  <a:txBody>
                    <a:bodyPr/>
                    <a:lstStyle/>
                    <a:p>
                      <a:endParaRPr lang="en-US" dirty="0"/>
                    </a:p>
                  </a:txBody>
                  <a:tcPr/>
                </a:tc>
                <a:tc vMerge="1">
                  <a:txBody>
                    <a:bodyPr/>
                    <a:lstStyle/>
                    <a:p>
                      <a:endParaRPr lang="en-US" dirty="0"/>
                    </a:p>
                  </a:txBody>
                  <a:tcPr/>
                </a:tc>
                <a:tc>
                  <a:txBody>
                    <a:bodyPr/>
                    <a:lstStyle/>
                    <a:p>
                      <a:pPr marL="0" marR="0" algn="just">
                        <a:lnSpc>
                          <a:spcPct val="107000"/>
                        </a:lnSpc>
                        <a:spcBef>
                          <a:spcPts val="0"/>
                        </a:spcBef>
                        <a:spcAft>
                          <a:spcPts val="800"/>
                        </a:spcAft>
                      </a:pPr>
                      <a:r>
                        <a:rPr lang="en-SG" sz="1200" b="1" dirty="0">
                          <a:solidFill>
                            <a:srgbClr val="FF6600"/>
                          </a:solidFill>
                          <a:effectLst/>
                          <a:latin typeface="Adobe Caslon Pro" panose="0205050205050A020403" pitchFamily="18" charset="0"/>
                          <a:ea typeface="SimSun" panose="02010600030101010101" pitchFamily="2" charset="-122"/>
                          <a:cs typeface="Vrinda" panose="020B0502040204020203"/>
                        </a:rPr>
                        <a:t>&lt;75%  Probability of Danger Level </a:t>
                      </a:r>
                      <a:r>
                        <a:rPr lang="en-SG" sz="1200" b="1" dirty="0" smtClean="0">
                          <a:solidFill>
                            <a:srgbClr val="FF6600"/>
                          </a:solidFill>
                          <a:effectLst/>
                          <a:latin typeface="Adobe Caslon Pro" panose="0205050205050A020403" pitchFamily="18" charset="0"/>
                          <a:ea typeface="SimSun" panose="02010600030101010101" pitchFamily="2" charset="-122"/>
                          <a:cs typeface="Vrinda" panose="020B0502040204020203"/>
                        </a:rPr>
                        <a:t>Exceedance</a:t>
                      </a:r>
                    </a:p>
                    <a:p>
                      <a:pPr marL="0" marR="0" lvl="0" indent="0" algn="just" defTabSz="914400" rtl="0" eaLnBrk="1" fontAlgn="auto" latinLnBrk="0" hangingPunct="1">
                        <a:lnSpc>
                          <a:spcPct val="107000"/>
                        </a:lnSpc>
                        <a:spcBef>
                          <a:spcPts val="0"/>
                        </a:spcBef>
                        <a:spcAft>
                          <a:spcPts val="800"/>
                        </a:spcAft>
                        <a:buClrTx/>
                        <a:buSzTx/>
                        <a:buFontTx/>
                        <a:buNone/>
                        <a:tabLst/>
                        <a:defRPr/>
                      </a:pPr>
                      <a:r>
                        <a:rPr lang="en-SG" sz="1200" b="0" kern="1200" baseline="0" dirty="0" smtClean="0">
                          <a:solidFill>
                            <a:schemeClr val="dk1"/>
                          </a:solidFill>
                          <a:effectLst/>
                          <a:latin typeface="Adobe Caslon Pro" panose="0205050205050A020403" pitchFamily="18" charset="0"/>
                          <a:ea typeface="SimSun" panose="02010600030101010101" pitchFamily="2" charset="-122"/>
                          <a:cs typeface="Vrinda" panose="020B0502040204020203"/>
                        </a:rPr>
                        <a:t>Shelter preparation, </a:t>
                      </a:r>
                      <a:r>
                        <a:rPr lang="en-US" sz="1200" b="0" kern="1200" baseline="0" dirty="0" smtClean="0">
                          <a:solidFill>
                            <a:schemeClr val="dk1"/>
                          </a:solidFill>
                          <a:effectLst/>
                          <a:latin typeface="Adobe Caslon Pro" panose="0205050205050A020403" pitchFamily="18" charset="0"/>
                          <a:ea typeface="SimSun" panose="02010600030101010101" pitchFamily="2" charset="-122"/>
                          <a:cs typeface="Vrinda" panose="020B0502040204020203"/>
                        </a:rPr>
                        <a:t>Water purification tablet storage, store disinfectant and anti-venom, vaccinate livestock, Volunteer and Medical Team,  prepare evacuation boats;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18033440"/>
                  </a:ext>
                </a:extLst>
              </a:tr>
            </a:tbl>
          </a:graphicData>
        </a:graphic>
      </p:graphicFrame>
      <p:cxnSp>
        <p:nvCxnSpPr>
          <p:cNvPr id="70" name="Straight Arrow Connector 69">
            <a:extLst>
              <a:ext uri="{FF2B5EF4-FFF2-40B4-BE49-F238E27FC236}">
                <a16:creationId xmlns:a16="http://schemas.microsoft.com/office/drawing/2014/main" id="{B596284D-66BC-4DAE-A1C3-C00B7D734DFB}"/>
              </a:ext>
            </a:extLst>
          </p:cNvPr>
          <p:cNvCxnSpPr/>
          <p:nvPr/>
        </p:nvCxnSpPr>
        <p:spPr>
          <a:xfrm flipH="1">
            <a:off x="610038" y="1593803"/>
            <a:ext cx="6350" cy="250825"/>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cxnSp>
        <p:nvCxnSpPr>
          <p:cNvPr id="71" name="Straight Arrow Connector 70">
            <a:extLst>
              <a:ext uri="{FF2B5EF4-FFF2-40B4-BE49-F238E27FC236}">
                <a16:creationId xmlns:a16="http://schemas.microsoft.com/office/drawing/2014/main" id="{30972831-FBB3-490A-8BC5-63572FFAAF26}"/>
              </a:ext>
            </a:extLst>
          </p:cNvPr>
          <p:cNvCxnSpPr/>
          <p:nvPr/>
        </p:nvCxnSpPr>
        <p:spPr>
          <a:xfrm>
            <a:off x="1867081" y="1810655"/>
            <a:ext cx="398463" cy="0"/>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sp>
        <p:nvSpPr>
          <p:cNvPr id="6" name="TextBox 5"/>
          <p:cNvSpPr txBox="1"/>
          <p:nvPr/>
        </p:nvSpPr>
        <p:spPr>
          <a:xfrm>
            <a:off x="776782" y="869610"/>
            <a:ext cx="464693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prstClr val="black"/>
                </a:solidFill>
                <a:effectLst/>
                <a:uLnTx/>
                <a:uFillTx/>
                <a:latin typeface="Calibri" panose="020F0502020204030204"/>
                <a:ea typeface="+mn-ea"/>
                <a:cs typeface="+mn-cs"/>
              </a:rPr>
              <a:t>Example: Institutional Level Matrix       </a:t>
            </a: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SOP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2663" y="2352016"/>
            <a:ext cx="1978641" cy="148398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0607" y="5319978"/>
            <a:ext cx="2050697" cy="1538022"/>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41304" y="3835997"/>
            <a:ext cx="2050696" cy="1538022"/>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41304" y="835590"/>
            <a:ext cx="2021901" cy="1516426"/>
          </a:xfrm>
          <a:prstGeom prst="rect">
            <a:avLst/>
          </a:prstGeom>
        </p:spPr>
      </p:pic>
      <p:cxnSp>
        <p:nvCxnSpPr>
          <p:cNvPr id="12" name="Straight Arrow Connector 11"/>
          <p:cNvCxnSpPr/>
          <p:nvPr/>
        </p:nvCxnSpPr>
        <p:spPr>
          <a:xfrm>
            <a:off x="4415249" y="1071147"/>
            <a:ext cx="296092"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467514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334748-773B-4B23-BA04-E132DBFAE662}"/>
              </a:ext>
            </a:extLst>
          </p:cNvPr>
          <p:cNvSpPr/>
          <p:nvPr/>
        </p:nvSpPr>
        <p:spPr>
          <a:xfrm>
            <a:off x="0" y="342900"/>
            <a:ext cx="2666999"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a:ea typeface="Arial"/>
                <a:cs typeface="Arial"/>
              </a:rPr>
              <a:t>Monsoon </a:t>
            </a: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Flood 2020</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grpSp>
        <p:nvGrpSpPr>
          <p:cNvPr id="30" name="Group 29">
            <a:extLst>
              <a:ext uri="{FF2B5EF4-FFF2-40B4-BE49-F238E27FC236}">
                <a16:creationId xmlns:a16="http://schemas.microsoft.com/office/drawing/2014/main" id="{381839EE-E667-4E87-B545-19BBAE56FF58}"/>
              </a:ext>
            </a:extLst>
          </p:cNvPr>
          <p:cNvGrpSpPr/>
          <p:nvPr/>
        </p:nvGrpSpPr>
        <p:grpSpPr>
          <a:xfrm>
            <a:off x="4809274" y="82470"/>
            <a:ext cx="6143372" cy="3114249"/>
            <a:chOff x="-588702" y="1185560"/>
            <a:chExt cx="10547241" cy="5095895"/>
          </a:xfrm>
        </p:grpSpPr>
        <p:pic>
          <p:nvPicPr>
            <p:cNvPr id="9" name="Picture 8">
              <a:extLst>
                <a:ext uri="{FF2B5EF4-FFF2-40B4-BE49-F238E27FC236}">
                  <a16:creationId xmlns:a16="http://schemas.microsoft.com/office/drawing/2014/main" id="{D10A548C-CC40-4048-8AFC-8FCEF854AB2E}"/>
                </a:ext>
              </a:extLst>
            </p:cNvPr>
            <p:cNvPicPr>
              <a:picLocks noChangeAspect="1"/>
            </p:cNvPicPr>
            <p:nvPr/>
          </p:nvPicPr>
          <p:blipFill rotWithShape="1">
            <a:blip r:embed="rId2">
              <a:extLst>
                <a:ext uri="{28A0092B-C50C-407E-A947-70E740481C1C}">
                  <a14:useLocalDpi xmlns:a14="http://schemas.microsoft.com/office/drawing/2010/main" val="0"/>
                </a:ext>
              </a:extLst>
            </a:blip>
            <a:srcRect l="26587" t="40952" r="28175" b="40794"/>
            <a:stretch/>
          </p:blipFill>
          <p:spPr>
            <a:xfrm>
              <a:off x="2918858" y="1861400"/>
              <a:ext cx="4207969" cy="3869031"/>
            </a:xfrm>
            <a:prstGeom prst="rect">
              <a:avLst/>
            </a:prstGeom>
          </p:spPr>
        </p:pic>
        <p:sp>
          <p:nvSpPr>
            <p:cNvPr id="10" name="TextBox 9">
              <a:extLst>
                <a:ext uri="{FF2B5EF4-FFF2-40B4-BE49-F238E27FC236}">
                  <a16:creationId xmlns:a16="http://schemas.microsoft.com/office/drawing/2014/main" id="{E29F56E1-86A9-4D2D-B468-6114EBC15968}"/>
                </a:ext>
              </a:extLst>
            </p:cNvPr>
            <p:cNvSpPr txBox="1"/>
            <p:nvPr/>
          </p:nvSpPr>
          <p:spPr>
            <a:xfrm>
              <a:off x="4099833" y="3342657"/>
              <a:ext cx="2001350" cy="105760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70C0"/>
                  </a:solidFill>
                  <a:effectLst/>
                  <a:uLnTx/>
                  <a:uFillTx/>
                  <a:latin typeface="Fira Sans" panose="020B0503050000020004" pitchFamily="34" charset="0"/>
                  <a:ea typeface="+mn-ea"/>
                  <a:cs typeface="+mn-cs"/>
                </a:rPr>
                <a:t>Monsoon 2020</a:t>
              </a:r>
            </a:p>
          </p:txBody>
        </p:sp>
        <p:sp>
          <p:nvSpPr>
            <p:cNvPr id="11" name="TextBox 10">
              <a:extLst>
                <a:ext uri="{FF2B5EF4-FFF2-40B4-BE49-F238E27FC236}">
                  <a16:creationId xmlns:a16="http://schemas.microsoft.com/office/drawing/2014/main" id="{FEB19361-5981-4B77-8FBF-70FF27BD1B95}"/>
                </a:ext>
              </a:extLst>
            </p:cNvPr>
            <p:cNvSpPr txBox="1"/>
            <p:nvPr/>
          </p:nvSpPr>
          <p:spPr>
            <a:xfrm>
              <a:off x="5572890" y="1185560"/>
              <a:ext cx="3107874" cy="85615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Longest flood in the last 22 years </a:t>
              </a:r>
            </a:p>
          </p:txBody>
        </p:sp>
        <p:sp>
          <p:nvSpPr>
            <p:cNvPr id="12" name="TextBox 11">
              <a:extLst>
                <a:ext uri="{FF2B5EF4-FFF2-40B4-BE49-F238E27FC236}">
                  <a16:creationId xmlns:a16="http://schemas.microsoft.com/office/drawing/2014/main" id="{A32DF35E-07D6-47B3-BCD5-52551CB74E68}"/>
                </a:ext>
              </a:extLst>
            </p:cNvPr>
            <p:cNvSpPr txBox="1"/>
            <p:nvPr/>
          </p:nvSpPr>
          <p:spPr>
            <a:xfrm>
              <a:off x="7059609" y="2486503"/>
              <a:ext cx="2898930" cy="85615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37% of the country inundated </a:t>
              </a:r>
            </a:p>
          </p:txBody>
        </p:sp>
        <p:sp>
          <p:nvSpPr>
            <p:cNvPr id="14" name="TextBox 13">
              <a:extLst>
                <a:ext uri="{FF2B5EF4-FFF2-40B4-BE49-F238E27FC236}">
                  <a16:creationId xmlns:a16="http://schemas.microsoft.com/office/drawing/2014/main" id="{B474DAF2-B8B1-4FBE-A1EB-3298426AA451}"/>
                </a:ext>
              </a:extLst>
            </p:cNvPr>
            <p:cNvSpPr txBox="1"/>
            <p:nvPr/>
          </p:nvSpPr>
          <p:spPr>
            <a:xfrm>
              <a:off x="1272803" y="1417262"/>
              <a:ext cx="3161248" cy="8561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Around </a:t>
              </a:r>
              <a:r>
                <a:rPr kumimoji="0" lang="en-US" sz="1400" b="1" i="0" u="none" strike="noStrike" kern="1200" cap="none" spc="0" normalizeH="0" baseline="0" noProof="0" dirty="0" smtClean="0">
                  <a:ln>
                    <a:noFill/>
                  </a:ln>
                  <a:solidFill>
                    <a:srgbClr val="002060"/>
                  </a:solidFill>
                  <a:effectLst/>
                  <a:uLnTx/>
                  <a:uFillTx/>
                  <a:latin typeface="Fira Sans" panose="020B0503050000020004" pitchFamily="34" charset="0"/>
                  <a:ea typeface="+mn-ea"/>
                  <a:cs typeface="+mn-cs"/>
                </a:rPr>
                <a:t>5.5 million </a:t>
              </a: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people affected</a:t>
              </a:r>
              <a:endParaRPr kumimoji="0" lang="en-US" sz="1400" b="1" i="0" u="none" strike="noStrike" kern="1200" cap="none" spc="0" normalizeH="0" baseline="0" noProof="0" dirty="0">
                <a:ln>
                  <a:noFill/>
                </a:ln>
                <a:solidFill>
                  <a:prstClr val="black"/>
                </a:solidFill>
                <a:effectLst/>
                <a:uLnTx/>
                <a:uFillTx/>
                <a:latin typeface="Fira Sans" panose="020B0503050000020004" pitchFamily="34" charset="0"/>
                <a:ea typeface="+mn-ea"/>
                <a:cs typeface="+mn-cs"/>
              </a:endParaRPr>
            </a:p>
          </p:txBody>
        </p:sp>
        <p:sp>
          <p:nvSpPr>
            <p:cNvPr id="16" name="TextBox 15">
              <a:extLst>
                <a:ext uri="{FF2B5EF4-FFF2-40B4-BE49-F238E27FC236}">
                  <a16:creationId xmlns:a16="http://schemas.microsoft.com/office/drawing/2014/main" id="{6CB3200E-E593-4EAD-B83F-07F9AC3C5124}"/>
                </a:ext>
              </a:extLst>
            </p:cNvPr>
            <p:cNvSpPr txBox="1"/>
            <p:nvPr/>
          </p:nvSpPr>
          <p:spPr>
            <a:xfrm>
              <a:off x="522037" y="2829820"/>
              <a:ext cx="2519120" cy="8561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41 people lost their lives </a:t>
              </a:r>
              <a:endParaRPr kumimoji="0" lang="en-US" sz="1400" b="1" i="0" u="none" strike="noStrike" kern="1200" cap="none" spc="0" normalizeH="0" baseline="0" noProof="0" dirty="0">
                <a:ln>
                  <a:noFill/>
                </a:ln>
                <a:solidFill>
                  <a:prstClr val="black"/>
                </a:solidFill>
                <a:effectLst/>
                <a:uLnTx/>
                <a:uFillTx/>
                <a:latin typeface="Fira Sans" panose="020B0503050000020004" pitchFamily="34" charset="0"/>
                <a:ea typeface="+mn-ea"/>
                <a:cs typeface="+mn-cs"/>
              </a:endParaRPr>
            </a:p>
          </p:txBody>
        </p:sp>
        <p:sp>
          <p:nvSpPr>
            <p:cNvPr id="18" name="TextBox 17">
              <a:extLst>
                <a:ext uri="{FF2B5EF4-FFF2-40B4-BE49-F238E27FC236}">
                  <a16:creationId xmlns:a16="http://schemas.microsoft.com/office/drawing/2014/main" id="{FBE53D92-CD15-47F1-93D2-066DC238B3F6}"/>
                </a:ext>
              </a:extLst>
            </p:cNvPr>
            <p:cNvSpPr txBox="1"/>
            <p:nvPr/>
          </p:nvSpPr>
          <p:spPr>
            <a:xfrm>
              <a:off x="7263023" y="3880760"/>
              <a:ext cx="2479279" cy="8561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3,745 hectares of land eroded </a:t>
              </a:r>
              <a:endParaRPr kumimoji="0" lang="en-US" sz="1400" b="1" i="0" u="none" strike="noStrike" kern="1200" cap="none" spc="0" normalizeH="0" baseline="0" noProof="0" dirty="0">
                <a:ln>
                  <a:noFill/>
                </a:ln>
                <a:solidFill>
                  <a:prstClr val="black"/>
                </a:solidFill>
                <a:effectLst/>
                <a:uLnTx/>
                <a:uFillTx/>
                <a:latin typeface="Fira Sans" panose="020B0503050000020004" pitchFamily="34" charset="0"/>
                <a:ea typeface="+mn-ea"/>
                <a:cs typeface="+mn-cs"/>
              </a:endParaRPr>
            </a:p>
          </p:txBody>
        </p:sp>
        <p:sp>
          <p:nvSpPr>
            <p:cNvPr id="24" name="TextBox 23">
              <a:extLst>
                <a:ext uri="{FF2B5EF4-FFF2-40B4-BE49-F238E27FC236}">
                  <a16:creationId xmlns:a16="http://schemas.microsoft.com/office/drawing/2014/main" id="{7B760741-F477-4291-AF18-2CF341EA42CF}"/>
                </a:ext>
              </a:extLst>
            </p:cNvPr>
            <p:cNvSpPr txBox="1"/>
            <p:nvPr/>
          </p:nvSpPr>
          <p:spPr>
            <a:xfrm>
              <a:off x="947743" y="5425302"/>
              <a:ext cx="3811368" cy="856153"/>
            </a:xfrm>
            <a:prstGeom prst="rect">
              <a:avLst/>
            </a:prstGeom>
            <a:noFill/>
          </p:spPr>
          <p:txBody>
            <a:bodyPr wrap="square">
              <a:spAutoFit/>
            </a:bodyPr>
            <a:lstStyle>
              <a:defPPr>
                <a:defRPr lang="en-US"/>
              </a:defPPr>
              <a:lvl1pPr>
                <a:defRPr sz="2000" b="1">
                  <a:solidFill>
                    <a:srgbClr val="002060"/>
                  </a:solidFill>
                  <a:latin typeface="Fira Sans" panose="020B05030500000200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USD 42 million worth crops damaged</a:t>
              </a:r>
            </a:p>
          </p:txBody>
        </p:sp>
        <p:sp>
          <p:nvSpPr>
            <p:cNvPr id="26" name="TextBox 25">
              <a:extLst>
                <a:ext uri="{FF2B5EF4-FFF2-40B4-BE49-F238E27FC236}">
                  <a16:creationId xmlns:a16="http://schemas.microsoft.com/office/drawing/2014/main" id="{E12A7E88-3DE1-4900-B192-FCB82063BEE1}"/>
                </a:ext>
              </a:extLst>
            </p:cNvPr>
            <p:cNvSpPr txBox="1"/>
            <p:nvPr/>
          </p:nvSpPr>
          <p:spPr>
            <a:xfrm>
              <a:off x="-588702" y="4049880"/>
              <a:ext cx="3662892" cy="8561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USD 74.5 million worth of livestock damaged </a:t>
              </a:r>
            </a:p>
          </p:txBody>
        </p:sp>
        <p:sp>
          <p:nvSpPr>
            <p:cNvPr id="28" name="TextBox 27">
              <a:extLst>
                <a:ext uri="{FF2B5EF4-FFF2-40B4-BE49-F238E27FC236}">
                  <a16:creationId xmlns:a16="http://schemas.microsoft.com/office/drawing/2014/main" id="{6267487E-CFD4-45DF-89BD-418C8305AB91}"/>
                </a:ext>
              </a:extLst>
            </p:cNvPr>
            <p:cNvSpPr txBox="1"/>
            <p:nvPr/>
          </p:nvSpPr>
          <p:spPr>
            <a:xfrm>
              <a:off x="5563419" y="5318414"/>
              <a:ext cx="4136919" cy="856153"/>
            </a:xfrm>
            <a:prstGeom prst="rect">
              <a:avLst/>
            </a:prstGeom>
            <a:noFill/>
          </p:spPr>
          <p:txBody>
            <a:bodyPr wrap="square">
              <a:spAutoFit/>
            </a:bodyPr>
            <a:lstStyle>
              <a:defPPr>
                <a:defRPr lang="en-US"/>
              </a:defPPr>
              <a:lvl1pPr algn="ctr">
                <a:defRPr sz="2000" b="1" i="0">
                  <a:solidFill>
                    <a:srgbClr val="002060"/>
                  </a:solidFill>
                  <a:effectLst/>
                  <a:latin typeface="Fira Sans" panose="020B05030500000200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Fira Sans" panose="020B0503050000020004" pitchFamily="34" charset="0"/>
                  <a:ea typeface="+mn-ea"/>
                  <a:cs typeface="+mn-cs"/>
                </a:rPr>
                <a:t>125,549 hectares of agriculture land damaged</a:t>
              </a:r>
            </a:p>
          </p:txBody>
        </p:sp>
      </p:grpSp>
      <p:sp>
        <p:nvSpPr>
          <p:cNvPr id="33" name="TextBox 32">
            <a:extLst>
              <a:ext uri="{FF2B5EF4-FFF2-40B4-BE49-F238E27FC236}">
                <a16:creationId xmlns:a16="http://schemas.microsoft.com/office/drawing/2014/main" id="{482002BE-CD52-496F-B7ED-FA4706D8B683}"/>
              </a:ext>
            </a:extLst>
          </p:cNvPr>
          <p:cNvSpPr txBox="1"/>
          <p:nvPr/>
        </p:nvSpPr>
        <p:spPr>
          <a:xfrm>
            <a:off x="5561331" y="3311583"/>
            <a:ext cx="5854157"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FE0000"/>
                </a:solidFill>
                <a:effectLst/>
                <a:uLnTx/>
                <a:uFillTx/>
                <a:latin typeface="Fira Sans" panose="020B0503050000020004" pitchFamily="34" charset="0"/>
                <a:ea typeface="+mn-ea"/>
                <a:cs typeface="+mn-cs"/>
              </a:rPr>
              <a:t>Intensity and Frequency of floods are </a:t>
            </a:r>
            <a:r>
              <a:rPr kumimoji="0" lang="en-US" sz="1600" b="1" i="0" u="none" strike="noStrike" kern="1200" cap="none" spc="0" normalizeH="0" baseline="0" noProof="0" dirty="0">
                <a:ln>
                  <a:noFill/>
                </a:ln>
                <a:solidFill>
                  <a:srgbClr val="FE0000"/>
                </a:solidFill>
                <a:effectLst/>
                <a:uLnTx/>
                <a:uFillTx/>
                <a:latin typeface="Fira Sans" panose="020B0503050000020004" pitchFamily="34" charset="0"/>
                <a:ea typeface="+mn-ea"/>
                <a:cs typeface="+mn-cs"/>
              </a:rPr>
              <a:t>increasing </a:t>
            </a:r>
            <a:r>
              <a:rPr kumimoji="0" lang="en-US" sz="1600" b="1" i="0" u="none" strike="noStrike" kern="1200" cap="none" spc="0" normalizeH="0" baseline="0" noProof="0" dirty="0" smtClean="0">
                <a:ln>
                  <a:noFill/>
                </a:ln>
                <a:solidFill>
                  <a:srgbClr val="FE0000"/>
                </a:solidFill>
                <a:effectLst/>
                <a:uLnTx/>
                <a:uFillTx/>
                <a:latin typeface="Fira Sans" panose="020B0503050000020004" pitchFamily="34" charset="0"/>
                <a:ea typeface="+mn-ea"/>
                <a:cs typeface="+mn-cs"/>
              </a:rPr>
              <a:t>alarmingly! </a:t>
            </a:r>
            <a:endParaRPr kumimoji="0" lang="en-US" sz="1600" b="1" i="0" u="none" strike="noStrike" kern="1200" cap="none" spc="0" normalizeH="0" baseline="0" noProof="0" dirty="0">
              <a:ln>
                <a:noFill/>
              </a:ln>
              <a:solidFill>
                <a:srgbClr val="FE0000"/>
              </a:solidFill>
              <a:effectLst/>
              <a:uLnTx/>
              <a:uFillTx/>
              <a:latin typeface="Fira Sans" panose="020B0503050000020004" pitchFamily="34" charset="0"/>
              <a:ea typeface="+mn-ea"/>
              <a:cs typeface="+mn-cs"/>
            </a:endParaRPr>
          </a:p>
        </p:txBody>
      </p:sp>
      <p:pic>
        <p:nvPicPr>
          <p:cNvPr id="34" name="Picture 33">
            <a:extLst>
              <a:ext uri="{FF2B5EF4-FFF2-40B4-BE49-F238E27FC236}">
                <a16:creationId xmlns:a16="http://schemas.microsoft.com/office/drawing/2014/main" id="{F0EB6BE7-F0CD-425C-A1C9-566B4E47E005}"/>
              </a:ext>
            </a:extLst>
          </p:cNvPr>
          <p:cNvPicPr>
            <a:picLocks noChangeAspect="1"/>
          </p:cNvPicPr>
          <p:nvPr/>
        </p:nvPicPr>
        <p:blipFill>
          <a:blip r:embed="rId3"/>
          <a:stretch>
            <a:fillRect/>
          </a:stretch>
        </p:blipFill>
        <p:spPr>
          <a:xfrm>
            <a:off x="5561331" y="3694314"/>
            <a:ext cx="5854158" cy="2982614"/>
          </a:xfrm>
          <a:prstGeom prst="rect">
            <a:avLst/>
          </a:prstGeom>
          <a:ln>
            <a:solidFill>
              <a:schemeClr val="tx1"/>
            </a:solidFill>
          </a:ln>
        </p:spPr>
      </p:pic>
      <p:pic>
        <p:nvPicPr>
          <p:cNvPr id="35" name="Picture 34">
            <a:extLst>
              <a:ext uri="{FF2B5EF4-FFF2-40B4-BE49-F238E27FC236}">
                <a16:creationId xmlns:a16="http://schemas.microsoft.com/office/drawing/2014/main" id="{D07D3627-E1D9-4A49-816B-F436F1D4EEB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997" y="1087325"/>
            <a:ext cx="4245739" cy="5494485"/>
          </a:xfrm>
          <a:prstGeom prst="rect">
            <a:avLst/>
          </a:prstGeom>
          <a:ln>
            <a:solidFill>
              <a:schemeClr val="bg2">
                <a:lumMod val="50000"/>
              </a:schemeClr>
            </a:solidFill>
          </a:ln>
        </p:spPr>
      </p:pic>
      <p:sp>
        <p:nvSpPr>
          <p:cNvPr id="3" name="TextBox 2"/>
          <p:cNvSpPr txBox="1"/>
          <p:nvPr/>
        </p:nvSpPr>
        <p:spPr>
          <a:xfrm>
            <a:off x="8392654" y="3105843"/>
            <a:ext cx="3228698" cy="276999"/>
          </a:xfrm>
          <a:prstGeom prst="rect">
            <a:avLst/>
          </a:prstGeom>
          <a:noFill/>
        </p:spPr>
        <p:txBody>
          <a:bodyPr wrap="square" rtlCol="0">
            <a:spAutoFit/>
          </a:bodyPr>
          <a:lstStyle/>
          <a:p>
            <a:pPr algn="r"/>
            <a:r>
              <a:rPr lang="en-US" sz="1200" i="1" dirty="0" smtClean="0"/>
              <a:t>Source: Department of Disaster Management</a:t>
            </a:r>
            <a:endParaRPr lang="en-US" sz="1200" i="1" dirty="0"/>
          </a:p>
        </p:txBody>
      </p:sp>
    </p:spTree>
    <p:extLst>
      <p:ext uri="{BB962C8B-B14F-4D97-AF65-F5344CB8AC3E}">
        <p14:creationId xmlns:p14="http://schemas.microsoft.com/office/powerpoint/2010/main" val="9766486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42900"/>
            <a:ext cx="5353050"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R="0" lvl="0" indent="0" algn="ctr" fontAlgn="auto">
              <a:lnSpc>
                <a:spcPct val="100000"/>
              </a:lnSpc>
              <a:spcBef>
                <a:spcPts val="0"/>
              </a:spcBef>
              <a:spcAft>
                <a:spcPts val="0"/>
              </a:spcAft>
              <a:buClrTx/>
              <a:buSzTx/>
              <a:buFontTx/>
              <a:buNone/>
              <a:tabLst/>
              <a:defRPr/>
            </a:pPr>
            <a:r>
              <a:rPr lang="en-US" b="1" dirty="0" smtClean="0">
                <a:solidFill>
                  <a:schemeClr val="bg1"/>
                </a:solidFill>
                <a:latin typeface="Arial"/>
                <a:ea typeface="Arial"/>
                <a:cs typeface="Arial"/>
              </a:rPr>
              <a:t>Piloting Early Action Matrix Amidst COVID-19</a:t>
            </a:r>
            <a:endParaRPr lang="en-US" b="1" dirty="0">
              <a:solidFill>
                <a:schemeClr val="bg1"/>
              </a:solidFill>
              <a:latin typeface="Arial"/>
              <a:ea typeface="Arial"/>
              <a:cs typeface="Arial"/>
            </a:endParaRPr>
          </a:p>
        </p:txBody>
      </p:sp>
      <p:graphicFrame>
        <p:nvGraphicFramePr>
          <p:cNvPr id="4" name="Table 3"/>
          <p:cNvGraphicFramePr>
            <a:graphicFrameLocks noGrp="1"/>
          </p:cNvGraphicFramePr>
          <p:nvPr>
            <p:extLst/>
          </p:nvPr>
        </p:nvGraphicFramePr>
        <p:xfrm>
          <a:off x="140150" y="1567984"/>
          <a:ext cx="11877679" cy="5008076"/>
        </p:xfrm>
        <a:graphic>
          <a:graphicData uri="http://schemas.openxmlformats.org/drawingml/2006/table">
            <a:tbl>
              <a:tblPr firstRow="1" firstCol="1" bandRow="1">
                <a:tableStyleId>{5C22544A-7EE6-4342-B048-85BDC9FD1C3A}</a:tableStyleId>
              </a:tblPr>
              <a:tblGrid>
                <a:gridCol w="2951072">
                  <a:extLst>
                    <a:ext uri="{9D8B030D-6E8A-4147-A177-3AD203B41FA5}">
                      <a16:colId xmlns:a16="http://schemas.microsoft.com/office/drawing/2014/main" val="3210833421"/>
                    </a:ext>
                  </a:extLst>
                </a:gridCol>
                <a:gridCol w="8926607">
                  <a:extLst>
                    <a:ext uri="{9D8B030D-6E8A-4147-A177-3AD203B41FA5}">
                      <a16:colId xmlns:a16="http://schemas.microsoft.com/office/drawing/2014/main" val="180107943"/>
                    </a:ext>
                  </a:extLst>
                </a:gridCol>
              </a:tblGrid>
              <a:tr h="298916">
                <a:tc>
                  <a:txBody>
                    <a:bodyPr/>
                    <a:lstStyle/>
                    <a:p>
                      <a:pPr marL="0" marR="0" algn="ctr">
                        <a:lnSpc>
                          <a:spcPct val="107000"/>
                        </a:lnSpc>
                        <a:spcBef>
                          <a:spcPts val="0"/>
                        </a:spcBef>
                        <a:spcAft>
                          <a:spcPts val="0"/>
                        </a:spcAft>
                      </a:pPr>
                      <a:r>
                        <a:rPr lang="en-US" sz="1600" b="1" dirty="0">
                          <a:solidFill>
                            <a:sysClr val="windowText" lastClr="000000"/>
                          </a:solidFill>
                          <a:effectLst/>
                        </a:rPr>
                        <a:t>Type of Action</a:t>
                      </a:r>
                      <a:endParaRPr lang="en-US" sz="1600" b="1" dirty="0">
                        <a:solidFill>
                          <a:sysClr val="windowText" lastClr="000000"/>
                        </a:solidFill>
                        <a:effectLst/>
                        <a:latin typeface="Calibri" panose="020F0502020204030204" pitchFamily="34" charset="0"/>
                        <a:ea typeface="SimSun" panose="02010600030101010101" pitchFamily="2" charset="-122"/>
                        <a:cs typeface="Vrinda"/>
                      </a:endParaRPr>
                    </a:p>
                  </a:txBody>
                  <a:tcPr marL="41891" marR="4189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600" b="1" dirty="0">
                          <a:solidFill>
                            <a:sysClr val="windowText" lastClr="000000"/>
                          </a:solidFill>
                          <a:effectLst/>
                        </a:rPr>
                        <a:t>Early Action</a:t>
                      </a:r>
                      <a:endParaRPr lang="en-US" sz="1600" b="1" dirty="0">
                        <a:solidFill>
                          <a:sysClr val="windowText" lastClr="000000"/>
                        </a:solidFill>
                        <a:effectLst/>
                        <a:latin typeface="Calibri" panose="020F0502020204030204" pitchFamily="34" charset="0"/>
                        <a:ea typeface="SimSun" panose="02010600030101010101" pitchFamily="2" charset="-122"/>
                        <a:cs typeface="Vrinda"/>
                      </a:endParaRPr>
                    </a:p>
                  </a:txBody>
                  <a:tcPr marL="41891" marR="4189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2710389"/>
                  </a:ext>
                </a:extLst>
              </a:tr>
              <a:tr h="2639786">
                <a:tc>
                  <a:txBody>
                    <a:bodyPr/>
                    <a:lstStyle/>
                    <a:p>
                      <a:pPr marL="0" marR="0">
                        <a:lnSpc>
                          <a:spcPct val="107000"/>
                        </a:lnSpc>
                        <a:spcBef>
                          <a:spcPts val="0"/>
                        </a:spcBef>
                        <a:spcAft>
                          <a:spcPts val="0"/>
                        </a:spcAft>
                      </a:pPr>
                      <a:r>
                        <a:rPr lang="en-US" sz="1050" dirty="0">
                          <a:solidFill>
                            <a:schemeClr val="tx1"/>
                          </a:solidFill>
                          <a:effectLst/>
                          <a:latin typeface="Arial" panose="020B0604020202020204" pitchFamily="34" charset="0"/>
                          <a:cs typeface="Arial" panose="020B0604020202020204" pitchFamily="34" charset="0"/>
                        </a:rPr>
                        <a:t> </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Level 1 Early Actions</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 </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 </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 </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Can be taken at 50-60% probability of flood occurring</a:t>
                      </a:r>
                      <a:endParaRPr lang="en-US" sz="1200"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41891" marR="4189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33"/>
                    </a:solidFill>
                  </a:tcPr>
                </a:tc>
                <a:tc>
                  <a:txBody>
                    <a:bodyPr/>
                    <a:lstStyle/>
                    <a:p>
                      <a:pPr marL="171450" marR="0" indent="-171450">
                        <a:lnSpc>
                          <a:spcPct val="150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Provision of protective gear for DMCs and volunteers (COVID19 considerations)</a:t>
                      </a:r>
                      <a:endParaRPr lang="en-US" sz="1050" dirty="0">
                        <a:effectLst/>
                        <a:latin typeface="Arial" panose="020B0604020202020204" pitchFamily="34" charset="0"/>
                        <a:ea typeface="SimSun" panose="02010600030101010101" pitchFamily="2" charset="-122"/>
                        <a:cs typeface="Arial" panose="020B0604020202020204" pitchFamily="34" charset="0"/>
                      </a:endParaRPr>
                    </a:p>
                    <a:p>
                      <a:pPr marL="171450" marR="0" indent="-171450">
                        <a:lnSpc>
                          <a:spcPct val="150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Preparation of general advisory on forecast and flood risk for households</a:t>
                      </a:r>
                      <a:endParaRPr lang="en-US" sz="1050" dirty="0">
                        <a:effectLst/>
                        <a:latin typeface="Arial" panose="020B0604020202020204" pitchFamily="34" charset="0"/>
                        <a:ea typeface="SimSun" panose="02010600030101010101" pitchFamily="2" charset="-122"/>
                        <a:cs typeface="Arial" panose="020B0604020202020204" pitchFamily="34" charset="0"/>
                      </a:endParaRPr>
                    </a:p>
                    <a:p>
                      <a:pPr marL="171450" marR="0" indent="-171450">
                        <a:lnSpc>
                          <a:spcPct val="150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Dissemination of forecast and early warning information to </a:t>
                      </a:r>
                      <a:r>
                        <a:rPr lang="en-US" sz="1050" dirty="0" smtClean="0">
                          <a:effectLst/>
                          <a:latin typeface="Arial" panose="020B0604020202020204" pitchFamily="34" charset="0"/>
                          <a:cs typeface="Arial" panose="020B0604020202020204" pitchFamily="34" charset="0"/>
                        </a:rPr>
                        <a:t>community</a:t>
                      </a:r>
                    </a:p>
                    <a:p>
                      <a:pPr marL="171450" marR="0" indent="-171450">
                        <a:lnSpc>
                          <a:spcPct val="150000"/>
                        </a:lnSpc>
                        <a:spcBef>
                          <a:spcPts val="0"/>
                        </a:spcBef>
                        <a:spcAft>
                          <a:spcPts val="0"/>
                        </a:spcAft>
                        <a:buFont typeface="Wingdings" panose="05000000000000000000" pitchFamily="2" charset="2"/>
                        <a:buChar char="q"/>
                      </a:pPr>
                      <a:r>
                        <a:rPr lang="en-US" sz="1050" dirty="0" smtClean="0">
                          <a:effectLst/>
                          <a:latin typeface="Arial" panose="020B0604020202020204" pitchFamily="34" charset="0"/>
                          <a:cs typeface="Arial" panose="020B0604020202020204" pitchFamily="34" charset="0"/>
                        </a:rPr>
                        <a:t>Checking </a:t>
                      </a:r>
                      <a:r>
                        <a:rPr lang="en-US" sz="1050" dirty="0">
                          <a:effectLst/>
                          <a:latin typeface="Arial" panose="020B0604020202020204" pitchFamily="34" charset="0"/>
                          <a:cs typeface="Arial" panose="020B0604020202020204" pitchFamily="34" charset="0"/>
                        </a:rPr>
                        <a:t>and repair of hand-held / mobile </a:t>
                      </a:r>
                      <a:r>
                        <a:rPr lang="en-US" sz="1050" dirty="0" smtClean="0">
                          <a:effectLst/>
                          <a:latin typeface="Arial" panose="020B0604020202020204" pitchFamily="34" charset="0"/>
                          <a:cs typeface="Arial" panose="020B0604020202020204" pitchFamily="34" charset="0"/>
                        </a:rPr>
                        <a:t>loudspeakers,</a:t>
                      </a:r>
                      <a:r>
                        <a:rPr lang="en-US" sz="1050" baseline="0" dirty="0" smtClean="0">
                          <a:effectLst/>
                          <a:latin typeface="Arial" panose="020B0604020202020204" pitchFamily="34" charset="0"/>
                          <a:cs typeface="Arial" panose="020B0604020202020204" pitchFamily="34" charset="0"/>
                        </a:rPr>
                        <a:t> v</a:t>
                      </a:r>
                      <a:r>
                        <a:rPr lang="en-US" sz="1050" dirty="0" smtClean="0">
                          <a:effectLst/>
                          <a:latin typeface="Arial" panose="020B0604020202020204" pitchFamily="34" charset="0"/>
                          <a:cs typeface="Arial" panose="020B0604020202020204" pitchFamily="34" charset="0"/>
                        </a:rPr>
                        <a:t>olunteer </a:t>
                      </a:r>
                      <a:r>
                        <a:rPr lang="en-US" sz="1050" dirty="0">
                          <a:effectLst/>
                          <a:latin typeface="Arial" panose="020B0604020202020204" pitchFamily="34" charset="0"/>
                          <a:cs typeface="Arial" panose="020B0604020202020204" pitchFamily="34" charset="0"/>
                        </a:rPr>
                        <a:t>support, renting van</a:t>
                      </a:r>
                      <a:endParaRPr lang="en-US" sz="1050" dirty="0">
                        <a:effectLst/>
                        <a:latin typeface="Arial" panose="020B0604020202020204" pitchFamily="34" charset="0"/>
                        <a:ea typeface="SimSun" panose="02010600030101010101" pitchFamily="2" charset="-122"/>
                        <a:cs typeface="Arial" panose="020B0604020202020204" pitchFamily="34" charset="0"/>
                      </a:endParaRPr>
                    </a:p>
                    <a:p>
                      <a:pPr marL="171450" marR="0" indent="-171450">
                        <a:lnSpc>
                          <a:spcPct val="150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Listing most vulnerable households for MPCG (Cross-check list of </a:t>
                      </a:r>
                      <a:r>
                        <a:rPr lang="en-US" sz="1050" dirty="0" smtClean="0">
                          <a:effectLst/>
                          <a:latin typeface="Arial" panose="020B0604020202020204" pitchFamily="34" charset="0"/>
                          <a:cs typeface="Arial" panose="020B0604020202020204" pitchFamily="34" charset="0"/>
                        </a:rPr>
                        <a:t>VGD/VGF);</a:t>
                      </a:r>
                      <a:r>
                        <a:rPr lang="en-US" sz="1050" baseline="0" dirty="0" smtClean="0">
                          <a:effectLst/>
                          <a:latin typeface="Arial" panose="020B0604020202020204" pitchFamily="34" charset="0"/>
                          <a:cs typeface="Arial" panose="020B0604020202020204" pitchFamily="34" charset="0"/>
                        </a:rPr>
                        <a:t> s</a:t>
                      </a:r>
                      <a:r>
                        <a:rPr lang="en-US" sz="1050" dirty="0" smtClean="0">
                          <a:effectLst/>
                          <a:latin typeface="Arial" panose="020B0604020202020204" pitchFamily="34" charset="0"/>
                          <a:cs typeface="Arial" panose="020B0604020202020204" pitchFamily="34" charset="0"/>
                        </a:rPr>
                        <a:t>election </a:t>
                      </a:r>
                      <a:r>
                        <a:rPr lang="en-US" sz="1050" dirty="0">
                          <a:effectLst/>
                          <a:latin typeface="Arial" panose="020B0604020202020204" pitchFamily="34" charset="0"/>
                          <a:cs typeface="Arial" panose="020B0604020202020204" pitchFamily="34" charset="0"/>
                        </a:rPr>
                        <a:t>criteria: poverty level, household location, gender/inclusion, </a:t>
                      </a:r>
                      <a:r>
                        <a:rPr lang="en-US" sz="1050" dirty="0" err="1" smtClean="0">
                          <a:effectLst/>
                          <a:latin typeface="Arial" panose="020B0604020202020204" pitchFamily="34" charset="0"/>
                          <a:cs typeface="Arial" panose="020B0604020202020204" pitchFamily="34" charset="0"/>
                        </a:rPr>
                        <a:t>Agri</a:t>
                      </a:r>
                      <a:r>
                        <a:rPr lang="en-US" sz="1050" dirty="0" smtClean="0">
                          <a:effectLst/>
                          <a:latin typeface="Arial" panose="020B0604020202020204" pitchFamily="34" charset="0"/>
                          <a:cs typeface="Arial" panose="020B0604020202020204" pitchFamily="34" charset="0"/>
                        </a:rPr>
                        <a:t>/WASH/health</a:t>
                      </a:r>
                      <a:endParaRPr lang="en-US" sz="1050" dirty="0">
                        <a:effectLst/>
                        <a:latin typeface="Arial" panose="020B0604020202020204" pitchFamily="34" charset="0"/>
                        <a:ea typeface="SimSun" panose="02010600030101010101" pitchFamily="2" charset="-122"/>
                        <a:cs typeface="Arial" panose="020B0604020202020204" pitchFamily="34" charset="0"/>
                      </a:endParaRPr>
                    </a:p>
                    <a:p>
                      <a:pPr marL="171450" marR="0" indent="-171450">
                        <a:lnSpc>
                          <a:spcPct val="150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Listing most vulnerable households for evacuation and other support</a:t>
                      </a:r>
                      <a:endParaRPr lang="en-US" sz="1050" dirty="0">
                        <a:effectLst/>
                        <a:latin typeface="Arial" panose="020B0604020202020204" pitchFamily="34" charset="0"/>
                        <a:ea typeface="SimSun" panose="02010600030101010101" pitchFamily="2" charset="-122"/>
                        <a:cs typeface="Arial" panose="020B0604020202020204" pitchFamily="34" charset="0"/>
                      </a:endParaRPr>
                    </a:p>
                    <a:p>
                      <a:pPr marL="171450" marR="0" indent="-171450">
                        <a:lnSpc>
                          <a:spcPct val="150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Preparation of flood shelters and evacuation points (repair rooms, WASH facilities, electric supply, with provisions for gender and special needs, COVID19 considerations)</a:t>
                      </a:r>
                      <a:endParaRPr lang="en-US" sz="1050" dirty="0">
                        <a:effectLst/>
                        <a:latin typeface="Arial" panose="020B0604020202020204" pitchFamily="34" charset="0"/>
                        <a:ea typeface="SimSun" panose="02010600030101010101" pitchFamily="2" charset="-122"/>
                        <a:cs typeface="Arial" panose="020B0604020202020204" pitchFamily="34" charset="0"/>
                      </a:endParaRPr>
                    </a:p>
                    <a:p>
                      <a:pPr marL="171450" marR="0" indent="-171450">
                        <a:lnSpc>
                          <a:spcPct val="150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Repair damage to access roads, evacuation routes and embankments (Coordination with BWDB</a:t>
                      </a:r>
                      <a:r>
                        <a:rPr lang="bn-BD" sz="1050" dirty="0">
                          <a:effectLst/>
                          <a:latin typeface="Arial" panose="020B0604020202020204" pitchFamily="34" charset="0"/>
                        </a:rPr>
                        <a:t> and using indegeneous knowledge</a:t>
                      </a:r>
                      <a:r>
                        <a:rPr lang="en-US" sz="1050" dirty="0" smtClean="0">
                          <a:effectLst/>
                          <a:latin typeface="Arial" panose="020B0604020202020204" pitchFamily="34" charset="0"/>
                          <a:cs typeface="Arial" panose="020B0604020202020204" pitchFamily="34" charset="0"/>
                        </a:rPr>
                        <a:t>),</a:t>
                      </a:r>
                      <a:r>
                        <a:rPr lang="en-US" sz="1050" baseline="0" dirty="0" smtClean="0">
                          <a:effectLst/>
                          <a:latin typeface="Arial" panose="020B0604020202020204" pitchFamily="34" charset="0"/>
                          <a:cs typeface="Arial" panose="020B0604020202020204" pitchFamily="34" charset="0"/>
                        </a:rPr>
                        <a:t> </a:t>
                      </a:r>
                      <a:r>
                        <a:rPr lang="en-US" sz="1050" dirty="0" err="1" smtClean="0">
                          <a:effectLst/>
                          <a:latin typeface="Arial" panose="020B0604020202020204" pitchFamily="34" charset="0"/>
                          <a:cs typeface="Arial" panose="020B0604020202020204" pitchFamily="34" charset="0"/>
                        </a:rPr>
                        <a:t>CfW</a:t>
                      </a:r>
                      <a:r>
                        <a:rPr lang="en-US" sz="1050" dirty="0" smtClean="0">
                          <a:effectLst/>
                          <a:latin typeface="Arial" panose="020B0604020202020204" pitchFamily="34" charset="0"/>
                          <a:cs typeface="Arial" panose="020B0604020202020204" pitchFamily="34" charset="0"/>
                        </a:rPr>
                        <a:t> </a:t>
                      </a:r>
                      <a:r>
                        <a:rPr lang="en-US" sz="1050" dirty="0">
                          <a:effectLst/>
                          <a:latin typeface="Arial" panose="020B0604020202020204" pitchFamily="34" charset="0"/>
                          <a:cs typeface="Arial" panose="020B0604020202020204" pitchFamily="34" charset="0"/>
                        </a:rPr>
                        <a:t>for fixing roads, evacuation points</a:t>
                      </a:r>
                      <a:endParaRPr lang="en-US" sz="1050" dirty="0">
                        <a:effectLst/>
                        <a:latin typeface="Arial" panose="020B0604020202020204" pitchFamily="34" charset="0"/>
                        <a:ea typeface="SimSun" panose="02010600030101010101" pitchFamily="2" charset="-122"/>
                        <a:cs typeface="Arial" panose="020B0604020202020204" pitchFamily="34" charset="0"/>
                      </a:endParaRPr>
                    </a:p>
                    <a:p>
                      <a:pPr marL="171450" marR="0" indent="-171450">
                        <a:lnSpc>
                          <a:spcPct val="150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Protection and repair of tube wells and toilets in common and large catchment areas (schools, flood shelters, evacuation points)</a:t>
                      </a:r>
                      <a:endParaRPr lang="en-US" sz="1050" dirty="0">
                        <a:effectLst/>
                        <a:latin typeface="Arial" panose="020B0604020202020204" pitchFamily="34" charset="0"/>
                        <a:ea typeface="SimSun" panose="02010600030101010101" pitchFamily="2" charset="-122"/>
                        <a:cs typeface="Arial" panose="020B0604020202020204" pitchFamily="34" charset="0"/>
                      </a:endParaRPr>
                    </a:p>
                  </a:txBody>
                  <a:tcPr marL="41891" marR="4189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98324234"/>
                  </a:ext>
                </a:extLst>
              </a:tr>
              <a:tr h="457200">
                <a:tc rowSpan="4">
                  <a:txBody>
                    <a:bodyPr/>
                    <a:lstStyle/>
                    <a:p>
                      <a:pPr marL="0" marR="0">
                        <a:lnSpc>
                          <a:spcPct val="107000"/>
                        </a:lnSpc>
                        <a:spcBef>
                          <a:spcPts val="0"/>
                        </a:spcBef>
                        <a:spcAft>
                          <a:spcPts val="0"/>
                        </a:spcAft>
                      </a:pPr>
                      <a:r>
                        <a:rPr lang="en-US" sz="1050" dirty="0">
                          <a:solidFill>
                            <a:schemeClr val="tx1"/>
                          </a:solidFill>
                          <a:effectLst/>
                          <a:latin typeface="Arial" panose="020B0604020202020204" pitchFamily="34" charset="0"/>
                          <a:cs typeface="Arial" panose="020B0604020202020204" pitchFamily="34" charset="0"/>
                        </a:rPr>
                        <a:t> </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Level 2 Early Actions</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 </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 </a:t>
                      </a:r>
                    </a:p>
                    <a:p>
                      <a:pPr marL="0" marR="0">
                        <a:lnSpc>
                          <a:spcPct val="107000"/>
                        </a:lnSpc>
                        <a:spcBef>
                          <a:spcPts val="0"/>
                        </a:spcBef>
                        <a:spcAft>
                          <a:spcPts val="0"/>
                        </a:spcAft>
                      </a:pPr>
                      <a:r>
                        <a:rPr lang="en-US" sz="1200" dirty="0">
                          <a:solidFill>
                            <a:schemeClr val="bg1"/>
                          </a:solidFill>
                          <a:effectLst/>
                          <a:latin typeface="Arial" panose="020B0604020202020204" pitchFamily="34" charset="0"/>
                          <a:cs typeface="Arial" panose="020B0604020202020204" pitchFamily="34" charset="0"/>
                        </a:rPr>
                        <a:t>Can be taken at 75% probability of flood occurring and when at least 5 days flooding is expected</a:t>
                      </a:r>
                      <a:endParaRPr lang="en-US" sz="1200"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41891" marR="4189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marL="171450" marR="0" indent="-171450">
                        <a:lnSpc>
                          <a:spcPct val="107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Multi-purpose cash grants (MPCG) to ultra-poor and poor households in flood forecasted zones (BDT</a:t>
                      </a:r>
                      <a:r>
                        <a:rPr lang="bn-BD" sz="1050" dirty="0">
                          <a:effectLst/>
                          <a:latin typeface="Arial" panose="020B0604020202020204" pitchFamily="34" charset="0"/>
                        </a:rPr>
                        <a:t> 4,500</a:t>
                      </a:r>
                      <a:r>
                        <a:rPr lang="en-US" sz="1050" dirty="0">
                          <a:effectLst/>
                          <a:latin typeface="Arial" panose="020B0604020202020204" pitchFamily="34" charset="0"/>
                          <a:cs typeface="Arial" panose="020B0604020202020204" pitchFamily="34" charset="0"/>
                        </a:rPr>
                        <a:t>)</a:t>
                      </a:r>
                      <a:endParaRPr lang="en-US" sz="1050" dirty="0">
                        <a:effectLst/>
                        <a:latin typeface="Arial" panose="020B0604020202020204" pitchFamily="34" charset="0"/>
                        <a:ea typeface="SimSun" panose="02010600030101010101" pitchFamily="2" charset="-122"/>
                        <a:cs typeface="Arial" panose="020B0604020202020204" pitchFamily="34" charset="0"/>
                      </a:endParaRPr>
                    </a:p>
                  </a:txBody>
                  <a:tcPr marL="41891" marR="4189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985213531"/>
                  </a:ext>
                </a:extLst>
              </a:tr>
              <a:tr h="457200">
                <a:tc vMerge="1">
                  <a:txBody>
                    <a:bodyPr/>
                    <a:lstStyle/>
                    <a:p>
                      <a:endParaRPr lang="en-US"/>
                    </a:p>
                  </a:txBody>
                  <a:tcPr/>
                </a:tc>
                <a:tc>
                  <a:txBody>
                    <a:bodyPr/>
                    <a:lstStyle/>
                    <a:p>
                      <a:pPr marL="171450" marR="0" indent="-171450">
                        <a:lnSpc>
                          <a:spcPct val="107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Distribution of water container / tanks to households (20L/500L), water purification tablet, soap, </a:t>
                      </a:r>
                      <a:r>
                        <a:rPr lang="en-US" sz="1050" dirty="0" smtClean="0">
                          <a:effectLst/>
                          <a:latin typeface="Arial" panose="020B0604020202020204" pitchFamily="34" charset="0"/>
                          <a:cs typeface="Arial" panose="020B0604020202020204" pitchFamily="34" charset="0"/>
                        </a:rPr>
                        <a:t>ORS</a:t>
                      </a:r>
                      <a:r>
                        <a:rPr lang="en-US" sz="1050" baseline="0" dirty="0" smtClean="0">
                          <a:effectLst/>
                          <a:latin typeface="Arial" panose="020B0604020202020204" pitchFamily="34" charset="0"/>
                          <a:cs typeface="Arial" panose="020B0604020202020204" pitchFamily="34" charset="0"/>
                        </a:rPr>
                        <a:t> etc.</a:t>
                      </a:r>
                      <a:endParaRPr lang="en-US" sz="1050" dirty="0">
                        <a:effectLst/>
                        <a:latin typeface="Arial" panose="020B0604020202020204" pitchFamily="34" charset="0"/>
                        <a:ea typeface="SimSun" panose="02010600030101010101" pitchFamily="2" charset="-122"/>
                        <a:cs typeface="Arial" panose="020B0604020202020204" pitchFamily="34" charset="0"/>
                      </a:endParaRPr>
                    </a:p>
                  </a:txBody>
                  <a:tcPr marL="41891" marR="4189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515528503"/>
                  </a:ext>
                </a:extLst>
              </a:tr>
              <a:tr h="457200">
                <a:tc vMerge="1">
                  <a:txBody>
                    <a:bodyPr/>
                    <a:lstStyle/>
                    <a:p>
                      <a:endParaRPr lang="en-US"/>
                    </a:p>
                  </a:txBody>
                  <a:tcPr/>
                </a:tc>
                <a:tc>
                  <a:txBody>
                    <a:bodyPr/>
                    <a:lstStyle/>
                    <a:p>
                      <a:pPr marL="171450" marR="0" indent="-171450">
                        <a:lnSpc>
                          <a:spcPct val="107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Evacuation support to most vulnerable households with women, children, elderly, persons with disability (e.g. provision of boats and trawlers)</a:t>
                      </a:r>
                      <a:br>
                        <a:rPr lang="en-US" sz="1050" dirty="0">
                          <a:effectLst/>
                          <a:latin typeface="Arial" panose="020B0604020202020204" pitchFamily="34" charset="0"/>
                          <a:cs typeface="Arial" panose="020B0604020202020204" pitchFamily="34" charset="0"/>
                        </a:rPr>
                      </a:br>
                      <a:r>
                        <a:rPr lang="en-US" sz="1050" dirty="0" smtClean="0">
                          <a:effectLst/>
                          <a:latin typeface="Arial" panose="020B0604020202020204" pitchFamily="34" charset="0"/>
                          <a:cs typeface="Arial" panose="020B0604020202020204" pitchFamily="34" charset="0"/>
                        </a:rPr>
                        <a:t>Arrangement </a:t>
                      </a:r>
                      <a:r>
                        <a:rPr lang="en-US" sz="1050" dirty="0">
                          <a:effectLst/>
                          <a:latin typeface="Arial" panose="020B0604020202020204" pitchFamily="34" charset="0"/>
                          <a:cs typeface="Arial" panose="020B0604020202020204" pitchFamily="34" charset="0"/>
                        </a:rPr>
                        <a:t>of transportation in case of evacuation (boats, </a:t>
                      </a:r>
                      <a:r>
                        <a:rPr lang="en-US" sz="1050" dirty="0" smtClean="0">
                          <a:effectLst/>
                          <a:latin typeface="Arial" panose="020B0604020202020204" pitchFamily="34" charset="0"/>
                          <a:cs typeface="Arial" panose="020B0604020202020204" pitchFamily="34" charset="0"/>
                        </a:rPr>
                        <a:t>trawlers),</a:t>
                      </a:r>
                      <a:r>
                        <a:rPr lang="en-US" sz="1050" baseline="0" dirty="0" smtClean="0">
                          <a:effectLst/>
                          <a:latin typeface="Arial" panose="020B0604020202020204" pitchFamily="34" charset="0"/>
                          <a:cs typeface="Arial" panose="020B0604020202020204" pitchFamily="34" charset="0"/>
                        </a:rPr>
                        <a:t> </a:t>
                      </a:r>
                      <a:r>
                        <a:rPr lang="en-US" sz="1050" dirty="0" smtClean="0">
                          <a:effectLst/>
                          <a:latin typeface="Arial" panose="020B0604020202020204" pitchFamily="34" charset="0"/>
                          <a:cs typeface="Arial" panose="020B0604020202020204" pitchFamily="34" charset="0"/>
                        </a:rPr>
                        <a:t>Rent</a:t>
                      </a:r>
                      <a:r>
                        <a:rPr lang="en-US" sz="1050" dirty="0">
                          <a:effectLst/>
                          <a:latin typeface="Arial" panose="020B0604020202020204" pitchFamily="34" charset="0"/>
                          <a:cs typeface="Arial" panose="020B0604020202020204" pitchFamily="34" charset="0"/>
                        </a:rPr>
                        <a:t>, fuel costs</a:t>
                      </a:r>
                      <a:endParaRPr lang="en-US" sz="1050" dirty="0">
                        <a:effectLst/>
                        <a:latin typeface="Arial" panose="020B0604020202020204" pitchFamily="34" charset="0"/>
                        <a:ea typeface="SimSun" panose="02010600030101010101" pitchFamily="2" charset="-122"/>
                        <a:cs typeface="Arial" panose="020B0604020202020204" pitchFamily="34" charset="0"/>
                      </a:endParaRPr>
                    </a:p>
                  </a:txBody>
                  <a:tcPr marL="41891" marR="4189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073308252"/>
                  </a:ext>
                </a:extLst>
              </a:tr>
              <a:tr h="457200">
                <a:tc vMerge="1">
                  <a:txBody>
                    <a:bodyPr/>
                    <a:lstStyle/>
                    <a:p>
                      <a:endParaRPr lang="en-US"/>
                    </a:p>
                  </a:txBody>
                  <a:tcPr/>
                </a:tc>
                <a:tc>
                  <a:txBody>
                    <a:bodyPr/>
                    <a:lstStyle/>
                    <a:p>
                      <a:pPr marL="171450" marR="0" indent="-171450">
                        <a:lnSpc>
                          <a:spcPct val="107000"/>
                        </a:lnSpc>
                        <a:spcBef>
                          <a:spcPts val="0"/>
                        </a:spcBef>
                        <a:spcAft>
                          <a:spcPts val="0"/>
                        </a:spcAft>
                        <a:buFont typeface="Wingdings" panose="05000000000000000000" pitchFamily="2" charset="2"/>
                        <a:buChar char="q"/>
                      </a:pPr>
                      <a:r>
                        <a:rPr lang="en-US" sz="1050" dirty="0">
                          <a:effectLst/>
                          <a:latin typeface="Arial" panose="020B0604020202020204" pitchFamily="34" charset="0"/>
                          <a:cs typeface="Arial" panose="020B0604020202020204" pitchFamily="34" charset="0"/>
                        </a:rPr>
                        <a:t>Provision of face masks and/or first aid kits at shelters (Coordination with </a:t>
                      </a:r>
                      <a:r>
                        <a:rPr lang="en-US" sz="1050" dirty="0" err="1">
                          <a:effectLst/>
                          <a:latin typeface="Arial" panose="020B0604020202020204" pitchFamily="34" charset="0"/>
                          <a:cs typeface="Arial" panose="020B0604020202020204" pitchFamily="34" charset="0"/>
                        </a:rPr>
                        <a:t>DoH</a:t>
                      </a:r>
                      <a:r>
                        <a:rPr lang="en-US" sz="1050" dirty="0">
                          <a:effectLst/>
                          <a:latin typeface="Arial" panose="020B0604020202020204" pitchFamily="34" charset="0"/>
                          <a:cs typeface="Arial" panose="020B0604020202020204" pitchFamily="34" charset="0"/>
                        </a:rPr>
                        <a:t> and </a:t>
                      </a:r>
                      <a:r>
                        <a:rPr lang="en-US" sz="1050" dirty="0" smtClean="0">
                          <a:effectLst/>
                          <a:latin typeface="Arial" panose="020B0604020202020204" pitchFamily="34" charset="0"/>
                          <a:cs typeface="Arial" panose="020B0604020202020204" pitchFamily="34" charset="0"/>
                        </a:rPr>
                        <a:t>DPHE)</a:t>
                      </a:r>
                      <a:r>
                        <a:rPr lang="en-US" sz="1050" baseline="0" dirty="0" smtClean="0">
                          <a:effectLst/>
                          <a:latin typeface="Arial" panose="020B0604020202020204" pitchFamily="34" charset="0"/>
                          <a:cs typeface="Arial" panose="020B0604020202020204" pitchFamily="34" charset="0"/>
                        </a:rPr>
                        <a:t> d</a:t>
                      </a:r>
                      <a:r>
                        <a:rPr lang="en-US" sz="1050" dirty="0" smtClean="0">
                          <a:effectLst/>
                          <a:latin typeface="Arial" panose="020B0604020202020204" pitchFamily="34" charset="0"/>
                          <a:cs typeface="Arial" panose="020B0604020202020204" pitchFamily="34" charset="0"/>
                        </a:rPr>
                        <a:t>epending </a:t>
                      </a:r>
                      <a:r>
                        <a:rPr lang="en-US" sz="1050" dirty="0">
                          <a:effectLst/>
                          <a:latin typeface="Arial" panose="020B0604020202020204" pitchFamily="34" charset="0"/>
                          <a:cs typeface="Arial" panose="020B0604020202020204" pitchFamily="34" charset="0"/>
                        </a:rPr>
                        <a:t>on numbers of persons taking shelter at each point</a:t>
                      </a:r>
                      <a:endParaRPr lang="en-US" sz="1050" dirty="0">
                        <a:effectLst/>
                        <a:latin typeface="Arial" panose="020B0604020202020204" pitchFamily="34" charset="0"/>
                        <a:ea typeface="SimSun" panose="02010600030101010101" pitchFamily="2" charset="-122"/>
                        <a:cs typeface="Arial" panose="020B0604020202020204" pitchFamily="34" charset="0"/>
                      </a:endParaRPr>
                    </a:p>
                  </a:txBody>
                  <a:tcPr marL="41891" marR="4189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65567559"/>
                  </a:ext>
                </a:extLst>
              </a:tr>
            </a:tbl>
          </a:graphicData>
        </a:graphic>
      </p:graphicFrame>
      <p:sp>
        <p:nvSpPr>
          <p:cNvPr id="12" name="TextBox 11"/>
          <p:cNvSpPr txBox="1"/>
          <p:nvPr/>
        </p:nvSpPr>
        <p:spPr>
          <a:xfrm>
            <a:off x="3759651" y="1122452"/>
            <a:ext cx="4638675" cy="369332"/>
          </a:xfrm>
          <a:prstGeom prst="rect">
            <a:avLst/>
          </a:prstGeom>
          <a:noFill/>
        </p:spPr>
        <p:txBody>
          <a:bodyPr wrap="square" rtlCol="0">
            <a:spAutoFit/>
          </a:bodyPr>
          <a:lstStyle/>
          <a:p>
            <a:pPr algn="ctr"/>
            <a:r>
              <a:rPr lang="en-US" b="1" dirty="0" smtClean="0"/>
              <a:t>Modified Matrix Considering COVID Context</a:t>
            </a:r>
            <a:endParaRPr lang="en-US" b="1" dirty="0"/>
          </a:p>
        </p:txBody>
      </p:sp>
    </p:spTree>
    <p:extLst>
      <p:ext uri="{BB962C8B-B14F-4D97-AF65-F5344CB8AC3E}">
        <p14:creationId xmlns:p14="http://schemas.microsoft.com/office/powerpoint/2010/main" val="14011916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42900"/>
            <a:ext cx="6888480"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Piloting Early Action Matrix: Monsoon 2020 Amidst COVID-19</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pic>
        <p:nvPicPr>
          <p:cNvPr id="29" name="Picture 28" descr="C:\Users\rimes\AppData\Local\Microsoft\Windows\INetCache\Content.Word\chart-bahadurabad.jpe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35506" y="354656"/>
            <a:ext cx="4174978" cy="2311029"/>
          </a:xfrm>
          <a:prstGeom prst="rect">
            <a:avLst/>
          </a:prstGeom>
          <a:noFill/>
          <a:ln>
            <a:solidFill>
              <a:schemeClr val="bg1">
                <a:lumMod val="85000"/>
              </a:schemeClr>
            </a:solidFill>
          </a:ln>
        </p:spPr>
      </p:pic>
      <p:pic>
        <p:nvPicPr>
          <p:cNvPr id="2" name="Picture 1"/>
          <p:cNvPicPr>
            <a:picLocks noChangeAspect="1"/>
          </p:cNvPicPr>
          <p:nvPr/>
        </p:nvPicPr>
        <p:blipFill>
          <a:blip r:embed="rId3"/>
          <a:stretch>
            <a:fillRect/>
          </a:stretch>
        </p:blipFill>
        <p:spPr>
          <a:xfrm>
            <a:off x="9354404" y="5543623"/>
            <a:ext cx="2469296" cy="1317493"/>
          </a:xfrm>
          <a:prstGeom prst="rect">
            <a:avLst/>
          </a:prstGeom>
          <a:ln>
            <a:solidFill>
              <a:schemeClr val="bg1">
                <a:lumMod val="85000"/>
              </a:schemeClr>
            </a:solidFill>
          </a:ln>
        </p:spPr>
      </p:pic>
      <p:pic>
        <p:nvPicPr>
          <p:cNvPr id="31" name="Picture 30"/>
          <p:cNvPicPr>
            <a:picLocks noChangeAspect="1"/>
          </p:cNvPicPr>
          <p:nvPr/>
        </p:nvPicPr>
        <p:blipFill>
          <a:blip r:embed="rId4"/>
          <a:stretch>
            <a:fillRect/>
          </a:stretch>
        </p:blipFill>
        <p:spPr>
          <a:xfrm>
            <a:off x="6624629" y="5543623"/>
            <a:ext cx="2614053" cy="1314377"/>
          </a:xfrm>
          <a:prstGeom prst="rect">
            <a:avLst/>
          </a:prstGeom>
          <a:ln>
            <a:solidFill>
              <a:schemeClr val="bg1">
                <a:lumMod val="85000"/>
              </a:schemeClr>
            </a:solidFill>
          </a:ln>
        </p:spPr>
      </p:pic>
      <p:pic>
        <p:nvPicPr>
          <p:cNvPr id="32" name="Picture 31"/>
          <p:cNvPicPr>
            <a:picLocks noChangeAspect="1"/>
          </p:cNvPicPr>
          <p:nvPr/>
        </p:nvPicPr>
        <p:blipFill>
          <a:blip r:embed="rId5"/>
          <a:stretch>
            <a:fillRect/>
          </a:stretch>
        </p:blipFill>
        <p:spPr>
          <a:xfrm>
            <a:off x="6608942" y="4093641"/>
            <a:ext cx="2629740" cy="1322265"/>
          </a:xfrm>
          <a:prstGeom prst="rect">
            <a:avLst/>
          </a:prstGeom>
          <a:ln>
            <a:solidFill>
              <a:schemeClr val="bg1">
                <a:lumMod val="85000"/>
              </a:schemeClr>
            </a:solidFill>
          </a:ln>
        </p:spPr>
      </p:pic>
      <p:pic>
        <p:nvPicPr>
          <p:cNvPr id="33" name="Picture 32"/>
          <p:cNvPicPr>
            <a:picLocks noChangeAspect="1"/>
          </p:cNvPicPr>
          <p:nvPr/>
        </p:nvPicPr>
        <p:blipFill>
          <a:blip r:embed="rId6"/>
          <a:stretch>
            <a:fillRect/>
          </a:stretch>
        </p:blipFill>
        <p:spPr>
          <a:xfrm>
            <a:off x="9354404" y="4093641"/>
            <a:ext cx="2469296" cy="1317493"/>
          </a:xfrm>
          <a:prstGeom prst="rect">
            <a:avLst/>
          </a:prstGeom>
          <a:ln>
            <a:solidFill>
              <a:schemeClr val="bg1">
                <a:lumMod val="85000"/>
              </a:schemeClr>
            </a:solidFill>
          </a:ln>
        </p:spPr>
      </p:pic>
      <p:pic>
        <p:nvPicPr>
          <p:cNvPr id="34" name="Picture 33"/>
          <p:cNvPicPr>
            <a:picLocks noChangeAspect="1"/>
          </p:cNvPicPr>
          <p:nvPr/>
        </p:nvPicPr>
        <p:blipFill>
          <a:blip r:embed="rId7"/>
          <a:stretch>
            <a:fillRect/>
          </a:stretch>
        </p:blipFill>
        <p:spPr>
          <a:xfrm>
            <a:off x="6632729" y="2730647"/>
            <a:ext cx="2582165" cy="1300239"/>
          </a:xfrm>
          <a:prstGeom prst="rect">
            <a:avLst/>
          </a:prstGeom>
          <a:ln>
            <a:solidFill>
              <a:schemeClr val="bg1">
                <a:lumMod val="85000"/>
              </a:schemeClr>
            </a:solidFill>
          </a:ln>
        </p:spPr>
      </p:pic>
      <p:pic>
        <p:nvPicPr>
          <p:cNvPr id="35" name="Picture 34"/>
          <p:cNvPicPr>
            <a:picLocks noChangeAspect="1"/>
          </p:cNvPicPr>
          <p:nvPr/>
        </p:nvPicPr>
        <p:blipFill>
          <a:blip r:embed="rId8"/>
          <a:stretch>
            <a:fillRect/>
          </a:stretch>
        </p:blipFill>
        <p:spPr>
          <a:xfrm>
            <a:off x="9379702" y="2723401"/>
            <a:ext cx="2443998" cy="1303995"/>
          </a:xfrm>
          <a:prstGeom prst="rect">
            <a:avLst/>
          </a:prstGeom>
          <a:ln>
            <a:solidFill>
              <a:schemeClr val="bg1">
                <a:lumMod val="85000"/>
              </a:schemeClr>
            </a:solidFill>
          </a:ln>
        </p:spPr>
      </p:pic>
      <p:grpSp>
        <p:nvGrpSpPr>
          <p:cNvPr id="54" name="Group 53"/>
          <p:cNvGrpSpPr/>
          <p:nvPr/>
        </p:nvGrpSpPr>
        <p:grpSpPr>
          <a:xfrm>
            <a:off x="105074" y="954993"/>
            <a:ext cx="6007777" cy="5417256"/>
            <a:chOff x="93918" y="835590"/>
            <a:chExt cx="6007777" cy="5417256"/>
          </a:xfrm>
        </p:grpSpPr>
        <p:graphicFrame>
          <p:nvGraphicFramePr>
            <p:cNvPr id="7" name="Diagram 6"/>
            <p:cNvGraphicFramePr/>
            <p:nvPr>
              <p:extLst/>
            </p:nvPr>
          </p:nvGraphicFramePr>
          <p:xfrm>
            <a:off x="93918" y="835590"/>
            <a:ext cx="6007777" cy="541725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pSp>
          <p:nvGrpSpPr>
            <p:cNvPr id="8" name="Group 4"/>
            <p:cNvGrpSpPr>
              <a:grpSpLocks noChangeAspect="1"/>
            </p:cNvGrpSpPr>
            <p:nvPr/>
          </p:nvGrpSpPr>
          <p:grpSpPr bwMode="auto">
            <a:xfrm>
              <a:off x="390610" y="1307832"/>
              <a:ext cx="441210" cy="438979"/>
              <a:chOff x="-278" y="129"/>
              <a:chExt cx="791" cy="787"/>
            </a:xfrm>
            <a:solidFill>
              <a:schemeClr val="accent1"/>
            </a:solidFill>
          </p:grpSpPr>
          <p:sp>
            <p:nvSpPr>
              <p:cNvPr id="9" name="Freeform 6"/>
              <p:cNvSpPr>
                <a:spLocks/>
              </p:cNvSpPr>
              <p:nvPr/>
            </p:nvSpPr>
            <p:spPr bwMode="auto">
              <a:xfrm>
                <a:off x="-278" y="135"/>
                <a:ext cx="397" cy="633"/>
              </a:xfrm>
              <a:custGeom>
                <a:avLst/>
                <a:gdLst>
                  <a:gd name="T0" fmla="*/ 1753 w 1983"/>
                  <a:gd name="T1" fmla="*/ 0 h 3164"/>
                  <a:gd name="T2" fmla="*/ 1833 w 1983"/>
                  <a:gd name="T3" fmla="*/ 13 h 3164"/>
                  <a:gd name="T4" fmla="*/ 1901 w 1983"/>
                  <a:gd name="T5" fmla="*/ 53 h 3164"/>
                  <a:gd name="T6" fmla="*/ 1951 w 1983"/>
                  <a:gd name="T7" fmla="*/ 113 h 3164"/>
                  <a:gd name="T8" fmla="*/ 1979 w 1983"/>
                  <a:gd name="T9" fmla="*/ 188 h 3164"/>
                  <a:gd name="T10" fmla="*/ 1983 w 1983"/>
                  <a:gd name="T11" fmla="*/ 1151 h 3164"/>
                  <a:gd name="T12" fmla="*/ 1810 w 1983"/>
                  <a:gd name="T13" fmla="*/ 229 h 3164"/>
                  <a:gd name="T14" fmla="*/ 1799 w 1983"/>
                  <a:gd name="T15" fmla="*/ 195 h 3164"/>
                  <a:gd name="T16" fmla="*/ 1771 w 1983"/>
                  <a:gd name="T17" fmla="*/ 175 h 3164"/>
                  <a:gd name="T18" fmla="*/ 230 w 1983"/>
                  <a:gd name="T19" fmla="*/ 171 h 3164"/>
                  <a:gd name="T20" fmla="*/ 196 w 1983"/>
                  <a:gd name="T21" fmla="*/ 182 h 3164"/>
                  <a:gd name="T22" fmla="*/ 175 w 1983"/>
                  <a:gd name="T23" fmla="*/ 211 h 3164"/>
                  <a:gd name="T24" fmla="*/ 173 w 1983"/>
                  <a:gd name="T25" fmla="*/ 1594 h 3164"/>
                  <a:gd name="T26" fmla="*/ 184 w 1983"/>
                  <a:gd name="T27" fmla="*/ 1628 h 3164"/>
                  <a:gd name="T28" fmla="*/ 212 w 1983"/>
                  <a:gd name="T29" fmla="*/ 1649 h 3164"/>
                  <a:gd name="T30" fmla="*/ 1753 w 1983"/>
                  <a:gd name="T31" fmla="*/ 1651 h 3164"/>
                  <a:gd name="T32" fmla="*/ 1787 w 1983"/>
                  <a:gd name="T33" fmla="*/ 1640 h 3164"/>
                  <a:gd name="T34" fmla="*/ 1808 w 1983"/>
                  <a:gd name="T35" fmla="*/ 1612 h 3164"/>
                  <a:gd name="T36" fmla="*/ 1810 w 1983"/>
                  <a:gd name="T37" fmla="*/ 1205 h 3164"/>
                  <a:gd name="T38" fmla="*/ 1955 w 1983"/>
                  <a:gd name="T39" fmla="*/ 1344 h 3164"/>
                  <a:gd name="T40" fmla="*/ 1968 w 1983"/>
                  <a:gd name="T41" fmla="*/ 1413 h 3164"/>
                  <a:gd name="T42" fmla="*/ 1983 w 1983"/>
                  <a:gd name="T43" fmla="*/ 1594 h 3164"/>
                  <a:gd name="T44" fmla="*/ 1968 w 1983"/>
                  <a:gd name="T45" fmla="*/ 1674 h 3164"/>
                  <a:gd name="T46" fmla="*/ 1929 w 1983"/>
                  <a:gd name="T47" fmla="*/ 1742 h 3164"/>
                  <a:gd name="T48" fmla="*/ 1869 w 1983"/>
                  <a:gd name="T49" fmla="*/ 1793 h 3164"/>
                  <a:gd name="T50" fmla="*/ 1794 w 1983"/>
                  <a:gd name="T51" fmla="*/ 1820 h 3164"/>
                  <a:gd name="T52" fmla="*/ 1068 w 1983"/>
                  <a:gd name="T53" fmla="*/ 1824 h 3164"/>
                  <a:gd name="T54" fmla="*/ 1583 w 1983"/>
                  <a:gd name="T55" fmla="*/ 3049 h 3164"/>
                  <a:gd name="T56" fmla="*/ 1580 w 1983"/>
                  <a:gd name="T57" fmla="*/ 3092 h 3164"/>
                  <a:gd name="T58" fmla="*/ 1561 w 1983"/>
                  <a:gd name="T59" fmla="*/ 3130 h 3164"/>
                  <a:gd name="T60" fmla="*/ 1525 w 1983"/>
                  <a:gd name="T61" fmla="*/ 3156 h 3164"/>
                  <a:gd name="T62" fmla="*/ 1481 w 1983"/>
                  <a:gd name="T63" fmla="*/ 3164 h 3164"/>
                  <a:gd name="T64" fmla="*/ 1440 w 1983"/>
                  <a:gd name="T65" fmla="*/ 3152 h 3164"/>
                  <a:gd name="T66" fmla="*/ 1407 w 1983"/>
                  <a:gd name="T67" fmla="*/ 3124 h 3164"/>
                  <a:gd name="T68" fmla="*/ 954 w 1983"/>
                  <a:gd name="T69" fmla="*/ 2060 h 3164"/>
                  <a:gd name="T70" fmla="*/ 501 w 1983"/>
                  <a:gd name="T71" fmla="*/ 3125 h 3164"/>
                  <a:gd name="T72" fmla="*/ 466 w 1983"/>
                  <a:gd name="T73" fmla="*/ 3153 h 3164"/>
                  <a:gd name="T74" fmla="*/ 422 w 1983"/>
                  <a:gd name="T75" fmla="*/ 3164 h 3164"/>
                  <a:gd name="T76" fmla="*/ 384 w 1983"/>
                  <a:gd name="T77" fmla="*/ 3156 h 3164"/>
                  <a:gd name="T78" fmla="*/ 348 w 1983"/>
                  <a:gd name="T79" fmla="*/ 3130 h 3164"/>
                  <a:gd name="T80" fmla="*/ 328 w 1983"/>
                  <a:gd name="T81" fmla="*/ 3092 h 3164"/>
                  <a:gd name="T82" fmla="*/ 325 w 1983"/>
                  <a:gd name="T83" fmla="*/ 3049 h 3164"/>
                  <a:gd name="T84" fmla="*/ 842 w 1983"/>
                  <a:gd name="T85" fmla="*/ 1824 h 3164"/>
                  <a:gd name="T86" fmla="*/ 189 w 1983"/>
                  <a:gd name="T87" fmla="*/ 1820 h 3164"/>
                  <a:gd name="T88" fmla="*/ 114 w 1983"/>
                  <a:gd name="T89" fmla="*/ 1793 h 3164"/>
                  <a:gd name="T90" fmla="*/ 54 w 1983"/>
                  <a:gd name="T91" fmla="*/ 1742 h 3164"/>
                  <a:gd name="T92" fmla="*/ 15 w 1983"/>
                  <a:gd name="T93" fmla="*/ 1674 h 3164"/>
                  <a:gd name="T94" fmla="*/ 0 w 1983"/>
                  <a:gd name="T95" fmla="*/ 1594 h 3164"/>
                  <a:gd name="T96" fmla="*/ 4 w 1983"/>
                  <a:gd name="T97" fmla="*/ 188 h 3164"/>
                  <a:gd name="T98" fmla="*/ 31 w 1983"/>
                  <a:gd name="T99" fmla="*/ 113 h 3164"/>
                  <a:gd name="T100" fmla="*/ 82 w 1983"/>
                  <a:gd name="T101" fmla="*/ 53 h 3164"/>
                  <a:gd name="T102" fmla="*/ 150 w 1983"/>
                  <a:gd name="T103" fmla="*/ 13 h 3164"/>
                  <a:gd name="T104" fmla="*/ 230 w 1983"/>
                  <a:gd name="T105" fmla="*/ 0 h 3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3" h="3164">
                    <a:moveTo>
                      <a:pt x="230" y="0"/>
                    </a:moveTo>
                    <a:lnTo>
                      <a:pt x="1753" y="0"/>
                    </a:lnTo>
                    <a:lnTo>
                      <a:pt x="1794" y="3"/>
                    </a:lnTo>
                    <a:lnTo>
                      <a:pt x="1833" y="13"/>
                    </a:lnTo>
                    <a:lnTo>
                      <a:pt x="1869" y="31"/>
                    </a:lnTo>
                    <a:lnTo>
                      <a:pt x="1901" y="53"/>
                    </a:lnTo>
                    <a:lnTo>
                      <a:pt x="1929" y="81"/>
                    </a:lnTo>
                    <a:lnTo>
                      <a:pt x="1951" y="113"/>
                    </a:lnTo>
                    <a:lnTo>
                      <a:pt x="1968" y="148"/>
                    </a:lnTo>
                    <a:lnTo>
                      <a:pt x="1979" y="188"/>
                    </a:lnTo>
                    <a:lnTo>
                      <a:pt x="1983" y="229"/>
                    </a:lnTo>
                    <a:lnTo>
                      <a:pt x="1983" y="1151"/>
                    </a:lnTo>
                    <a:lnTo>
                      <a:pt x="1810" y="1030"/>
                    </a:lnTo>
                    <a:lnTo>
                      <a:pt x="1810" y="229"/>
                    </a:lnTo>
                    <a:lnTo>
                      <a:pt x="1808" y="211"/>
                    </a:lnTo>
                    <a:lnTo>
                      <a:pt x="1799" y="195"/>
                    </a:lnTo>
                    <a:lnTo>
                      <a:pt x="1787" y="182"/>
                    </a:lnTo>
                    <a:lnTo>
                      <a:pt x="1771" y="175"/>
                    </a:lnTo>
                    <a:lnTo>
                      <a:pt x="1753" y="171"/>
                    </a:lnTo>
                    <a:lnTo>
                      <a:pt x="230" y="171"/>
                    </a:lnTo>
                    <a:lnTo>
                      <a:pt x="212" y="175"/>
                    </a:lnTo>
                    <a:lnTo>
                      <a:pt x="196" y="182"/>
                    </a:lnTo>
                    <a:lnTo>
                      <a:pt x="184" y="195"/>
                    </a:lnTo>
                    <a:lnTo>
                      <a:pt x="175" y="211"/>
                    </a:lnTo>
                    <a:lnTo>
                      <a:pt x="173" y="229"/>
                    </a:lnTo>
                    <a:lnTo>
                      <a:pt x="173" y="1594"/>
                    </a:lnTo>
                    <a:lnTo>
                      <a:pt x="175" y="1612"/>
                    </a:lnTo>
                    <a:lnTo>
                      <a:pt x="184" y="1628"/>
                    </a:lnTo>
                    <a:lnTo>
                      <a:pt x="196" y="1640"/>
                    </a:lnTo>
                    <a:lnTo>
                      <a:pt x="212" y="1649"/>
                    </a:lnTo>
                    <a:lnTo>
                      <a:pt x="230" y="1651"/>
                    </a:lnTo>
                    <a:lnTo>
                      <a:pt x="1753" y="1651"/>
                    </a:lnTo>
                    <a:lnTo>
                      <a:pt x="1771" y="1649"/>
                    </a:lnTo>
                    <a:lnTo>
                      <a:pt x="1787" y="1640"/>
                    </a:lnTo>
                    <a:lnTo>
                      <a:pt x="1799" y="1628"/>
                    </a:lnTo>
                    <a:lnTo>
                      <a:pt x="1808" y="1612"/>
                    </a:lnTo>
                    <a:lnTo>
                      <a:pt x="1810" y="1594"/>
                    </a:lnTo>
                    <a:lnTo>
                      <a:pt x="1810" y="1205"/>
                    </a:lnTo>
                    <a:lnTo>
                      <a:pt x="1959" y="1309"/>
                    </a:lnTo>
                    <a:lnTo>
                      <a:pt x="1955" y="1344"/>
                    </a:lnTo>
                    <a:lnTo>
                      <a:pt x="1959" y="1379"/>
                    </a:lnTo>
                    <a:lnTo>
                      <a:pt x="1968" y="1413"/>
                    </a:lnTo>
                    <a:lnTo>
                      <a:pt x="1983" y="1444"/>
                    </a:lnTo>
                    <a:lnTo>
                      <a:pt x="1983" y="1594"/>
                    </a:lnTo>
                    <a:lnTo>
                      <a:pt x="1979" y="1635"/>
                    </a:lnTo>
                    <a:lnTo>
                      <a:pt x="1968" y="1674"/>
                    </a:lnTo>
                    <a:lnTo>
                      <a:pt x="1951" y="1710"/>
                    </a:lnTo>
                    <a:lnTo>
                      <a:pt x="1929" y="1742"/>
                    </a:lnTo>
                    <a:lnTo>
                      <a:pt x="1901" y="1770"/>
                    </a:lnTo>
                    <a:lnTo>
                      <a:pt x="1869" y="1793"/>
                    </a:lnTo>
                    <a:lnTo>
                      <a:pt x="1833" y="1810"/>
                    </a:lnTo>
                    <a:lnTo>
                      <a:pt x="1794" y="1820"/>
                    </a:lnTo>
                    <a:lnTo>
                      <a:pt x="1753" y="1824"/>
                    </a:lnTo>
                    <a:lnTo>
                      <a:pt x="1068" y="1824"/>
                    </a:lnTo>
                    <a:lnTo>
                      <a:pt x="1577" y="3027"/>
                    </a:lnTo>
                    <a:lnTo>
                      <a:pt x="1583" y="3049"/>
                    </a:lnTo>
                    <a:lnTo>
                      <a:pt x="1584" y="3071"/>
                    </a:lnTo>
                    <a:lnTo>
                      <a:pt x="1580" y="3092"/>
                    </a:lnTo>
                    <a:lnTo>
                      <a:pt x="1573" y="3112"/>
                    </a:lnTo>
                    <a:lnTo>
                      <a:pt x="1561" y="3130"/>
                    </a:lnTo>
                    <a:lnTo>
                      <a:pt x="1544" y="3144"/>
                    </a:lnTo>
                    <a:lnTo>
                      <a:pt x="1525" y="3156"/>
                    </a:lnTo>
                    <a:lnTo>
                      <a:pt x="1503" y="3163"/>
                    </a:lnTo>
                    <a:lnTo>
                      <a:pt x="1481" y="3164"/>
                    </a:lnTo>
                    <a:lnTo>
                      <a:pt x="1459" y="3160"/>
                    </a:lnTo>
                    <a:lnTo>
                      <a:pt x="1440" y="3152"/>
                    </a:lnTo>
                    <a:lnTo>
                      <a:pt x="1422" y="3140"/>
                    </a:lnTo>
                    <a:lnTo>
                      <a:pt x="1407" y="3124"/>
                    </a:lnTo>
                    <a:lnTo>
                      <a:pt x="1395" y="3104"/>
                    </a:lnTo>
                    <a:lnTo>
                      <a:pt x="954" y="2060"/>
                    </a:lnTo>
                    <a:lnTo>
                      <a:pt x="513" y="3104"/>
                    </a:lnTo>
                    <a:lnTo>
                      <a:pt x="501" y="3125"/>
                    </a:lnTo>
                    <a:lnTo>
                      <a:pt x="485" y="3141"/>
                    </a:lnTo>
                    <a:lnTo>
                      <a:pt x="466" y="3153"/>
                    </a:lnTo>
                    <a:lnTo>
                      <a:pt x="445" y="3161"/>
                    </a:lnTo>
                    <a:lnTo>
                      <a:pt x="422" y="3164"/>
                    </a:lnTo>
                    <a:lnTo>
                      <a:pt x="403" y="3161"/>
                    </a:lnTo>
                    <a:lnTo>
                      <a:pt x="384" y="3156"/>
                    </a:lnTo>
                    <a:lnTo>
                      <a:pt x="364" y="3144"/>
                    </a:lnTo>
                    <a:lnTo>
                      <a:pt x="348" y="3130"/>
                    </a:lnTo>
                    <a:lnTo>
                      <a:pt x="336" y="3112"/>
                    </a:lnTo>
                    <a:lnTo>
                      <a:pt x="328" y="3092"/>
                    </a:lnTo>
                    <a:lnTo>
                      <a:pt x="324" y="3071"/>
                    </a:lnTo>
                    <a:lnTo>
                      <a:pt x="325" y="3049"/>
                    </a:lnTo>
                    <a:lnTo>
                      <a:pt x="331" y="3027"/>
                    </a:lnTo>
                    <a:lnTo>
                      <a:pt x="842" y="1824"/>
                    </a:lnTo>
                    <a:lnTo>
                      <a:pt x="230" y="1824"/>
                    </a:lnTo>
                    <a:lnTo>
                      <a:pt x="189" y="1820"/>
                    </a:lnTo>
                    <a:lnTo>
                      <a:pt x="150" y="1810"/>
                    </a:lnTo>
                    <a:lnTo>
                      <a:pt x="114" y="1793"/>
                    </a:lnTo>
                    <a:lnTo>
                      <a:pt x="82" y="1770"/>
                    </a:lnTo>
                    <a:lnTo>
                      <a:pt x="54" y="1742"/>
                    </a:lnTo>
                    <a:lnTo>
                      <a:pt x="31" y="1710"/>
                    </a:lnTo>
                    <a:lnTo>
                      <a:pt x="15" y="1674"/>
                    </a:lnTo>
                    <a:lnTo>
                      <a:pt x="4" y="1635"/>
                    </a:lnTo>
                    <a:lnTo>
                      <a:pt x="0" y="1594"/>
                    </a:lnTo>
                    <a:lnTo>
                      <a:pt x="0" y="229"/>
                    </a:lnTo>
                    <a:lnTo>
                      <a:pt x="4" y="188"/>
                    </a:lnTo>
                    <a:lnTo>
                      <a:pt x="15" y="148"/>
                    </a:lnTo>
                    <a:lnTo>
                      <a:pt x="31" y="113"/>
                    </a:lnTo>
                    <a:lnTo>
                      <a:pt x="54" y="81"/>
                    </a:lnTo>
                    <a:lnTo>
                      <a:pt x="82" y="53"/>
                    </a:lnTo>
                    <a:lnTo>
                      <a:pt x="114" y="31"/>
                    </a:lnTo>
                    <a:lnTo>
                      <a:pt x="150" y="13"/>
                    </a:lnTo>
                    <a:lnTo>
                      <a:pt x="189" y="3"/>
                    </a:lnTo>
                    <a:lnTo>
                      <a:pt x="230" y="0"/>
                    </a:lnTo>
                    <a:close/>
                  </a:path>
                </a:pathLst>
              </a:custGeom>
              <a:grp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Rectangle 7"/>
              <p:cNvSpPr>
                <a:spLocks noChangeArrowheads="1"/>
              </p:cNvSpPr>
              <p:nvPr/>
            </p:nvSpPr>
            <p:spPr bwMode="auto">
              <a:xfrm>
                <a:off x="-190" y="232"/>
                <a:ext cx="60" cy="186"/>
              </a:xfrm>
              <a:prstGeom prst="rect">
                <a:avLst/>
              </a:prstGeom>
              <a:grpFill/>
              <a:ln w="0">
                <a:noFill/>
                <a:prstDash val="solid"/>
                <a:miter lim="800000"/>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Rectangle 8"/>
              <p:cNvSpPr>
                <a:spLocks noChangeArrowheads="1"/>
              </p:cNvSpPr>
              <p:nvPr/>
            </p:nvSpPr>
            <p:spPr bwMode="auto">
              <a:xfrm>
                <a:off x="-110" y="282"/>
                <a:ext cx="61" cy="136"/>
              </a:xfrm>
              <a:prstGeom prst="rect">
                <a:avLst/>
              </a:prstGeom>
              <a:grpFill/>
              <a:ln w="0">
                <a:noFill/>
                <a:prstDash val="solid"/>
                <a:miter lim="800000"/>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Freeform 9"/>
              <p:cNvSpPr>
                <a:spLocks/>
              </p:cNvSpPr>
              <p:nvPr/>
            </p:nvSpPr>
            <p:spPr bwMode="auto">
              <a:xfrm>
                <a:off x="-29" y="216"/>
                <a:ext cx="60" cy="202"/>
              </a:xfrm>
              <a:custGeom>
                <a:avLst/>
                <a:gdLst>
                  <a:gd name="T0" fmla="*/ 0 w 302"/>
                  <a:gd name="T1" fmla="*/ 0 h 1013"/>
                  <a:gd name="T2" fmla="*/ 302 w 302"/>
                  <a:gd name="T3" fmla="*/ 0 h 1013"/>
                  <a:gd name="T4" fmla="*/ 302 w 302"/>
                  <a:gd name="T5" fmla="*/ 438 h 1013"/>
                  <a:gd name="T6" fmla="*/ 105 w 302"/>
                  <a:gd name="T7" fmla="*/ 299 h 1013"/>
                  <a:gd name="T8" fmla="*/ 22 w 302"/>
                  <a:gd name="T9" fmla="*/ 417 h 1013"/>
                  <a:gd name="T10" fmla="*/ 302 w 302"/>
                  <a:gd name="T11" fmla="*/ 614 h 1013"/>
                  <a:gd name="T12" fmla="*/ 302 w 302"/>
                  <a:gd name="T13" fmla="*/ 1013 h 1013"/>
                  <a:gd name="T14" fmla="*/ 0 w 302"/>
                  <a:gd name="T15" fmla="*/ 1013 h 1013"/>
                  <a:gd name="T16" fmla="*/ 0 w 302"/>
                  <a:gd name="T17" fmla="*/ 0 h 1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2" h="1013">
                    <a:moveTo>
                      <a:pt x="0" y="0"/>
                    </a:moveTo>
                    <a:lnTo>
                      <a:pt x="302" y="0"/>
                    </a:lnTo>
                    <a:lnTo>
                      <a:pt x="302" y="438"/>
                    </a:lnTo>
                    <a:lnTo>
                      <a:pt x="105" y="299"/>
                    </a:lnTo>
                    <a:lnTo>
                      <a:pt x="22" y="417"/>
                    </a:lnTo>
                    <a:lnTo>
                      <a:pt x="302" y="614"/>
                    </a:lnTo>
                    <a:lnTo>
                      <a:pt x="302" y="1013"/>
                    </a:lnTo>
                    <a:lnTo>
                      <a:pt x="0" y="1013"/>
                    </a:lnTo>
                    <a:lnTo>
                      <a:pt x="0" y="0"/>
                    </a:lnTo>
                    <a:close/>
                  </a:path>
                </a:pathLst>
              </a:custGeom>
              <a:grp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10"/>
              <p:cNvSpPr>
                <a:spLocks/>
              </p:cNvSpPr>
              <p:nvPr/>
            </p:nvSpPr>
            <p:spPr bwMode="auto">
              <a:xfrm>
                <a:off x="277" y="129"/>
                <a:ext cx="163" cy="163"/>
              </a:xfrm>
              <a:custGeom>
                <a:avLst/>
                <a:gdLst>
                  <a:gd name="T0" fmla="*/ 406 w 814"/>
                  <a:gd name="T1" fmla="*/ 0 h 813"/>
                  <a:gd name="T2" fmla="*/ 462 w 814"/>
                  <a:gd name="T3" fmla="*/ 3 h 813"/>
                  <a:gd name="T4" fmla="*/ 515 w 814"/>
                  <a:gd name="T5" fmla="*/ 14 h 813"/>
                  <a:gd name="T6" fmla="*/ 565 w 814"/>
                  <a:gd name="T7" fmla="*/ 31 h 813"/>
                  <a:gd name="T8" fmla="*/ 612 w 814"/>
                  <a:gd name="T9" fmla="*/ 55 h 813"/>
                  <a:gd name="T10" fmla="*/ 655 w 814"/>
                  <a:gd name="T11" fmla="*/ 84 h 813"/>
                  <a:gd name="T12" fmla="*/ 694 w 814"/>
                  <a:gd name="T13" fmla="*/ 119 h 813"/>
                  <a:gd name="T14" fmla="*/ 729 w 814"/>
                  <a:gd name="T15" fmla="*/ 158 h 813"/>
                  <a:gd name="T16" fmla="*/ 758 w 814"/>
                  <a:gd name="T17" fmla="*/ 202 h 813"/>
                  <a:gd name="T18" fmla="*/ 782 w 814"/>
                  <a:gd name="T19" fmla="*/ 249 h 813"/>
                  <a:gd name="T20" fmla="*/ 799 w 814"/>
                  <a:gd name="T21" fmla="*/ 298 h 813"/>
                  <a:gd name="T22" fmla="*/ 810 w 814"/>
                  <a:gd name="T23" fmla="*/ 352 h 813"/>
                  <a:gd name="T24" fmla="*/ 814 w 814"/>
                  <a:gd name="T25" fmla="*/ 407 h 813"/>
                  <a:gd name="T26" fmla="*/ 810 w 814"/>
                  <a:gd name="T27" fmla="*/ 462 h 813"/>
                  <a:gd name="T28" fmla="*/ 799 w 814"/>
                  <a:gd name="T29" fmla="*/ 515 h 813"/>
                  <a:gd name="T30" fmla="*/ 782 w 814"/>
                  <a:gd name="T31" fmla="*/ 566 h 813"/>
                  <a:gd name="T32" fmla="*/ 758 w 814"/>
                  <a:gd name="T33" fmla="*/ 613 h 813"/>
                  <a:gd name="T34" fmla="*/ 729 w 814"/>
                  <a:gd name="T35" fmla="*/ 655 h 813"/>
                  <a:gd name="T36" fmla="*/ 694 w 814"/>
                  <a:gd name="T37" fmla="*/ 695 h 813"/>
                  <a:gd name="T38" fmla="*/ 655 w 814"/>
                  <a:gd name="T39" fmla="*/ 729 h 813"/>
                  <a:gd name="T40" fmla="*/ 612 w 814"/>
                  <a:gd name="T41" fmla="*/ 758 h 813"/>
                  <a:gd name="T42" fmla="*/ 565 w 814"/>
                  <a:gd name="T43" fmla="*/ 782 h 813"/>
                  <a:gd name="T44" fmla="*/ 515 w 814"/>
                  <a:gd name="T45" fmla="*/ 799 h 813"/>
                  <a:gd name="T46" fmla="*/ 462 w 814"/>
                  <a:gd name="T47" fmla="*/ 810 h 813"/>
                  <a:gd name="T48" fmla="*/ 406 w 814"/>
                  <a:gd name="T49" fmla="*/ 813 h 813"/>
                  <a:gd name="T50" fmla="*/ 352 w 814"/>
                  <a:gd name="T51" fmla="*/ 810 h 813"/>
                  <a:gd name="T52" fmla="*/ 299 w 814"/>
                  <a:gd name="T53" fmla="*/ 799 h 813"/>
                  <a:gd name="T54" fmla="*/ 248 w 814"/>
                  <a:gd name="T55" fmla="*/ 782 h 813"/>
                  <a:gd name="T56" fmla="*/ 201 w 814"/>
                  <a:gd name="T57" fmla="*/ 758 h 813"/>
                  <a:gd name="T58" fmla="*/ 157 w 814"/>
                  <a:gd name="T59" fmla="*/ 729 h 813"/>
                  <a:gd name="T60" fmla="*/ 119 w 814"/>
                  <a:gd name="T61" fmla="*/ 695 h 813"/>
                  <a:gd name="T62" fmla="*/ 85 w 814"/>
                  <a:gd name="T63" fmla="*/ 655 h 813"/>
                  <a:gd name="T64" fmla="*/ 56 w 814"/>
                  <a:gd name="T65" fmla="*/ 613 h 813"/>
                  <a:gd name="T66" fmla="*/ 32 w 814"/>
                  <a:gd name="T67" fmla="*/ 566 h 813"/>
                  <a:gd name="T68" fmla="*/ 15 w 814"/>
                  <a:gd name="T69" fmla="*/ 515 h 813"/>
                  <a:gd name="T70" fmla="*/ 4 w 814"/>
                  <a:gd name="T71" fmla="*/ 462 h 813"/>
                  <a:gd name="T72" fmla="*/ 0 w 814"/>
                  <a:gd name="T73" fmla="*/ 407 h 813"/>
                  <a:gd name="T74" fmla="*/ 4 w 814"/>
                  <a:gd name="T75" fmla="*/ 352 h 813"/>
                  <a:gd name="T76" fmla="*/ 15 w 814"/>
                  <a:gd name="T77" fmla="*/ 298 h 813"/>
                  <a:gd name="T78" fmla="*/ 32 w 814"/>
                  <a:gd name="T79" fmla="*/ 249 h 813"/>
                  <a:gd name="T80" fmla="*/ 56 w 814"/>
                  <a:gd name="T81" fmla="*/ 202 h 813"/>
                  <a:gd name="T82" fmla="*/ 85 w 814"/>
                  <a:gd name="T83" fmla="*/ 158 h 813"/>
                  <a:gd name="T84" fmla="*/ 119 w 814"/>
                  <a:gd name="T85" fmla="*/ 119 h 813"/>
                  <a:gd name="T86" fmla="*/ 157 w 814"/>
                  <a:gd name="T87" fmla="*/ 84 h 813"/>
                  <a:gd name="T88" fmla="*/ 201 w 814"/>
                  <a:gd name="T89" fmla="*/ 55 h 813"/>
                  <a:gd name="T90" fmla="*/ 248 w 814"/>
                  <a:gd name="T91" fmla="*/ 31 h 813"/>
                  <a:gd name="T92" fmla="*/ 299 w 814"/>
                  <a:gd name="T93" fmla="*/ 14 h 813"/>
                  <a:gd name="T94" fmla="*/ 352 w 814"/>
                  <a:gd name="T95" fmla="*/ 3 h 813"/>
                  <a:gd name="T96" fmla="*/ 406 w 814"/>
                  <a:gd name="T97" fmla="*/ 0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4" h="813">
                    <a:moveTo>
                      <a:pt x="406" y="0"/>
                    </a:moveTo>
                    <a:lnTo>
                      <a:pt x="462" y="3"/>
                    </a:lnTo>
                    <a:lnTo>
                      <a:pt x="515" y="14"/>
                    </a:lnTo>
                    <a:lnTo>
                      <a:pt x="565" y="31"/>
                    </a:lnTo>
                    <a:lnTo>
                      <a:pt x="612" y="55"/>
                    </a:lnTo>
                    <a:lnTo>
                      <a:pt x="655" y="84"/>
                    </a:lnTo>
                    <a:lnTo>
                      <a:pt x="694" y="119"/>
                    </a:lnTo>
                    <a:lnTo>
                      <a:pt x="729" y="158"/>
                    </a:lnTo>
                    <a:lnTo>
                      <a:pt x="758" y="202"/>
                    </a:lnTo>
                    <a:lnTo>
                      <a:pt x="782" y="249"/>
                    </a:lnTo>
                    <a:lnTo>
                      <a:pt x="799" y="298"/>
                    </a:lnTo>
                    <a:lnTo>
                      <a:pt x="810" y="352"/>
                    </a:lnTo>
                    <a:lnTo>
                      <a:pt x="814" y="407"/>
                    </a:lnTo>
                    <a:lnTo>
                      <a:pt x="810" y="462"/>
                    </a:lnTo>
                    <a:lnTo>
                      <a:pt x="799" y="515"/>
                    </a:lnTo>
                    <a:lnTo>
                      <a:pt x="782" y="566"/>
                    </a:lnTo>
                    <a:lnTo>
                      <a:pt x="758" y="613"/>
                    </a:lnTo>
                    <a:lnTo>
                      <a:pt x="729" y="655"/>
                    </a:lnTo>
                    <a:lnTo>
                      <a:pt x="694" y="695"/>
                    </a:lnTo>
                    <a:lnTo>
                      <a:pt x="655" y="729"/>
                    </a:lnTo>
                    <a:lnTo>
                      <a:pt x="612" y="758"/>
                    </a:lnTo>
                    <a:lnTo>
                      <a:pt x="565" y="782"/>
                    </a:lnTo>
                    <a:lnTo>
                      <a:pt x="515" y="799"/>
                    </a:lnTo>
                    <a:lnTo>
                      <a:pt x="462" y="810"/>
                    </a:lnTo>
                    <a:lnTo>
                      <a:pt x="406" y="813"/>
                    </a:lnTo>
                    <a:lnTo>
                      <a:pt x="352" y="810"/>
                    </a:lnTo>
                    <a:lnTo>
                      <a:pt x="299" y="799"/>
                    </a:lnTo>
                    <a:lnTo>
                      <a:pt x="248" y="782"/>
                    </a:lnTo>
                    <a:lnTo>
                      <a:pt x="201" y="758"/>
                    </a:lnTo>
                    <a:lnTo>
                      <a:pt x="157" y="729"/>
                    </a:lnTo>
                    <a:lnTo>
                      <a:pt x="119" y="695"/>
                    </a:lnTo>
                    <a:lnTo>
                      <a:pt x="85" y="655"/>
                    </a:lnTo>
                    <a:lnTo>
                      <a:pt x="56" y="613"/>
                    </a:lnTo>
                    <a:lnTo>
                      <a:pt x="32" y="566"/>
                    </a:lnTo>
                    <a:lnTo>
                      <a:pt x="15" y="515"/>
                    </a:lnTo>
                    <a:lnTo>
                      <a:pt x="4" y="462"/>
                    </a:lnTo>
                    <a:lnTo>
                      <a:pt x="0" y="407"/>
                    </a:lnTo>
                    <a:lnTo>
                      <a:pt x="4" y="352"/>
                    </a:lnTo>
                    <a:lnTo>
                      <a:pt x="15" y="298"/>
                    </a:lnTo>
                    <a:lnTo>
                      <a:pt x="32" y="249"/>
                    </a:lnTo>
                    <a:lnTo>
                      <a:pt x="56" y="202"/>
                    </a:lnTo>
                    <a:lnTo>
                      <a:pt x="85" y="158"/>
                    </a:lnTo>
                    <a:lnTo>
                      <a:pt x="119" y="119"/>
                    </a:lnTo>
                    <a:lnTo>
                      <a:pt x="157" y="84"/>
                    </a:lnTo>
                    <a:lnTo>
                      <a:pt x="201" y="55"/>
                    </a:lnTo>
                    <a:lnTo>
                      <a:pt x="248" y="31"/>
                    </a:lnTo>
                    <a:lnTo>
                      <a:pt x="299" y="14"/>
                    </a:lnTo>
                    <a:lnTo>
                      <a:pt x="352" y="3"/>
                    </a:lnTo>
                    <a:lnTo>
                      <a:pt x="406" y="0"/>
                    </a:lnTo>
                    <a:close/>
                  </a:path>
                </a:pathLst>
              </a:custGeom>
              <a:grp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Freeform 11"/>
              <p:cNvSpPr>
                <a:spLocks noEditPoints="1"/>
              </p:cNvSpPr>
              <p:nvPr/>
            </p:nvSpPr>
            <p:spPr bwMode="auto">
              <a:xfrm>
                <a:off x="-13" y="287"/>
                <a:ext cx="526" cy="629"/>
              </a:xfrm>
              <a:custGeom>
                <a:avLst/>
                <a:gdLst>
                  <a:gd name="T0" fmla="*/ 1858 w 2633"/>
                  <a:gd name="T1" fmla="*/ 956 h 3144"/>
                  <a:gd name="T2" fmla="*/ 1861 w 2633"/>
                  <a:gd name="T3" fmla="*/ 165 h 3144"/>
                  <a:gd name="T4" fmla="*/ 711 w 2633"/>
                  <a:gd name="T5" fmla="*/ 477 h 3144"/>
                  <a:gd name="T6" fmla="*/ 782 w 2633"/>
                  <a:gd name="T7" fmla="*/ 428 h 3144"/>
                  <a:gd name="T8" fmla="*/ 869 w 2633"/>
                  <a:gd name="T9" fmla="*/ 426 h 3144"/>
                  <a:gd name="T10" fmla="*/ 985 w 2633"/>
                  <a:gd name="T11" fmla="*/ 470 h 3144"/>
                  <a:gd name="T12" fmla="*/ 1095 w 2633"/>
                  <a:gd name="T13" fmla="*/ 483 h 3144"/>
                  <a:gd name="T14" fmla="*/ 1198 w 2633"/>
                  <a:gd name="T15" fmla="*/ 449 h 3144"/>
                  <a:gd name="T16" fmla="*/ 1308 w 2633"/>
                  <a:gd name="T17" fmla="*/ 373 h 3144"/>
                  <a:gd name="T18" fmla="*/ 1443 w 2633"/>
                  <a:gd name="T19" fmla="*/ 251 h 3144"/>
                  <a:gd name="T20" fmla="*/ 1587 w 2633"/>
                  <a:gd name="T21" fmla="*/ 124 h 3144"/>
                  <a:gd name="T22" fmla="*/ 1708 w 2633"/>
                  <a:gd name="T23" fmla="*/ 62 h 3144"/>
                  <a:gd name="T24" fmla="*/ 1859 w 2633"/>
                  <a:gd name="T25" fmla="*/ 149 h 3144"/>
                  <a:gd name="T26" fmla="*/ 2062 w 2633"/>
                  <a:gd name="T27" fmla="*/ 85 h 3144"/>
                  <a:gd name="T28" fmla="*/ 2169 w 2633"/>
                  <a:gd name="T29" fmla="*/ 147 h 3144"/>
                  <a:gd name="T30" fmla="*/ 2279 w 2633"/>
                  <a:gd name="T31" fmla="*/ 228 h 3144"/>
                  <a:gd name="T32" fmla="*/ 2382 w 2633"/>
                  <a:gd name="T33" fmla="*/ 326 h 3144"/>
                  <a:gd name="T34" fmla="*/ 2471 w 2633"/>
                  <a:gd name="T35" fmla="*/ 447 h 3144"/>
                  <a:gd name="T36" fmla="*/ 2545 w 2633"/>
                  <a:gd name="T37" fmla="*/ 597 h 3144"/>
                  <a:gd name="T38" fmla="*/ 2599 w 2633"/>
                  <a:gd name="T39" fmla="*/ 780 h 3144"/>
                  <a:gd name="T40" fmla="*/ 2628 w 2633"/>
                  <a:gd name="T41" fmla="*/ 1005 h 3144"/>
                  <a:gd name="T42" fmla="*/ 2631 w 2633"/>
                  <a:gd name="T43" fmla="*/ 1274 h 3144"/>
                  <a:gd name="T44" fmla="*/ 2608 w 2633"/>
                  <a:gd name="T45" fmla="*/ 1433 h 3144"/>
                  <a:gd name="T46" fmla="*/ 2551 w 2633"/>
                  <a:gd name="T47" fmla="*/ 1496 h 3144"/>
                  <a:gd name="T48" fmla="*/ 2466 w 2633"/>
                  <a:gd name="T49" fmla="*/ 1522 h 3144"/>
                  <a:gd name="T50" fmla="*/ 2394 w 2633"/>
                  <a:gd name="T51" fmla="*/ 1503 h 3144"/>
                  <a:gd name="T52" fmla="*/ 2328 w 2633"/>
                  <a:gd name="T53" fmla="*/ 1440 h 3144"/>
                  <a:gd name="T54" fmla="*/ 2309 w 2633"/>
                  <a:gd name="T55" fmla="*/ 1351 h 3144"/>
                  <a:gd name="T56" fmla="*/ 2316 w 2633"/>
                  <a:gd name="T57" fmla="*/ 1101 h 3144"/>
                  <a:gd name="T58" fmla="*/ 2299 w 2633"/>
                  <a:gd name="T59" fmla="*/ 901 h 3144"/>
                  <a:gd name="T60" fmla="*/ 2276 w 2633"/>
                  <a:gd name="T61" fmla="*/ 1300 h 3144"/>
                  <a:gd name="T62" fmla="*/ 2253 w 2633"/>
                  <a:gd name="T63" fmla="*/ 1418 h 3144"/>
                  <a:gd name="T64" fmla="*/ 2234 w 2633"/>
                  <a:gd name="T65" fmla="*/ 2991 h 3144"/>
                  <a:gd name="T66" fmla="*/ 2194 w 2633"/>
                  <a:gd name="T67" fmla="*/ 3078 h 3144"/>
                  <a:gd name="T68" fmla="*/ 2116 w 2633"/>
                  <a:gd name="T69" fmla="*/ 3132 h 3144"/>
                  <a:gd name="T70" fmla="*/ 2018 w 2633"/>
                  <a:gd name="T71" fmla="*/ 3140 h 3144"/>
                  <a:gd name="T72" fmla="*/ 1931 w 2633"/>
                  <a:gd name="T73" fmla="*/ 3101 h 3144"/>
                  <a:gd name="T74" fmla="*/ 1876 w 2633"/>
                  <a:gd name="T75" fmla="*/ 3022 h 3144"/>
                  <a:gd name="T76" fmla="*/ 1864 w 2633"/>
                  <a:gd name="T77" fmla="*/ 1659 h 3144"/>
                  <a:gd name="T78" fmla="*/ 1838 w 2633"/>
                  <a:gd name="T79" fmla="*/ 2958 h 3144"/>
                  <a:gd name="T80" fmla="*/ 1812 w 2633"/>
                  <a:gd name="T81" fmla="*/ 3051 h 3144"/>
                  <a:gd name="T82" fmla="*/ 1744 w 2633"/>
                  <a:gd name="T83" fmla="*/ 3119 h 3144"/>
                  <a:gd name="T84" fmla="*/ 1650 w 2633"/>
                  <a:gd name="T85" fmla="*/ 3144 h 3144"/>
                  <a:gd name="T86" fmla="*/ 1556 w 2633"/>
                  <a:gd name="T87" fmla="*/ 3119 h 3144"/>
                  <a:gd name="T88" fmla="*/ 1489 w 2633"/>
                  <a:gd name="T89" fmla="*/ 3051 h 3144"/>
                  <a:gd name="T90" fmla="*/ 1464 w 2633"/>
                  <a:gd name="T91" fmla="*/ 2958 h 3144"/>
                  <a:gd name="T92" fmla="*/ 1453 w 2633"/>
                  <a:gd name="T93" fmla="*/ 1381 h 3144"/>
                  <a:gd name="T94" fmla="*/ 1443 w 2633"/>
                  <a:gd name="T95" fmla="*/ 667 h 3144"/>
                  <a:gd name="T96" fmla="*/ 1316 w 2633"/>
                  <a:gd name="T97" fmla="*/ 743 h 3144"/>
                  <a:gd name="T98" fmla="*/ 1176 w 2633"/>
                  <a:gd name="T99" fmla="*/ 789 h 3144"/>
                  <a:gd name="T100" fmla="*/ 1027 w 2633"/>
                  <a:gd name="T101" fmla="*/ 797 h 3144"/>
                  <a:gd name="T102" fmla="*/ 875 w 2633"/>
                  <a:gd name="T103" fmla="*/ 766 h 3144"/>
                  <a:gd name="T104" fmla="*/ 739 w 2633"/>
                  <a:gd name="T105" fmla="*/ 707 h 3144"/>
                  <a:gd name="T106" fmla="*/ 685 w 2633"/>
                  <a:gd name="T107" fmla="*/ 640 h 3144"/>
                  <a:gd name="T108" fmla="*/ 674 w 2633"/>
                  <a:gd name="T109" fmla="*/ 555 h 3144"/>
                  <a:gd name="T110" fmla="*/ 32 w 2633"/>
                  <a:gd name="T111" fmla="*/ 0 h 3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33" h="3144">
                    <a:moveTo>
                      <a:pt x="1858" y="165"/>
                    </a:moveTo>
                    <a:lnTo>
                      <a:pt x="1760" y="821"/>
                    </a:lnTo>
                    <a:lnTo>
                      <a:pt x="1858" y="956"/>
                    </a:lnTo>
                    <a:lnTo>
                      <a:pt x="1861" y="956"/>
                    </a:lnTo>
                    <a:lnTo>
                      <a:pt x="1958" y="821"/>
                    </a:lnTo>
                    <a:lnTo>
                      <a:pt x="1861" y="165"/>
                    </a:lnTo>
                    <a:lnTo>
                      <a:pt x="1858" y="165"/>
                    </a:lnTo>
                    <a:close/>
                    <a:moveTo>
                      <a:pt x="32" y="0"/>
                    </a:moveTo>
                    <a:lnTo>
                      <a:pt x="711" y="477"/>
                    </a:lnTo>
                    <a:lnTo>
                      <a:pt x="732" y="456"/>
                    </a:lnTo>
                    <a:lnTo>
                      <a:pt x="757" y="441"/>
                    </a:lnTo>
                    <a:lnTo>
                      <a:pt x="782" y="428"/>
                    </a:lnTo>
                    <a:lnTo>
                      <a:pt x="811" y="422"/>
                    </a:lnTo>
                    <a:lnTo>
                      <a:pt x="840" y="421"/>
                    </a:lnTo>
                    <a:lnTo>
                      <a:pt x="869" y="426"/>
                    </a:lnTo>
                    <a:lnTo>
                      <a:pt x="898" y="436"/>
                    </a:lnTo>
                    <a:lnTo>
                      <a:pt x="943" y="455"/>
                    </a:lnTo>
                    <a:lnTo>
                      <a:pt x="985" y="470"/>
                    </a:lnTo>
                    <a:lnTo>
                      <a:pt x="1024" y="479"/>
                    </a:lnTo>
                    <a:lnTo>
                      <a:pt x="1060" y="483"/>
                    </a:lnTo>
                    <a:lnTo>
                      <a:pt x="1095" y="483"/>
                    </a:lnTo>
                    <a:lnTo>
                      <a:pt x="1130" y="477"/>
                    </a:lnTo>
                    <a:lnTo>
                      <a:pt x="1164" y="466"/>
                    </a:lnTo>
                    <a:lnTo>
                      <a:pt x="1198" y="449"/>
                    </a:lnTo>
                    <a:lnTo>
                      <a:pt x="1233" y="428"/>
                    </a:lnTo>
                    <a:lnTo>
                      <a:pt x="1269" y="403"/>
                    </a:lnTo>
                    <a:lnTo>
                      <a:pt x="1308" y="373"/>
                    </a:lnTo>
                    <a:lnTo>
                      <a:pt x="1349" y="337"/>
                    </a:lnTo>
                    <a:lnTo>
                      <a:pt x="1395" y="297"/>
                    </a:lnTo>
                    <a:lnTo>
                      <a:pt x="1443" y="251"/>
                    </a:lnTo>
                    <a:lnTo>
                      <a:pt x="1503" y="196"/>
                    </a:lnTo>
                    <a:lnTo>
                      <a:pt x="1567" y="140"/>
                    </a:lnTo>
                    <a:lnTo>
                      <a:pt x="1587" y="124"/>
                    </a:lnTo>
                    <a:lnTo>
                      <a:pt x="1609" y="113"/>
                    </a:lnTo>
                    <a:lnTo>
                      <a:pt x="1657" y="85"/>
                    </a:lnTo>
                    <a:lnTo>
                      <a:pt x="1708" y="62"/>
                    </a:lnTo>
                    <a:lnTo>
                      <a:pt x="1760" y="46"/>
                    </a:lnTo>
                    <a:lnTo>
                      <a:pt x="1761" y="46"/>
                    </a:lnTo>
                    <a:lnTo>
                      <a:pt x="1859" y="149"/>
                    </a:lnTo>
                    <a:lnTo>
                      <a:pt x="1961" y="48"/>
                    </a:lnTo>
                    <a:lnTo>
                      <a:pt x="2013" y="63"/>
                    </a:lnTo>
                    <a:lnTo>
                      <a:pt x="2062" y="85"/>
                    </a:lnTo>
                    <a:lnTo>
                      <a:pt x="2110" y="113"/>
                    </a:lnTo>
                    <a:lnTo>
                      <a:pt x="2130" y="123"/>
                    </a:lnTo>
                    <a:lnTo>
                      <a:pt x="2169" y="147"/>
                    </a:lnTo>
                    <a:lnTo>
                      <a:pt x="2206" y="172"/>
                    </a:lnTo>
                    <a:lnTo>
                      <a:pt x="2243" y="199"/>
                    </a:lnTo>
                    <a:lnTo>
                      <a:pt x="2279" y="228"/>
                    </a:lnTo>
                    <a:lnTo>
                      <a:pt x="2314" y="258"/>
                    </a:lnTo>
                    <a:lnTo>
                      <a:pt x="2349" y="291"/>
                    </a:lnTo>
                    <a:lnTo>
                      <a:pt x="2382" y="326"/>
                    </a:lnTo>
                    <a:lnTo>
                      <a:pt x="2413" y="363"/>
                    </a:lnTo>
                    <a:lnTo>
                      <a:pt x="2443" y="404"/>
                    </a:lnTo>
                    <a:lnTo>
                      <a:pt x="2471" y="447"/>
                    </a:lnTo>
                    <a:lnTo>
                      <a:pt x="2498" y="494"/>
                    </a:lnTo>
                    <a:lnTo>
                      <a:pt x="2523" y="543"/>
                    </a:lnTo>
                    <a:lnTo>
                      <a:pt x="2545" y="597"/>
                    </a:lnTo>
                    <a:lnTo>
                      <a:pt x="2565" y="655"/>
                    </a:lnTo>
                    <a:lnTo>
                      <a:pt x="2584" y="715"/>
                    </a:lnTo>
                    <a:lnTo>
                      <a:pt x="2599" y="780"/>
                    </a:lnTo>
                    <a:lnTo>
                      <a:pt x="2611" y="850"/>
                    </a:lnTo>
                    <a:lnTo>
                      <a:pt x="2621" y="925"/>
                    </a:lnTo>
                    <a:lnTo>
                      <a:pt x="2628" y="1005"/>
                    </a:lnTo>
                    <a:lnTo>
                      <a:pt x="2632" y="1089"/>
                    </a:lnTo>
                    <a:lnTo>
                      <a:pt x="2633" y="1179"/>
                    </a:lnTo>
                    <a:lnTo>
                      <a:pt x="2631" y="1274"/>
                    </a:lnTo>
                    <a:lnTo>
                      <a:pt x="2623" y="1375"/>
                    </a:lnTo>
                    <a:lnTo>
                      <a:pt x="2619" y="1405"/>
                    </a:lnTo>
                    <a:lnTo>
                      <a:pt x="2608" y="1433"/>
                    </a:lnTo>
                    <a:lnTo>
                      <a:pt x="2593" y="1457"/>
                    </a:lnTo>
                    <a:lnTo>
                      <a:pt x="2574" y="1479"/>
                    </a:lnTo>
                    <a:lnTo>
                      <a:pt x="2551" y="1496"/>
                    </a:lnTo>
                    <a:lnTo>
                      <a:pt x="2524" y="1509"/>
                    </a:lnTo>
                    <a:lnTo>
                      <a:pt x="2497" y="1518"/>
                    </a:lnTo>
                    <a:lnTo>
                      <a:pt x="2466" y="1522"/>
                    </a:lnTo>
                    <a:lnTo>
                      <a:pt x="2454" y="1520"/>
                    </a:lnTo>
                    <a:lnTo>
                      <a:pt x="2423" y="1514"/>
                    </a:lnTo>
                    <a:lnTo>
                      <a:pt x="2394" y="1503"/>
                    </a:lnTo>
                    <a:lnTo>
                      <a:pt x="2368" y="1486"/>
                    </a:lnTo>
                    <a:lnTo>
                      <a:pt x="2347" y="1466"/>
                    </a:lnTo>
                    <a:lnTo>
                      <a:pt x="2328" y="1440"/>
                    </a:lnTo>
                    <a:lnTo>
                      <a:pt x="2316" y="1413"/>
                    </a:lnTo>
                    <a:lnTo>
                      <a:pt x="2309" y="1382"/>
                    </a:lnTo>
                    <a:lnTo>
                      <a:pt x="2309" y="1351"/>
                    </a:lnTo>
                    <a:lnTo>
                      <a:pt x="2314" y="1262"/>
                    </a:lnTo>
                    <a:lnTo>
                      <a:pt x="2318" y="1178"/>
                    </a:lnTo>
                    <a:lnTo>
                      <a:pt x="2316" y="1101"/>
                    </a:lnTo>
                    <a:lnTo>
                      <a:pt x="2314" y="1029"/>
                    </a:lnTo>
                    <a:lnTo>
                      <a:pt x="2308" y="963"/>
                    </a:lnTo>
                    <a:lnTo>
                      <a:pt x="2299" y="901"/>
                    </a:lnTo>
                    <a:lnTo>
                      <a:pt x="2290" y="844"/>
                    </a:lnTo>
                    <a:lnTo>
                      <a:pt x="2276" y="792"/>
                    </a:lnTo>
                    <a:lnTo>
                      <a:pt x="2276" y="1300"/>
                    </a:lnTo>
                    <a:lnTo>
                      <a:pt x="2274" y="1341"/>
                    </a:lnTo>
                    <a:lnTo>
                      <a:pt x="2267" y="1380"/>
                    </a:lnTo>
                    <a:lnTo>
                      <a:pt x="2253" y="1418"/>
                    </a:lnTo>
                    <a:lnTo>
                      <a:pt x="2238" y="1453"/>
                    </a:lnTo>
                    <a:lnTo>
                      <a:pt x="2238" y="2958"/>
                    </a:lnTo>
                    <a:lnTo>
                      <a:pt x="2234" y="2991"/>
                    </a:lnTo>
                    <a:lnTo>
                      <a:pt x="2226" y="3022"/>
                    </a:lnTo>
                    <a:lnTo>
                      <a:pt x="2212" y="3051"/>
                    </a:lnTo>
                    <a:lnTo>
                      <a:pt x="2194" y="3078"/>
                    </a:lnTo>
                    <a:lnTo>
                      <a:pt x="2171" y="3101"/>
                    </a:lnTo>
                    <a:lnTo>
                      <a:pt x="2145" y="3119"/>
                    </a:lnTo>
                    <a:lnTo>
                      <a:pt x="2116" y="3132"/>
                    </a:lnTo>
                    <a:lnTo>
                      <a:pt x="2084" y="3140"/>
                    </a:lnTo>
                    <a:lnTo>
                      <a:pt x="2050" y="3144"/>
                    </a:lnTo>
                    <a:lnTo>
                      <a:pt x="2018" y="3140"/>
                    </a:lnTo>
                    <a:lnTo>
                      <a:pt x="1985" y="3132"/>
                    </a:lnTo>
                    <a:lnTo>
                      <a:pt x="1956" y="3119"/>
                    </a:lnTo>
                    <a:lnTo>
                      <a:pt x="1931" y="3101"/>
                    </a:lnTo>
                    <a:lnTo>
                      <a:pt x="1908" y="3078"/>
                    </a:lnTo>
                    <a:lnTo>
                      <a:pt x="1890" y="3051"/>
                    </a:lnTo>
                    <a:lnTo>
                      <a:pt x="1876" y="3022"/>
                    </a:lnTo>
                    <a:lnTo>
                      <a:pt x="1867" y="2991"/>
                    </a:lnTo>
                    <a:lnTo>
                      <a:pt x="1864" y="2958"/>
                    </a:lnTo>
                    <a:lnTo>
                      <a:pt x="1864" y="1659"/>
                    </a:lnTo>
                    <a:lnTo>
                      <a:pt x="1859" y="1659"/>
                    </a:lnTo>
                    <a:lnTo>
                      <a:pt x="1838" y="1658"/>
                    </a:lnTo>
                    <a:lnTo>
                      <a:pt x="1838" y="2958"/>
                    </a:lnTo>
                    <a:lnTo>
                      <a:pt x="1834" y="2991"/>
                    </a:lnTo>
                    <a:lnTo>
                      <a:pt x="1825" y="3022"/>
                    </a:lnTo>
                    <a:lnTo>
                      <a:pt x="1812" y="3051"/>
                    </a:lnTo>
                    <a:lnTo>
                      <a:pt x="1794" y="3078"/>
                    </a:lnTo>
                    <a:lnTo>
                      <a:pt x="1771" y="3101"/>
                    </a:lnTo>
                    <a:lnTo>
                      <a:pt x="1744" y="3119"/>
                    </a:lnTo>
                    <a:lnTo>
                      <a:pt x="1715" y="3132"/>
                    </a:lnTo>
                    <a:lnTo>
                      <a:pt x="1684" y="3140"/>
                    </a:lnTo>
                    <a:lnTo>
                      <a:pt x="1650" y="3144"/>
                    </a:lnTo>
                    <a:lnTo>
                      <a:pt x="1618" y="3140"/>
                    </a:lnTo>
                    <a:lnTo>
                      <a:pt x="1585" y="3132"/>
                    </a:lnTo>
                    <a:lnTo>
                      <a:pt x="1556" y="3119"/>
                    </a:lnTo>
                    <a:lnTo>
                      <a:pt x="1530" y="3101"/>
                    </a:lnTo>
                    <a:lnTo>
                      <a:pt x="1507" y="3078"/>
                    </a:lnTo>
                    <a:lnTo>
                      <a:pt x="1489" y="3051"/>
                    </a:lnTo>
                    <a:lnTo>
                      <a:pt x="1476" y="3022"/>
                    </a:lnTo>
                    <a:lnTo>
                      <a:pt x="1466" y="2991"/>
                    </a:lnTo>
                    <a:lnTo>
                      <a:pt x="1464" y="2958"/>
                    </a:lnTo>
                    <a:lnTo>
                      <a:pt x="1464" y="1444"/>
                    </a:lnTo>
                    <a:lnTo>
                      <a:pt x="1465" y="1419"/>
                    </a:lnTo>
                    <a:lnTo>
                      <a:pt x="1453" y="1381"/>
                    </a:lnTo>
                    <a:lnTo>
                      <a:pt x="1446" y="1341"/>
                    </a:lnTo>
                    <a:lnTo>
                      <a:pt x="1443" y="1300"/>
                    </a:lnTo>
                    <a:lnTo>
                      <a:pt x="1443" y="667"/>
                    </a:lnTo>
                    <a:lnTo>
                      <a:pt x="1402" y="694"/>
                    </a:lnTo>
                    <a:lnTo>
                      <a:pt x="1360" y="720"/>
                    </a:lnTo>
                    <a:lnTo>
                      <a:pt x="1316" y="743"/>
                    </a:lnTo>
                    <a:lnTo>
                      <a:pt x="1272" y="762"/>
                    </a:lnTo>
                    <a:lnTo>
                      <a:pt x="1226" y="778"/>
                    </a:lnTo>
                    <a:lnTo>
                      <a:pt x="1176" y="789"/>
                    </a:lnTo>
                    <a:lnTo>
                      <a:pt x="1127" y="797"/>
                    </a:lnTo>
                    <a:lnTo>
                      <a:pt x="1073" y="800"/>
                    </a:lnTo>
                    <a:lnTo>
                      <a:pt x="1027" y="797"/>
                    </a:lnTo>
                    <a:lnTo>
                      <a:pt x="978" y="791"/>
                    </a:lnTo>
                    <a:lnTo>
                      <a:pt x="928" y="782"/>
                    </a:lnTo>
                    <a:lnTo>
                      <a:pt x="875" y="766"/>
                    </a:lnTo>
                    <a:lnTo>
                      <a:pt x="821" y="746"/>
                    </a:lnTo>
                    <a:lnTo>
                      <a:pt x="764" y="722"/>
                    </a:lnTo>
                    <a:lnTo>
                      <a:pt x="739" y="707"/>
                    </a:lnTo>
                    <a:lnTo>
                      <a:pt x="716" y="687"/>
                    </a:lnTo>
                    <a:lnTo>
                      <a:pt x="699" y="665"/>
                    </a:lnTo>
                    <a:lnTo>
                      <a:pt x="685" y="640"/>
                    </a:lnTo>
                    <a:lnTo>
                      <a:pt x="677" y="612"/>
                    </a:lnTo>
                    <a:lnTo>
                      <a:pt x="673" y="584"/>
                    </a:lnTo>
                    <a:lnTo>
                      <a:pt x="674" y="555"/>
                    </a:lnTo>
                    <a:lnTo>
                      <a:pt x="682" y="526"/>
                    </a:lnTo>
                    <a:lnTo>
                      <a:pt x="0" y="48"/>
                    </a:lnTo>
                    <a:lnTo>
                      <a:pt x="32" y="0"/>
                    </a:lnTo>
                    <a:close/>
                  </a:path>
                </a:pathLst>
              </a:custGeom>
              <a:grp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21" name="Group 22"/>
            <p:cNvGrpSpPr>
              <a:grpSpLocks noChangeAspect="1"/>
            </p:cNvGrpSpPr>
            <p:nvPr/>
          </p:nvGrpSpPr>
          <p:grpSpPr bwMode="auto">
            <a:xfrm>
              <a:off x="922189" y="2374199"/>
              <a:ext cx="336217" cy="337864"/>
              <a:chOff x="-388" y="78"/>
              <a:chExt cx="817" cy="821"/>
            </a:xfrm>
            <a:solidFill>
              <a:srgbClr val="FF9933"/>
            </a:solidFill>
          </p:grpSpPr>
          <p:sp>
            <p:nvSpPr>
              <p:cNvPr id="22" name="Freeform 24"/>
              <p:cNvSpPr>
                <a:spLocks/>
              </p:cNvSpPr>
              <p:nvPr/>
            </p:nvSpPr>
            <p:spPr bwMode="auto">
              <a:xfrm>
                <a:off x="-388" y="78"/>
                <a:ext cx="817" cy="821"/>
              </a:xfrm>
              <a:custGeom>
                <a:avLst/>
                <a:gdLst>
                  <a:gd name="T0" fmla="*/ 220 w 3269"/>
                  <a:gd name="T1" fmla="*/ 0 h 3285"/>
                  <a:gd name="T2" fmla="*/ 346 w 3269"/>
                  <a:gd name="T3" fmla="*/ 235 h 3285"/>
                  <a:gd name="T4" fmla="*/ 385 w 3269"/>
                  <a:gd name="T5" fmla="*/ 244 h 3285"/>
                  <a:gd name="T6" fmla="*/ 415 w 3269"/>
                  <a:gd name="T7" fmla="*/ 268 h 3285"/>
                  <a:gd name="T8" fmla="*/ 432 w 3269"/>
                  <a:gd name="T9" fmla="*/ 302 h 3285"/>
                  <a:gd name="T10" fmla="*/ 432 w 3269"/>
                  <a:gd name="T11" fmla="*/ 343 h 3285"/>
                  <a:gd name="T12" fmla="*/ 415 w 3269"/>
                  <a:gd name="T13" fmla="*/ 378 h 3285"/>
                  <a:gd name="T14" fmla="*/ 385 w 3269"/>
                  <a:gd name="T15" fmla="*/ 402 h 3285"/>
                  <a:gd name="T16" fmla="*/ 346 w 3269"/>
                  <a:gd name="T17" fmla="*/ 411 h 3285"/>
                  <a:gd name="T18" fmla="*/ 220 w 3269"/>
                  <a:gd name="T19" fmla="*/ 804 h 3285"/>
                  <a:gd name="T20" fmla="*/ 366 w 3269"/>
                  <a:gd name="T21" fmla="*/ 806 h 3285"/>
                  <a:gd name="T22" fmla="*/ 401 w 3269"/>
                  <a:gd name="T23" fmla="*/ 823 h 3285"/>
                  <a:gd name="T24" fmla="*/ 426 w 3269"/>
                  <a:gd name="T25" fmla="*/ 853 h 3285"/>
                  <a:gd name="T26" fmla="*/ 434 w 3269"/>
                  <a:gd name="T27" fmla="*/ 892 h 3285"/>
                  <a:gd name="T28" fmla="*/ 426 w 3269"/>
                  <a:gd name="T29" fmla="*/ 930 h 3285"/>
                  <a:gd name="T30" fmla="*/ 401 w 3269"/>
                  <a:gd name="T31" fmla="*/ 961 h 3285"/>
                  <a:gd name="T32" fmla="*/ 366 w 3269"/>
                  <a:gd name="T33" fmla="*/ 978 h 3285"/>
                  <a:gd name="T34" fmla="*/ 220 w 3269"/>
                  <a:gd name="T35" fmla="*/ 980 h 3285"/>
                  <a:gd name="T36" fmla="*/ 346 w 3269"/>
                  <a:gd name="T37" fmla="*/ 1373 h 3285"/>
                  <a:gd name="T38" fmla="*/ 385 w 3269"/>
                  <a:gd name="T39" fmla="*/ 1382 h 3285"/>
                  <a:gd name="T40" fmla="*/ 415 w 3269"/>
                  <a:gd name="T41" fmla="*/ 1405 h 3285"/>
                  <a:gd name="T42" fmla="*/ 432 w 3269"/>
                  <a:gd name="T43" fmla="*/ 1441 h 3285"/>
                  <a:gd name="T44" fmla="*/ 432 w 3269"/>
                  <a:gd name="T45" fmla="*/ 1481 h 3285"/>
                  <a:gd name="T46" fmla="*/ 415 w 3269"/>
                  <a:gd name="T47" fmla="*/ 1516 h 3285"/>
                  <a:gd name="T48" fmla="*/ 385 w 3269"/>
                  <a:gd name="T49" fmla="*/ 1540 h 3285"/>
                  <a:gd name="T50" fmla="*/ 346 w 3269"/>
                  <a:gd name="T51" fmla="*/ 1549 h 3285"/>
                  <a:gd name="T52" fmla="*/ 220 w 3269"/>
                  <a:gd name="T53" fmla="*/ 1941 h 3285"/>
                  <a:gd name="T54" fmla="*/ 366 w 3269"/>
                  <a:gd name="T55" fmla="*/ 1944 h 3285"/>
                  <a:gd name="T56" fmla="*/ 401 w 3269"/>
                  <a:gd name="T57" fmla="*/ 1961 h 3285"/>
                  <a:gd name="T58" fmla="*/ 426 w 3269"/>
                  <a:gd name="T59" fmla="*/ 1991 h 3285"/>
                  <a:gd name="T60" fmla="*/ 434 w 3269"/>
                  <a:gd name="T61" fmla="*/ 2030 h 3285"/>
                  <a:gd name="T62" fmla="*/ 426 w 3269"/>
                  <a:gd name="T63" fmla="*/ 2069 h 3285"/>
                  <a:gd name="T64" fmla="*/ 401 w 3269"/>
                  <a:gd name="T65" fmla="*/ 2099 h 3285"/>
                  <a:gd name="T66" fmla="*/ 366 w 3269"/>
                  <a:gd name="T67" fmla="*/ 2115 h 3285"/>
                  <a:gd name="T68" fmla="*/ 220 w 3269"/>
                  <a:gd name="T69" fmla="*/ 2118 h 3285"/>
                  <a:gd name="T70" fmla="*/ 346 w 3269"/>
                  <a:gd name="T71" fmla="*/ 2510 h 3285"/>
                  <a:gd name="T72" fmla="*/ 385 w 3269"/>
                  <a:gd name="T73" fmla="*/ 2519 h 3285"/>
                  <a:gd name="T74" fmla="*/ 415 w 3269"/>
                  <a:gd name="T75" fmla="*/ 2544 h 3285"/>
                  <a:gd name="T76" fmla="*/ 432 w 3269"/>
                  <a:gd name="T77" fmla="*/ 2578 h 3285"/>
                  <a:gd name="T78" fmla="*/ 432 w 3269"/>
                  <a:gd name="T79" fmla="*/ 2618 h 3285"/>
                  <a:gd name="T80" fmla="*/ 415 w 3269"/>
                  <a:gd name="T81" fmla="*/ 2654 h 3285"/>
                  <a:gd name="T82" fmla="*/ 385 w 3269"/>
                  <a:gd name="T83" fmla="*/ 2678 h 3285"/>
                  <a:gd name="T84" fmla="*/ 346 w 3269"/>
                  <a:gd name="T85" fmla="*/ 2686 h 3285"/>
                  <a:gd name="T86" fmla="*/ 220 w 3269"/>
                  <a:gd name="T87" fmla="*/ 3064 h 3285"/>
                  <a:gd name="T88" fmla="*/ 3269 w 3269"/>
                  <a:gd name="T89" fmla="*/ 3285 h 3285"/>
                  <a:gd name="T90" fmla="*/ 0 w 3269"/>
                  <a:gd name="T91" fmla="*/ 0 h 3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69" h="3285">
                    <a:moveTo>
                      <a:pt x="0" y="0"/>
                    </a:moveTo>
                    <a:lnTo>
                      <a:pt x="220" y="0"/>
                    </a:lnTo>
                    <a:lnTo>
                      <a:pt x="220" y="235"/>
                    </a:lnTo>
                    <a:lnTo>
                      <a:pt x="346" y="235"/>
                    </a:lnTo>
                    <a:lnTo>
                      <a:pt x="366" y="237"/>
                    </a:lnTo>
                    <a:lnTo>
                      <a:pt x="385" y="244"/>
                    </a:lnTo>
                    <a:lnTo>
                      <a:pt x="401" y="254"/>
                    </a:lnTo>
                    <a:lnTo>
                      <a:pt x="415" y="268"/>
                    </a:lnTo>
                    <a:lnTo>
                      <a:pt x="426" y="284"/>
                    </a:lnTo>
                    <a:lnTo>
                      <a:pt x="432" y="302"/>
                    </a:lnTo>
                    <a:lnTo>
                      <a:pt x="434" y="323"/>
                    </a:lnTo>
                    <a:lnTo>
                      <a:pt x="432" y="343"/>
                    </a:lnTo>
                    <a:lnTo>
                      <a:pt x="426" y="361"/>
                    </a:lnTo>
                    <a:lnTo>
                      <a:pt x="415" y="378"/>
                    </a:lnTo>
                    <a:lnTo>
                      <a:pt x="401" y="391"/>
                    </a:lnTo>
                    <a:lnTo>
                      <a:pt x="385" y="402"/>
                    </a:lnTo>
                    <a:lnTo>
                      <a:pt x="366" y="409"/>
                    </a:lnTo>
                    <a:lnTo>
                      <a:pt x="346" y="411"/>
                    </a:lnTo>
                    <a:lnTo>
                      <a:pt x="220" y="411"/>
                    </a:lnTo>
                    <a:lnTo>
                      <a:pt x="220" y="804"/>
                    </a:lnTo>
                    <a:lnTo>
                      <a:pt x="346" y="804"/>
                    </a:lnTo>
                    <a:lnTo>
                      <a:pt x="366" y="806"/>
                    </a:lnTo>
                    <a:lnTo>
                      <a:pt x="385" y="813"/>
                    </a:lnTo>
                    <a:lnTo>
                      <a:pt x="401" y="823"/>
                    </a:lnTo>
                    <a:lnTo>
                      <a:pt x="415" y="836"/>
                    </a:lnTo>
                    <a:lnTo>
                      <a:pt x="426" y="853"/>
                    </a:lnTo>
                    <a:lnTo>
                      <a:pt x="432" y="872"/>
                    </a:lnTo>
                    <a:lnTo>
                      <a:pt x="434" y="892"/>
                    </a:lnTo>
                    <a:lnTo>
                      <a:pt x="432" y="912"/>
                    </a:lnTo>
                    <a:lnTo>
                      <a:pt x="426" y="930"/>
                    </a:lnTo>
                    <a:lnTo>
                      <a:pt x="415" y="946"/>
                    </a:lnTo>
                    <a:lnTo>
                      <a:pt x="401" y="961"/>
                    </a:lnTo>
                    <a:lnTo>
                      <a:pt x="385" y="971"/>
                    </a:lnTo>
                    <a:lnTo>
                      <a:pt x="366" y="978"/>
                    </a:lnTo>
                    <a:lnTo>
                      <a:pt x="346" y="980"/>
                    </a:lnTo>
                    <a:lnTo>
                      <a:pt x="220" y="980"/>
                    </a:lnTo>
                    <a:lnTo>
                      <a:pt x="220" y="1373"/>
                    </a:lnTo>
                    <a:lnTo>
                      <a:pt x="346" y="1373"/>
                    </a:lnTo>
                    <a:lnTo>
                      <a:pt x="366" y="1375"/>
                    </a:lnTo>
                    <a:lnTo>
                      <a:pt x="385" y="1382"/>
                    </a:lnTo>
                    <a:lnTo>
                      <a:pt x="401" y="1392"/>
                    </a:lnTo>
                    <a:lnTo>
                      <a:pt x="415" y="1405"/>
                    </a:lnTo>
                    <a:lnTo>
                      <a:pt x="426" y="1423"/>
                    </a:lnTo>
                    <a:lnTo>
                      <a:pt x="432" y="1441"/>
                    </a:lnTo>
                    <a:lnTo>
                      <a:pt x="434" y="1461"/>
                    </a:lnTo>
                    <a:lnTo>
                      <a:pt x="432" y="1481"/>
                    </a:lnTo>
                    <a:lnTo>
                      <a:pt x="426" y="1499"/>
                    </a:lnTo>
                    <a:lnTo>
                      <a:pt x="415" y="1516"/>
                    </a:lnTo>
                    <a:lnTo>
                      <a:pt x="401" y="1530"/>
                    </a:lnTo>
                    <a:lnTo>
                      <a:pt x="385" y="1540"/>
                    </a:lnTo>
                    <a:lnTo>
                      <a:pt x="366" y="1546"/>
                    </a:lnTo>
                    <a:lnTo>
                      <a:pt x="346" y="1549"/>
                    </a:lnTo>
                    <a:lnTo>
                      <a:pt x="220" y="1549"/>
                    </a:lnTo>
                    <a:lnTo>
                      <a:pt x="220" y="1941"/>
                    </a:lnTo>
                    <a:lnTo>
                      <a:pt x="346" y="1941"/>
                    </a:lnTo>
                    <a:lnTo>
                      <a:pt x="366" y="1944"/>
                    </a:lnTo>
                    <a:lnTo>
                      <a:pt x="385" y="1950"/>
                    </a:lnTo>
                    <a:lnTo>
                      <a:pt x="401" y="1961"/>
                    </a:lnTo>
                    <a:lnTo>
                      <a:pt x="415" y="1975"/>
                    </a:lnTo>
                    <a:lnTo>
                      <a:pt x="426" y="1991"/>
                    </a:lnTo>
                    <a:lnTo>
                      <a:pt x="432" y="2010"/>
                    </a:lnTo>
                    <a:lnTo>
                      <a:pt x="434" y="2030"/>
                    </a:lnTo>
                    <a:lnTo>
                      <a:pt x="432" y="2050"/>
                    </a:lnTo>
                    <a:lnTo>
                      <a:pt x="426" y="2069"/>
                    </a:lnTo>
                    <a:lnTo>
                      <a:pt x="415" y="2085"/>
                    </a:lnTo>
                    <a:lnTo>
                      <a:pt x="401" y="2099"/>
                    </a:lnTo>
                    <a:lnTo>
                      <a:pt x="385" y="2109"/>
                    </a:lnTo>
                    <a:lnTo>
                      <a:pt x="366" y="2115"/>
                    </a:lnTo>
                    <a:lnTo>
                      <a:pt x="346" y="2118"/>
                    </a:lnTo>
                    <a:lnTo>
                      <a:pt x="220" y="2118"/>
                    </a:lnTo>
                    <a:lnTo>
                      <a:pt x="220" y="2510"/>
                    </a:lnTo>
                    <a:lnTo>
                      <a:pt x="346" y="2510"/>
                    </a:lnTo>
                    <a:lnTo>
                      <a:pt x="366" y="2513"/>
                    </a:lnTo>
                    <a:lnTo>
                      <a:pt x="385" y="2519"/>
                    </a:lnTo>
                    <a:lnTo>
                      <a:pt x="401" y="2530"/>
                    </a:lnTo>
                    <a:lnTo>
                      <a:pt x="415" y="2544"/>
                    </a:lnTo>
                    <a:lnTo>
                      <a:pt x="426" y="2560"/>
                    </a:lnTo>
                    <a:lnTo>
                      <a:pt x="432" y="2578"/>
                    </a:lnTo>
                    <a:lnTo>
                      <a:pt x="434" y="2598"/>
                    </a:lnTo>
                    <a:lnTo>
                      <a:pt x="432" y="2618"/>
                    </a:lnTo>
                    <a:lnTo>
                      <a:pt x="426" y="2638"/>
                    </a:lnTo>
                    <a:lnTo>
                      <a:pt x="415" y="2654"/>
                    </a:lnTo>
                    <a:lnTo>
                      <a:pt x="401" y="2667"/>
                    </a:lnTo>
                    <a:lnTo>
                      <a:pt x="385" y="2678"/>
                    </a:lnTo>
                    <a:lnTo>
                      <a:pt x="366" y="2684"/>
                    </a:lnTo>
                    <a:lnTo>
                      <a:pt x="346" y="2686"/>
                    </a:lnTo>
                    <a:lnTo>
                      <a:pt x="220" y="2686"/>
                    </a:lnTo>
                    <a:lnTo>
                      <a:pt x="220" y="3064"/>
                    </a:lnTo>
                    <a:lnTo>
                      <a:pt x="3269" y="3064"/>
                    </a:lnTo>
                    <a:lnTo>
                      <a:pt x="3269" y="3285"/>
                    </a:lnTo>
                    <a:lnTo>
                      <a:pt x="0" y="3285"/>
                    </a:lnTo>
                    <a:lnTo>
                      <a:pt x="0" y="0"/>
                    </a:lnTo>
                    <a:close/>
                  </a:path>
                </a:pathLst>
              </a:custGeom>
              <a:grp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Freeform 25"/>
              <p:cNvSpPr>
                <a:spLocks/>
              </p:cNvSpPr>
              <p:nvPr/>
            </p:nvSpPr>
            <p:spPr bwMode="auto">
              <a:xfrm>
                <a:off x="-241" y="308"/>
                <a:ext cx="632" cy="303"/>
              </a:xfrm>
              <a:custGeom>
                <a:avLst/>
                <a:gdLst>
                  <a:gd name="T0" fmla="*/ 767 w 2529"/>
                  <a:gd name="T1" fmla="*/ 0 h 1211"/>
                  <a:gd name="T2" fmla="*/ 1884 w 2529"/>
                  <a:gd name="T3" fmla="*/ 938 h 1211"/>
                  <a:gd name="T4" fmla="*/ 2152 w 2529"/>
                  <a:gd name="T5" fmla="*/ 488 h 1211"/>
                  <a:gd name="T6" fmla="*/ 1937 w 2529"/>
                  <a:gd name="T7" fmla="*/ 360 h 1211"/>
                  <a:gd name="T8" fmla="*/ 2529 w 2529"/>
                  <a:gd name="T9" fmla="*/ 28 h 1211"/>
                  <a:gd name="T10" fmla="*/ 2519 w 2529"/>
                  <a:gd name="T11" fmla="*/ 709 h 1211"/>
                  <a:gd name="T12" fmla="*/ 2305 w 2529"/>
                  <a:gd name="T13" fmla="*/ 580 h 1211"/>
                  <a:gd name="T14" fmla="*/ 1930 w 2529"/>
                  <a:gd name="T15" fmla="*/ 1211 h 1211"/>
                  <a:gd name="T16" fmla="*/ 790 w 2529"/>
                  <a:gd name="T17" fmla="*/ 254 h 1211"/>
                  <a:gd name="T18" fmla="*/ 137 w 2529"/>
                  <a:gd name="T19" fmla="*/ 1048 h 1211"/>
                  <a:gd name="T20" fmla="*/ 0 w 2529"/>
                  <a:gd name="T21" fmla="*/ 934 h 1211"/>
                  <a:gd name="T22" fmla="*/ 767 w 2529"/>
                  <a:gd name="T23" fmla="*/ 0 h 1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29" h="1211">
                    <a:moveTo>
                      <a:pt x="767" y="0"/>
                    </a:moveTo>
                    <a:lnTo>
                      <a:pt x="1884" y="938"/>
                    </a:lnTo>
                    <a:lnTo>
                      <a:pt x="2152" y="488"/>
                    </a:lnTo>
                    <a:lnTo>
                      <a:pt x="1937" y="360"/>
                    </a:lnTo>
                    <a:lnTo>
                      <a:pt x="2529" y="28"/>
                    </a:lnTo>
                    <a:lnTo>
                      <a:pt x="2519" y="709"/>
                    </a:lnTo>
                    <a:lnTo>
                      <a:pt x="2305" y="580"/>
                    </a:lnTo>
                    <a:lnTo>
                      <a:pt x="1930" y="1211"/>
                    </a:lnTo>
                    <a:lnTo>
                      <a:pt x="790" y="254"/>
                    </a:lnTo>
                    <a:lnTo>
                      <a:pt x="137" y="1048"/>
                    </a:lnTo>
                    <a:lnTo>
                      <a:pt x="0" y="934"/>
                    </a:lnTo>
                    <a:lnTo>
                      <a:pt x="767" y="0"/>
                    </a:lnTo>
                    <a:close/>
                  </a:path>
                </a:pathLst>
              </a:custGeom>
              <a:grp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Freeform 26"/>
              <p:cNvSpPr>
                <a:spLocks/>
              </p:cNvSpPr>
              <p:nvPr/>
            </p:nvSpPr>
            <p:spPr bwMode="auto">
              <a:xfrm>
                <a:off x="116" y="122"/>
                <a:ext cx="239" cy="298"/>
              </a:xfrm>
              <a:custGeom>
                <a:avLst/>
                <a:gdLst>
                  <a:gd name="T0" fmla="*/ 956 w 956"/>
                  <a:gd name="T1" fmla="*/ 0 h 1193"/>
                  <a:gd name="T2" fmla="*/ 861 w 956"/>
                  <a:gd name="T3" fmla="*/ 673 h 1193"/>
                  <a:gd name="T4" fmla="*/ 665 w 956"/>
                  <a:gd name="T5" fmla="*/ 520 h 1193"/>
                  <a:gd name="T6" fmla="*/ 141 w 956"/>
                  <a:gd name="T7" fmla="*/ 1193 h 1193"/>
                  <a:gd name="T8" fmla="*/ 0 w 956"/>
                  <a:gd name="T9" fmla="*/ 1082 h 1193"/>
                  <a:gd name="T10" fmla="*/ 524 w 956"/>
                  <a:gd name="T11" fmla="*/ 409 h 1193"/>
                  <a:gd name="T12" fmla="*/ 328 w 956"/>
                  <a:gd name="T13" fmla="*/ 254 h 1193"/>
                  <a:gd name="T14" fmla="*/ 956 w 956"/>
                  <a:gd name="T15" fmla="*/ 0 h 11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6" h="1193">
                    <a:moveTo>
                      <a:pt x="956" y="0"/>
                    </a:moveTo>
                    <a:lnTo>
                      <a:pt x="861" y="673"/>
                    </a:lnTo>
                    <a:lnTo>
                      <a:pt x="665" y="520"/>
                    </a:lnTo>
                    <a:lnTo>
                      <a:pt x="141" y="1193"/>
                    </a:lnTo>
                    <a:lnTo>
                      <a:pt x="0" y="1082"/>
                    </a:lnTo>
                    <a:lnTo>
                      <a:pt x="524" y="409"/>
                    </a:lnTo>
                    <a:lnTo>
                      <a:pt x="328" y="254"/>
                    </a:lnTo>
                    <a:lnTo>
                      <a:pt x="956" y="0"/>
                    </a:lnTo>
                    <a:close/>
                  </a:path>
                </a:pathLst>
              </a:custGeom>
              <a:grp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Freeform 27"/>
              <p:cNvSpPr>
                <a:spLocks/>
              </p:cNvSpPr>
              <p:nvPr/>
            </p:nvSpPr>
            <p:spPr bwMode="auto">
              <a:xfrm>
                <a:off x="-205" y="504"/>
                <a:ext cx="291" cy="227"/>
              </a:xfrm>
              <a:custGeom>
                <a:avLst/>
                <a:gdLst>
                  <a:gd name="T0" fmla="*/ 1019 w 1162"/>
                  <a:gd name="T1" fmla="*/ 0 h 907"/>
                  <a:gd name="T2" fmla="*/ 1162 w 1162"/>
                  <a:gd name="T3" fmla="*/ 109 h 907"/>
                  <a:gd name="T4" fmla="*/ 808 w 1162"/>
                  <a:gd name="T5" fmla="*/ 574 h 907"/>
                  <a:gd name="T6" fmla="*/ 578 w 1162"/>
                  <a:gd name="T7" fmla="*/ 342 h 907"/>
                  <a:gd name="T8" fmla="*/ 142 w 1162"/>
                  <a:gd name="T9" fmla="*/ 907 h 907"/>
                  <a:gd name="T10" fmla="*/ 0 w 1162"/>
                  <a:gd name="T11" fmla="*/ 798 h 907"/>
                  <a:gd name="T12" fmla="*/ 561 w 1162"/>
                  <a:gd name="T13" fmla="*/ 71 h 907"/>
                  <a:gd name="T14" fmla="*/ 790 w 1162"/>
                  <a:gd name="T15" fmla="*/ 302 h 907"/>
                  <a:gd name="T16" fmla="*/ 1019 w 1162"/>
                  <a:gd name="T17" fmla="*/ 0 h 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2" h="907">
                    <a:moveTo>
                      <a:pt x="1019" y="0"/>
                    </a:moveTo>
                    <a:lnTo>
                      <a:pt x="1162" y="109"/>
                    </a:lnTo>
                    <a:lnTo>
                      <a:pt x="808" y="574"/>
                    </a:lnTo>
                    <a:lnTo>
                      <a:pt x="578" y="342"/>
                    </a:lnTo>
                    <a:lnTo>
                      <a:pt x="142" y="907"/>
                    </a:lnTo>
                    <a:lnTo>
                      <a:pt x="0" y="798"/>
                    </a:lnTo>
                    <a:lnTo>
                      <a:pt x="561" y="71"/>
                    </a:lnTo>
                    <a:lnTo>
                      <a:pt x="790" y="302"/>
                    </a:lnTo>
                    <a:lnTo>
                      <a:pt x="1019" y="0"/>
                    </a:lnTo>
                    <a:close/>
                  </a:path>
                </a:pathLst>
              </a:custGeom>
              <a:grp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26" name="Freeform 32"/>
            <p:cNvSpPr>
              <a:spLocks noEditPoints="1"/>
            </p:cNvSpPr>
            <p:nvPr/>
          </p:nvSpPr>
          <p:spPr bwMode="auto">
            <a:xfrm>
              <a:off x="439695" y="5363353"/>
              <a:ext cx="338330" cy="416750"/>
            </a:xfrm>
            <a:custGeom>
              <a:avLst/>
              <a:gdLst>
                <a:gd name="T0" fmla="*/ 2092 w 3024"/>
                <a:gd name="T1" fmla="*/ 2305 h 4320"/>
                <a:gd name="T2" fmla="*/ 2173 w 3024"/>
                <a:gd name="T3" fmla="*/ 2544 h 4320"/>
                <a:gd name="T4" fmla="*/ 2407 w 3024"/>
                <a:gd name="T5" fmla="*/ 2695 h 4320"/>
                <a:gd name="T6" fmla="*/ 2308 w 3024"/>
                <a:gd name="T7" fmla="*/ 2871 h 4320"/>
                <a:gd name="T8" fmla="*/ 2097 w 3024"/>
                <a:gd name="T9" fmla="*/ 2922 h 4320"/>
                <a:gd name="T10" fmla="*/ 2371 w 3024"/>
                <a:gd name="T11" fmla="*/ 2947 h 4320"/>
                <a:gd name="T12" fmla="*/ 2524 w 3024"/>
                <a:gd name="T13" fmla="*/ 2740 h 4320"/>
                <a:gd name="T14" fmla="*/ 2335 w 3024"/>
                <a:gd name="T15" fmla="*/ 2508 h 4320"/>
                <a:gd name="T16" fmla="*/ 2186 w 3024"/>
                <a:gd name="T17" fmla="*/ 2346 h 4320"/>
                <a:gd name="T18" fmla="*/ 2313 w 3024"/>
                <a:gd name="T19" fmla="*/ 2254 h 4320"/>
                <a:gd name="T20" fmla="*/ 2474 w 3024"/>
                <a:gd name="T21" fmla="*/ 2201 h 4320"/>
                <a:gd name="T22" fmla="*/ 513 w 3024"/>
                <a:gd name="T23" fmla="*/ 1452 h 4320"/>
                <a:gd name="T24" fmla="*/ 312 w 3024"/>
                <a:gd name="T25" fmla="*/ 1791 h 4320"/>
                <a:gd name="T26" fmla="*/ 433 w 3024"/>
                <a:gd name="T27" fmla="*/ 2055 h 4320"/>
                <a:gd name="T28" fmla="*/ 948 w 3024"/>
                <a:gd name="T29" fmla="*/ 990 h 4320"/>
                <a:gd name="T30" fmla="*/ 1135 w 3024"/>
                <a:gd name="T31" fmla="*/ 1032 h 4320"/>
                <a:gd name="T32" fmla="*/ 1547 w 3024"/>
                <a:gd name="T33" fmla="*/ 1344 h 4320"/>
                <a:gd name="T34" fmla="*/ 1719 w 3024"/>
                <a:gd name="T35" fmla="*/ 1626 h 4320"/>
                <a:gd name="T36" fmla="*/ 1879 w 3024"/>
                <a:gd name="T37" fmla="*/ 1676 h 4320"/>
                <a:gd name="T38" fmla="*/ 2074 w 3024"/>
                <a:gd name="T39" fmla="*/ 1606 h 4320"/>
                <a:gd name="T40" fmla="*/ 1966 w 3024"/>
                <a:gd name="T41" fmla="*/ 1437 h 4320"/>
                <a:gd name="T42" fmla="*/ 2016 w 3024"/>
                <a:gd name="T43" fmla="*/ 1413 h 4320"/>
                <a:gd name="T44" fmla="*/ 2180 w 3024"/>
                <a:gd name="T45" fmla="*/ 1448 h 4320"/>
                <a:gd name="T46" fmla="*/ 2284 w 3024"/>
                <a:gd name="T47" fmla="*/ 1365 h 4320"/>
                <a:gd name="T48" fmla="*/ 2390 w 3024"/>
                <a:gd name="T49" fmla="*/ 1448 h 4320"/>
                <a:gd name="T50" fmla="*/ 2554 w 3024"/>
                <a:gd name="T51" fmla="*/ 1413 h 4320"/>
                <a:gd name="T52" fmla="*/ 2605 w 3024"/>
                <a:gd name="T53" fmla="*/ 1437 h 4320"/>
                <a:gd name="T54" fmla="*/ 2485 w 3024"/>
                <a:gd name="T55" fmla="*/ 1659 h 4320"/>
                <a:gd name="T56" fmla="*/ 2732 w 3024"/>
                <a:gd name="T57" fmla="*/ 1989 h 4320"/>
                <a:gd name="T58" fmla="*/ 2998 w 3024"/>
                <a:gd name="T59" fmla="*/ 2529 h 4320"/>
                <a:gd name="T60" fmla="*/ 2936 w 3024"/>
                <a:gd name="T61" fmla="*/ 3097 h 4320"/>
                <a:gd name="T62" fmla="*/ 2513 w 3024"/>
                <a:gd name="T63" fmla="*/ 3468 h 4320"/>
                <a:gd name="T64" fmla="*/ 1951 w 3024"/>
                <a:gd name="T65" fmla="*/ 3409 h 4320"/>
                <a:gd name="T66" fmla="*/ 1604 w 3024"/>
                <a:gd name="T67" fmla="*/ 2959 h 4320"/>
                <a:gd name="T68" fmla="*/ 1651 w 3024"/>
                <a:gd name="T69" fmla="*/ 2360 h 4320"/>
                <a:gd name="T70" fmla="*/ 1790 w 3024"/>
                <a:gd name="T71" fmla="*/ 2008 h 4320"/>
                <a:gd name="T72" fmla="*/ 1445 w 3024"/>
                <a:gd name="T73" fmla="*/ 1793 h 4320"/>
                <a:gd name="T74" fmla="*/ 1272 w 3024"/>
                <a:gd name="T75" fmla="*/ 2489 h 4320"/>
                <a:gd name="T76" fmla="*/ 1477 w 3024"/>
                <a:gd name="T77" fmla="*/ 4249 h 4320"/>
                <a:gd name="T78" fmla="*/ 1231 w 3024"/>
                <a:gd name="T79" fmla="*/ 4293 h 4320"/>
                <a:gd name="T80" fmla="*/ 708 w 3024"/>
                <a:gd name="T81" fmla="*/ 4176 h 4320"/>
                <a:gd name="T82" fmla="*/ 500 w 3024"/>
                <a:gd name="T83" fmla="*/ 4319 h 4320"/>
                <a:gd name="T84" fmla="*/ 326 w 3024"/>
                <a:gd name="T85" fmla="*/ 4131 h 4320"/>
                <a:gd name="T86" fmla="*/ 444 w 3024"/>
                <a:gd name="T87" fmla="*/ 2493 h 4320"/>
                <a:gd name="T88" fmla="*/ 191 w 3024"/>
                <a:gd name="T89" fmla="*/ 2259 h 4320"/>
                <a:gd name="T90" fmla="*/ 8 w 3024"/>
                <a:gd name="T91" fmla="*/ 1855 h 4320"/>
                <a:gd name="T92" fmla="*/ 161 w 3024"/>
                <a:gd name="T93" fmla="*/ 1381 h 4320"/>
                <a:gd name="T94" fmla="*/ 525 w 3024"/>
                <a:gd name="T95" fmla="*/ 1053 h 4320"/>
                <a:gd name="T96" fmla="*/ 796 w 3024"/>
                <a:gd name="T97" fmla="*/ 984 h 4320"/>
                <a:gd name="T98" fmla="*/ 796 w 3024"/>
                <a:gd name="T99" fmla="*/ 1168 h 4320"/>
                <a:gd name="T100" fmla="*/ 745 w 3024"/>
                <a:gd name="T101" fmla="*/ 1613 h 4320"/>
                <a:gd name="T102" fmla="*/ 704 w 3024"/>
                <a:gd name="T103" fmla="*/ 1970 h 4320"/>
                <a:gd name="T104" fmla="*/ 988 w 3024"/>
                <a:gd name="T105" fmla="*/ 1970 h 4320"/>
                <a:gd name="T106" fmla="*/ 956 w 3024"/>
                <a:gd name="T107" fmla="*/ 1613 h 4320"/>
                <a:gd name="T108" fmla="*/ 915 w 3024"/>
                <a:gd name="T109" fmla="*/ 1168 h 4320"/>
                <a:gd name="T110" fmla="*/ 902 w 3024"/>
                <a:gd name="T111" fmla="*/ 984 h 4320"/>
                <a:gd name="T112" fmla="*/ 1207 w 3024"/>
                <a:gd name="T113" fmla="*/ 178 h 4320"/>
                <a:gd name="T114" fmla="*/ 1263 w 3024"/>
                <a:gd name="T115" fmla="*/ 636 h 4320"/>
                <a:gd name="T116" fmla="*/ 922 w 3024"/>
                <a:gd name="T117" fmla="*/ 911 h 4320"/>
                <a:gd name="T118" fmla="*/ 518 w 3024"/>
                <a:gd name="T119" fmla="*/ 738 h 4320"/>
                <a:gd name="T120" fmla="*/ 462 w 3024"/>
                <a:gd name="T121" fmla="*/ 280 h 4320"/>
                <a:gd name="T122" fmla="*/ 804 w 3024"/>
                <a:gd name="T123" fmla="*/ 4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24" h="4320">
                  <a:moveTo>
                    <a:pt x="2263" y="2046"/>
                  </a:moveTo>
                  <a:lnTo>
                    <a:pt x="2263" y="2174"/>
                  </a:lnTo>
                  <a:lnTo>
                    <a:pt x="2223" y="2184"/>
                  </a:lnTo>
                  <a:lnTo>
                    <a:pt x="2187" y="2199"/>
                  </a:lnTo>
                  <a:lnTo>
                    <a:pt x="2156" y="2219"/>
                  </a:lnTo>
                  <a:lnTo>
                    <a:pt x="2130" y="2244"/>
                  </a:lnTo>
                  <a:lnTo>
                    <a:pt x="2108" y="2273"/>
                  </a:lnTo>
                  <a:lnTo>
                    <a:pt x="2092" y="2305"/>
                  </a:lnTo>
                  <a:lnTo>
                    <a:pt x="2083" y="2341"/>
                  </a:lnTo>
                  <a:lnTo>
                    <a:pt x="2080" y="2379"/>
                  </a:lnTo>
                  <a:lnTo>
                    <a:pt x="2083" y="2414"/>
                  </a:lnTo>
                  <a:lnTo>
                    <a:pt x="2091" y="2445"/>
                  </a:lnTo>
                  <a:lnTo>
                    <a:pt x="2104" y="2473"/>
                  </a:lnTo>
                  <a:lnTo>
                    <a:pt x="2122" y="2499"/>
                  </a:lnTo>
                  <a:lnTo>
                    <a:pt x="2146" y="2521"/>
                  </a:lnTo>
                  <a:lnTo>
                    <a:pt x="2173" y="2544"/>
                  </a:lnTo>
                  <a:lnTo>
                    <a:pt x="2205" y="2563"/>
                  </a:lnTo>
                  <a:lnTo>
                    <a:pt x="2241" y="2580"/>
                  </a:lnTo>
                  <a:lnTo>
                    <a:pt x="2280" y="2599"/>
                  </a:lnTo>
                  <a:lnTo>
                    <a:pt x="2317" y="2614"/>
                  </a:lnTo>
                  <a:lnTo>
                    <a:pt x="2347" y="2633"/>
                  </a:lnTo>
                  <a:lnTo>
                    <a:pt x="2372" y="2651"/>
                  </a:lnTo>
                  <a:lnTo>
                    <a:pt x="2393" y="2672"/>
                  </a:lnTo>
                  <a:lnTo>
                    <a:pt x="2407" y="2695"/>
                  </a:lnTo>
                  <a:lnTo>
                    <a:pt x="2415" y="2720"/>
                  </a:lnTo>
                  <a:lnTo>
                    <a:pt x="2418" y="2749"/>
                  </a:lnTo>
                  <a:lnTo>
                    <a:pt x="2415" y="2779"/>
                  </a:lnTo>
                  <a:lnTo>
                    <a:pt x="2405" y="2805"/>
                  </a:lnTo>
                  <a:lnTo>
                    <a:pt x="2388" y="2829"/>
                  </a:lnTo>
                  <a:lnTo>
                    <a:pt x="2367" y="2847"/>
                  </a:lnTo>
                  <a:lnTo>
                    <a:pt x="2339" y="2862"/>
                  </a:lnTo>
                  <a:lnTo>
                    <a:pt x="2308" y="2871"/>
                  </a:lnTo>
                  <a:lnTo>
                    <a:pt x="2273" y="2873"/>
                  </a:lnTo>
                  <a:lnTo>
                    <a:pt x="2233" y="2871"/>
                  </a:lnTo>
                  <a:lnTo>
                    <a:pt x="2194" y="2863"/>
                  </a:lnTo>
                  <a:lnTo>
                    <a:pt x="2159" y="2851"/>
                  </a:lnTo>
                  <a:lnTo>
                    <a:pt x="2126" y="2837"/>
                  </a:lnTo>
                  <a:lnTo>
                    <a:pt x="2098" y="2818"/>
                  </a:lnTo>
                  <a:lnTo>
                    <a:pt x="2068" y="2904"/>
                  </a:lnTo>
                  <a:lnTo>
                    <a:pt x="2097" y="2922"/>
                  </a:lnTo>
                  <a:lnTo>
                    <a:pt x="2133" y="2938"/>
                  </a:lnTo>
                  <a:lnTo>
                    <a:pt x="2170" y="2949"/>
                  </a:lnTo>
                  <a:lnTo>
                    <a:pt x="2212" y="2957"/>
                  </a:lnTo>
                  <a:lnTo>
                    <a:pt x="2256" y="2960"/>
                  </a:lnTo>
                  <a:lnTo>
                    <a:pt x="2256" y="3088"/>
                  </a:lnTo>
                  <a:lnTo>
                    <a:pt x="2331" y="3088"/>
                  </a:lnTo>
                  <a:lnTo>
                    <a:pt x="2331" y="2956"/>
                  </a:lnTo>
                  <a:lnTo>
                    <a:pt x="2371" y="2947"/>
                  </a:lnTo>
                  <a:lnTo>
                    <a:pt x="2406" y="2932"/>
                  </a:lnTo>
                  <a:lnTo>
                    <a:pt x="2438" y="2913"/>
                  </a:lnTo>
                  <a:lnTo>
                    <a:pt x="2464" y="2890"/>
                  </a:lnTo>
                  <a:lnTo>
                    <a:pt x="2485" y="2864"/>
                  </a:lnTo>
                  <a:lnTo>
                    <a:pt x="2502" y="2835"/>
                  </a:lnTo>
                  <a:lnTo>
                    <a:pt x="2515" y="2805"/>
                  </a:lnTo>
                  <a:lnTo>
                    <a:pt x="2521" y="2774"/>
                  </a:lnTo>
                  <a:lnTo>
                    <a:pt x="2524" y="2740"/>
                  </a:lnTo>
                  <a:lnTo>
                    <a:pt x="2521" y="2701"/>
                  </a:lnTo>
                  <a:lnTo>
                    <a:pt x="2512" y="2664"/>
                  </a:lnTo>
                  <a:lnTo>
                    <a:pt x="2498" y="2631"/>
                  </a:lnTo>
                  <a:lnTo>
                    <a:pt x="2477" y="2602"/>
                  </a:lnTo>
                  <a:lnTo>
                    <a:pt x="2451" y="2575"/>
                  </a:lnTo>
                  <a:lnTo>
                    <a:pt x="2418" y="2551"/>
                  </a:lnTo>
                  <a:lnTo>
                    <a:pt x="2380" y="2529"/>
                  </a:lnTo>
                  <a:lnTo>
                    <a:pt x="2335" y="2508"/>
                  </a:lnTo>
                  <a:lnTo>
                    <a:pt x="2294" y="2489"/>
                  </a:lnTo>
                  <a:lnTo>
                    <a:pt x="2259" y="2470"/>
                  </a:lnTo>
                  <a:lnTo>
                    <a:pt x="2232" y="2453"/>
                  </a:lnTo>
                  <a:lnTo>
                    <a:pt x="2210" y="2434"/>
                  </a:lnTo>
                  <a:lnTo>
                    <a:pt x="2195" y="2413"/>
                  </a:lnTo>
                  <a:lnTo>
                    <a:pt x="2187" y="2390"/>
                  </a:lnTo>
                  <a:lnTo>
                    <a:pt x="2185" y="2363"/>
                  </a:lnTo>
                  <a:lnTo>
                    <a:pt x="2186" y="2346"/>
                  </a:lnTo>
                  <a:lnTo>
                    <a:pt x="2190" y="2329"/>
                  </a:lnTo>
                  <a:lnTo>
                    <a:pt x="2197" y="2312"/>
                  </a:lnTo>
                  <a:lnTo>
                    <a:pt x="2207" y="2296"/>
                  </a:lnTo>
                  <a:lnTo>
                    <a:pt x="2222" y="2283"/>
                  </a:lnTo>
                  <a:lnTo>
                    <a:pt x="2239" y="2271"/>
                  </a:lnTo>
                  <a:lnTo>
                    <a:pt x="2259" y="2262"/>
                  </a:lnTo>
                  <a:lnTo>
                    <a:pt x="2284" y="2256"/>
                  </a:lnTo>
                  <a:lnTo>
                    <a:pt x="2313" y="2254"/>
                  </a:lnTo>
                  <a:lnTo>
                    <a:pt x="2350" y="2257"/>
                  </a:lnTo>
                  <a:lnTo>
                    <a:pt x="2383" y="2262"/>
                  </a:lnTo>
                  <a:lnTo>
                    <a:pt x="2410" y="2270"/>
                  </a:lnTo>
                  <a:lnTo>
                    <a:pt x="2434" y="2279"/>
                  </a:lnTo>
                  <a:lnTo>
                    <a:pt x="2452" y="2288"/>
                  </a:lnTo>
                  <a:lnTo>
                    <a:pt x="2466" y="2297"/>
                  </a:lnTo>
                  <a:lnTo>
                    <a:pt x="2498" y="2214"/>
                  </a:lnTo>
                  <a:lnTo>
                    <a:pt x="2474" y="2201"/>
                  </a:lnTo>
                  <a:lnTo>
                    <a:pt x="2448" y="2189"/>
                  </a:lnTo>
                  <a:lnTo>
                    <a:pt x="2417" y="2180"/>
                  </a:lnTo>
                  <a:lnTo>
                    <a:pt x="2380" y="2173"/>
                  </a:lnTo>
                  <a:lnTo>
                    <a:pt x="2339" y="2169"/>
                  </a:lnTo>
                  <a:lnTo>
                    <a:pt x="2339" y="2046"/>
                  </a:lnTo>
                  <a:lnTo>
                    <a:pt x="2263" y="2046"/>
                  </a:lnTo>
                  <a:close/>
                  <a:moveTo>
                    <a:pt x="546" y="1422"/>
                  </a:moveTo>
                  <a:lnTo>
                    <a:pt x="513" y="1452"/>
                  </a:lnTo>
                  <a:lnTo>
                    <a:pt x="480" y="1487"/>
                  </a:lnTo>
                  <a:lnTo>
                    <a:pt x="446" y="1528"/>
                  </a:lnTo>
                  <a:lnTo>
                    <a:pt x="412" y="1575"/>
                  </a:lnTo>
                  <a:lnTo>
                    <a:pt x="378" y="1627"/>
                  </a:lnTo>
                  <a:lnTo>
                    <a:pt x="346" y="1686"/>
                  </a:lnTo>
                  <a:lnTo>
                    <a:pt x="313" y="1753"/>
                  </a:lnTo>
                  <a:lnTo>
                    <a:pt x="310" y="1770"/>
                  </a:lnTo>
                  <a:lnTo>
                    <a:pt x="312" y="1791"/>
                  </a:lnTo>
                  <a:lnTo>
                    <a:pt x="317" y="1817"/>
                  </a:lnTo>
                  <a:lnTo>
                    <a:pt x="325" y="1847"/>
                  </a:lnTo>
                  <a:lnTo>
                    <a:pt x="336" y="1879"/>
                  </a:lnTo>
                  <a:lnTo>
                    <a:pt x="352" y="1913"/>
                  </a:lnTo>
                  <a:lnTo>
                    <a:pt x="369" y="1948"/>
                  </a:lnTo>
                  <a:lnTo>
                    <a:pt x="389" y="1985"/>
                  </a:lnTo>
                  <a:lnTo>
                    <a:pt x="410" y="2020"/>
                  </a:lnTo>
                  <a:lnTo>
                    <a:pt x="433" y="2055"/>
                  </a:lnTo>
                  <a:lnTo>
                    <a:pt x="458" y="2089"/>
                  </a:lnTo>
                  <a:lnTo>
                    <a:pt x="483" y="2122"/>
                  </a:lnTo>
                  <a:lnTo>
                    <a:pt x="509" y="2151"/>
                  </a:lnTo>
                  <a:lnTo>
                    <a:pt x="546" y="1422"/>
                  </a:lnTo>
                  <a:close/>
                  <a:moveTo>
                    <a:pt x="902" y="984"/>
                  </a:moveTo>
                  <a:lnTo>
                    <a:pt x="912" y="986"/>
                  </a:lnTo>
                  <a:lnTo>
                    <a:pt x="928" y="987"/>
                  </a:lnTo>
                  <a:lnTo>
                    <a:pt x="948" y="990"/>
                  </a:lnTo>
                  <a:lnTo>
                    <a:pt x="970" y="994"/>
                  </a:lnTo>
                  <a:lnTo>
                    <a:pt x="994" y="998"/>
                  </a:lnTo>
                  <a:lnTo>
                    <a:pt x="1016" y="1001"/>
                  </a:lnTo>
                  <a:lnTo>
                    <a:pt x="1037" y="1005"/>
                  </a:lnTo>
                  <a:lnTo>
                    <a:pt x="1055" y="1008"/>
                  </a:lnTo>
                  <a:lnTo>
                    <a:pt x="1068" y="1011"/>
                  </a:lnTo>
                  <a:lnTo>
                    <a:pt x="1075" y="1012"/>
                  </a:lnTo>
                  <a:lnTo>
                    <a:pt x="1135" y="1032"/>
                  </a:lnTo>
                  <a:lnTo>
                    <a:pt x="1194" y="1055"/>
                  </a:lnTo>
                  <a:lnTo>
                    <a:pt x="1250" y="1084"/>
                  </a:lnTo>
                  <a:lnTo>
                    <a:pt x="1305" y="1117"/>
                  </a:lnTo>
                  <a:lnTo>
                    <a:pt x="1360" y="1155"/>
                  </a:lnTo>
                  <a:lnTo>
                    <a:pt x="1411" y="1198"/>
                  </a:lnTo>
                  <a:lnTo>
                    <a:pt x="1460" y="1244"/>
                  </a:lnTo>
                  <a:lnTo>
                    <a:pt x="1504" y="1292"/>
                  </a:lnTo>
                  <a:lnTo>
                    <a:pt x="1547" y="1344"/>
                  </a:lnTo>
                  <a:lnTo>
                    <a:pt x="1587" y="1398"/>
                  </a:lnTo>
                  <a:lnTo>
                    <a:pt x="1622" y="1454"/>
                  </a:lnTo>
                  <a:lnTo>
                    <a:pt x="1656" y="1513"/>
                  </a:lnTo>
                  <a:lnTo>
                    <a:pt x="1668" y="1537"/>
                  </a:lnTo>
                  <a:lnTo>
                    <a:pt x="1681" y="1560"/>
                  </a:lnTo>
                  <a:lnTo>
                    <a:pt x="1693" y="1584"/>
                  </a:lnTo>
                  <a:lnTo>
                    <a:pt x="1706" y="1605"/>
                  </a:lnTo>
                  <a:lnTo>
                    <a:pt x="1719" y="1626"/>
                  </a:lnTo>
                  <a:lnTo>
                    <a:pt x="1735" y="1644"/>
                  </a:lnTo>
                  <a:lnTo>
                    <a:pt x="1753" y="1659"/>
                  </a:lnTo>
                  <a:lnTo>
                    <a:pt x="1773" y="1672"/>
                  </a:lnTo>
                  <a:lnTo>
                    <a:pt x="1796" y="1680"/>
                  </a:lnTo>
                  <a:lnTo>
                    <a:pt x="1824" y="1683"/>
                  </a:lnTo>
                  <a:lnTo>
                    <a:pt x="1837" y="1682"/>
                  </a:lnTo>
                  <a:lnTo>
                    <a:pt x="1855" y="1680"/>
                  </a:lnTo>
                  <a:lnTo>
                    <a:pt x="1879" y="1676"/>
                  </a:lnTo>
                  <a:lnTo>
                    <a:pt x="1906" y="1670"/>
                  </a:lnTo>
                  <a:lnTo>
                    <a:pt x="1936" y="1663"/>
                  </a:lnTo>
                  <a:lnTo>
                    <a:pt x="1966" y="1655"/>
                  </a:lnTo>
                  <a:lnTo>
                    <a:pt x="1995" y="1646"/>
                  </a:lnTo>
                  <a:lnTo>
                    <a:pt x="2023" y="1636"/>
                  </a:lnTo>
                  <a:lnTo>
                    <a:pt x="2045" y="1626"/>
                  </a:lnTo>
                  <a:lnTo>
                    <a:pt x="2063" y="1615"/>
                  </a:lnTo>
                  <a:lnTo>
                    <a:pt x="2074" y="1606"/>
                  </a:lnTo>
                  <a:lnTo>
                    <a:pt x="2076" y="1596"/>
                  </a:lnTo>
                  <a:lnTo>
                    <a:pt x="2070" y="1568"/>
                  </a:lnTo>
                  <a:lnTo>
                    <a:pt x="2061" y="1542"/>
                  </a:lnTo>
                  <a:lnTo>
                    <a:pt x="2049" y="1516"/>
                  </a:lnTo>
                  <a:lnTo>
                    <a:pt x="2034" y="1492"/>
                  </a:lnTo>
                  <a:lnTo>
                    <a:pt x="2015" y="1471"/>
                  </a:lnTo>
                  <a:lnTo>
                    <a:pt x="1992" y="1453"/>
                  </a:lnTo>
                  <a:lnTo>
                    <a:pt x="1966" y="1437"/>
                  </a:lnTo>
                  <a:lnTo>
                    <a:pt x="1966" y="1436"/>
                  </a:lnTo>
                  <a:lnTo>
                    <a:pt x="1968" y="1432"/>
                  </a:lnTo>
                  <a:lnTo>
                    <a:pt x="1971" y="1427"/>
                  </a:lnTo>
                  <a:lnTo>
                    <a:pt x="1975" y="1422"/>
                  </a:lnTo>
                  <a:lnTo>
                    <a:pt x="1982" y="1416"/>
                  </a:lnTo>
                  <a:lnTo>
                    <a:pt x="1991" y="1413"/>
                  </a:lnTo>
                  <a:lnTo>
                    <a:pt x="2002" y="1411"/>
                  </a:lnTo>
                  <a:lnTo>
                    <a:pt x="2016" y="1413"/>
                  </a:lnTo>
                  <a:lnTo>
                    <a:pt x="2032" y="1419"/>
                  </a:lnTo>
                  <a:lnTo>
                    <a:pt x="2053" y="1430"/>
                  </a:lnTo>
                  <a:lnTo>
                    <a:pt x="2081" y="1447"/>
                  </a:lnTo>
                  <a:lnTo>
                    <a:pt x="2106" y="1456"/>
                  </a:lnTo>
                  <a:lnTo>
                    <a:pt x="2130" y="1461"/>
                  </a:lnTo>
                  <a:lnTo>
                    <a:pt x="2150" y="1461"/>
                  </a:lnTo>
                  <a:lnTo>
                    <a:pt x="2165" y="1456"/>
                  </a:lnTo>
                  <a:lnTo>
                    <a:pt x="2180" y="1448"/>
                  </a:lnTo>
                  <a:lnTo>
                    <a:pt x="2191" y="1437"/>
                  </a:lnTo>
                  <a:lnTo>
                    <a:pt x="2198" y="1428"/>
                  </a:lnTo>
                  <a:lnTo>
                    <a:pt x="2207" y="1415"/>
                  </a:lnTo>
                  <a:lnTo>
                    <a:pt x="2219" y="1402"/>
                  </a:lnTo>
                  <a:lnTo>
                    <a:pt x="2233" y="1388"/>
                  </a:lnTo>
                  <a:lnTo>
                    <a:pt x="2249" y="1376"/>
                  </a:lnTo>
                  <a:lnTo>
                    <a:pt x="2267" y="1368"/>
                  </a:lnTo>
                  <a:lnTo>
                    <a:pt x="2284" y="1365"/>
                  </a:lnTo>
                  <a:lnTo>
                    <a:pt x="2304" y="1369"/>
                  </a:lnTo>
                  <a:lnTo>
                    <a:pt x="2321" y="1377"/>
                  </a:lnTo>
                  <a:lnTo>
                    <a:pt x="2337" y="1389"/>
                  </a:lnTo>
                  <a:lnTo>
                    <a:pt x="2351" y="1403"/>
                  </a:lnTo>
                  <a:lnTo>
                    <a:pt x="2363" y="1416"/>
                  </a:lnTo>
                  <a:lnTo>
                    <a:pt x="2372" y="1428"/>
                  </a:lnTo>
                  <a:lnTo>
                    <a:pt x="2380" y="1437"/>
                  </a:lnTo>
                  <a:lnTo>
                    <a:pt x="2390" y="1448"/>
                  </a:lnTo>
                  <a:lnTo>
                    <a:pt x="2405" y="1456"/>
                  </a:lnTo>
                  <a:lnTo>
                    <a:pt x="2422" y="1461"/>
                  </a:lnTo>
                  <a:lnTo>
                    <a:pt x="2441" y="1461"/>
                  </a:lnTo>
                  <a:lnTo>
                    <a:pt x="2464" y="1456"/>
                  </a:lnTo>
                  <a:lnTo>
                    <a:pt x="2490" y="1447"/>
                  </a:lnTo>
                  <a:lnTo>
                    <a:pt x="2519" y="1430"/>
                  </a:lnTo>
                  <a:lnTo>
                    <a:pt x="2538" y="1419"/>
                  </a:lnTo>
                  <a:lnTo>
                    <a:pt x="2554" y="1413"/>
                  </a:lnTo>
                  <a:lnTo>
                    <a:pt x="2568" y="1411"/>
                  </a:lnTo>
                  <a:lnTo>
                    <a:pt x="2579" y="1413"/>
                  </a:lnTo>
                  <a:lnTo>
                    <a:pt x="2588" y="1416"/>
                  </a:lnTo>
                  <a:lnTo>
                    <a:pt x="2595" y="1422"/>
                  </a:lnTo>
                  <a:lnTo>
                    <a:pt x="2600" y="1427"/>
                  </a:lnTo>
                  <a:lnTo>
                    <a:pt x="2602" y="1432"/>
                  </a:lnTo>
                  <a:lnTo>
                    <a:pt x="2604" y="1436"/>
                  </a:lnTo>
                  <a:lnTo>
                    <a:pt x="2605" y="1437"/>
                  </a:lnTo>
                  <a:lnTo>
                    <a:pt x="2574" y="1456"/>
                  </a:lnTo>
                  <a:lnTo>
                    <a:pt x="2549" y="1478"/>
                  </a:lnTo>
                  <a:lnTo>
                    <a:pt x="2528" y="1503"/>
                  </a:lnTo>
                  <a:lnTo>
                    <a:pt x="2512" y="1530"/>
                  </a:lnTo>
                  <a:lnTo>
                    <a:pt x="2500" y="1560"/>
                  </a:lnTo>
                  <a:lnTo>
                    <a:pt x="2493" y="1593"/>
                  </a:lnTo>
                  <a:lnTo>
                    <a:pt x="2487" y="1626"/>
                  </a:lnTo>
                  <a:lnTo>
                    <a:pt x="2485" y="1659"/>
                  </a:lnTo>
                  <a:lnTo>
                    <a:pt x="2485" y="1693"/>
                  </a:lnTo>
                  <a:lnTo>
                    <a:pt x="2487" y="1725"/>
                  </a:lnTo>
                  <a:lnTo>
                    <a:pt x="2490" y="1757"/>
                  </a:lnTo>
                  <a:lnTo>
                    <a:pt x="2540" y="1792"/>
                  </a:lnTo>
                  <a:lnTo>
                    <a:pt x="2589" y="1833"/>
                  </a:lnTo>
                  <a:lnTo>
                    <a:pt x="2639" y="1880"/>
                  </a:lnTo>
                  <a:lnTo>
                    <a:pt x="2686" y="1932"/>
                  </a:lnTo>
                  <a:lnTo>
                    <a:pt x="2732" y="1989"/>
                  </a:lnTo>
                  <a:lnTo>
                    <a:pt x="2777" y="2050"/>
                  </a:lnTo>
                  <a:lnTo>
                    <a:pt x="2818" y="2113"/>
                  </a:lnTo>
                  <a:lnTo>
                    <a:pt x="2858" y="2180"/>
                  </a:lnTo>
                  <a:lnTo>
                    <a:pt x="2893" y="2248"/>
                  </a:lnTo>
                  <a:lnTo>
                    <a:pt x="2926" y="2318"/>
                  </a:lnTo>
                  <a:lnTo>
                    <a:pt x="2955" y="2388"/>
                  </a:lnTo>
                  <a:lnTo>
                    <a:pt x="2978" y="2458"/>
                  </a:lnTo>
                  <a:lnTo>
                    <a:pt x="2998" y="2529"/>
                  </a:lnTo>
                  <a:lnTo>
                    <a:pt x="3012" y="2597"/>
                  </a:lnTo>
                  <a:lnTo>
                    <a:pt x="3021" y="2664"/>
                  </a:lnTo>
                  <a:lnTo>
                    <a:pt x="3024" y="2729"/>
                  </a:lnTo>
                  <a:lnTo>
                    <a:pt x="3020" y="2808"/>
                  </a:lnTo>
                  <a:lnTo>
                    <a:pt x="3010" y="2885"/>
                  </a:lnTo>
                  <a:lnTo>
                    <a:pt x="2991" y="2959"/>
                  </a:lnTo>
                  <a:lnTo>
                    <a:pt x="2966" y="3031"/>
                  </a:lnTo>
                  <a:lnTo>
                    <a:pt x="2936" y="3097"/>
                  </a:lnTo>
                  <a:lnTo>
                    <a:pt x="2900" y="3161"/>
                  </a:lnTo>
                  <a:lnTo>
                    <a:pt x="2858" y="3220"/>
                  </a:lnTo>
                  <a:lnTo>
                    <a:pt x="2811" y="3275"/>
                  </a:lnTo>
                  <a:lnTo>
                    <a:pt x="2760" y="3325"/>
                  </a:lnTo>
                  <a:lnTo>
                    <a:pt x="2703" y="3370"/>
                  </a:lnTo>
                  <a:lnTo>
                    <a:pt x="2643" y="3409"/>
                  </a:lnTo>
                  <a:lnTo>
                    <a:pt x="2580" y="3442"/>
                  </a:lnTo>
                  <a:lnTo>
                    <a:pt x="2513" y="3468"/>
                  </a:lnTo>
                  <a:lnTo>
                    <a:pt x="2444" y="3486"/>
                  </a:lnTo>
                  <a:lnTo>
                    <a:pt x="2372" y="3498"/>
                  </a:lnTo>
                  <a:lnTo>
                    <a:pt x="2297" y="3502"/>
                  </a:lnTo>
                  <a:lnTo>
                    <a:pt x="2223" y="3498"/>
                  </a:lnTo>
                  <a:lnTo>
                    <a:pt x="2151" y="3486"/>
                  </a:lnTo>
                  <a:lnTo>
                    <a:pt x="2081" y="3468"/>
                  </a:lnTo>
                  <a:lnTo>
                    <a:pt x="2015" y="3442"/>
                  </a:lnTo>
                  <a:lnTo>
                    <a:pt x="1951" y="3409"/>
                  </a:lnTo>
                  <a:lnTo>
                    <a:pt x="1892" y="3370"/>
                  </a:lnTo>
                  <a:lnTo>
                    <a:pt x="1835" y="3325"/>
                  </a:lnTo>
                  <a:lnTo>
                    <a:pt x="1783" y="3275"/>
                  </a:lnTo>
                  <a:lnTo>
                    <a:pt x="1737" y="3220"/>
                  </a:lnTo>
                  <a:lnTo>
                    <a:pt x="1695" y="3161"/>
                  </a:lnTo>
                  <a:lnTo>
                    <a:pt x="1659" y="3097"/>
                  </a:lnTo>
                  <a:lnTo>
                    <a:pt x="1627" y="3031"/>
                  </a:lnTo>
                  <a:lnTo>
                    <a:pt x="1604" y="2959"/>
                  </a:lnTo>
                  <a:lnTo>
                    <a:pt x="1585" y="2885"/>
                  </a:lnTo>
                  <a:lnTo>
                    <a:pt x="1575" y="2808"/>
                  </a:lnTo>
                  <a:lnTo>
                    <a:pt x="1571" y="2729"/>
                  </a:lnTo>
                  <a:lnTo>
                    <a:pt x="1575" y="2659"/>
                  </a:lnTo>
                  <a:lnTo>
                    <a:pt x="1584" y="2585"/>
                  </a:lnTo>
                  <a:lnTo>
                    <a:pt x="1601" y="2511"/>
                  </a:lnTo>
                  <a:lnTo>
                    <a:pt x="1623" y="2436"/>
                  </a:lnTo>
                  <a:lnTo>
                    <a:pt x="1651" y="2360"/>
                  </a:lnTo>
                  <a:lnTo>
                    <a:pt x="1682" y="2286"/>
                  </a:lnTo>
                  <a:lnTo>
                    <a:pt x="1719" y="2212"/>
                  </a:lnTo>
                  <a:lnTo>
                    <a:pt x="1759" y="2142"/>
                  </a:lnTo>
                  <a:lnTo>
                    <a:pt x="1803" y="2072"/>
                  </a:lnTo>
                  <a:lnTo>
                    <a:pt x="1848" y="2008"/>
                  </a:lnTo>
                  <a:lnTo>
                    <a:pt x="1841" y="2008"/>
                  </a:lnTo>
                  <a:lnTo>
                    <a:pt x="1833" y="2009"/>
                  </a:lnTo>
                  <a:lnTo>
                    <a:pt x="1790" y="2008"/>
                  </a:lnTo>
                  <a:lnTo>
                    <a:pt x="1746" y="2002"/>
                  </a:lnTo>
                  <a:lnTo>
                    <a:pt x="1704" y="1992"/>
                  </a:lnTo>
                  <a:lnTo>
                    <a:pt x="1652" y="1974"/>
                  </a:lnTo>
                  <a:lnTo>
                    <a:pt x="1602" y="1949"/>
                  </a:lnTo>
                  <a:lnTo>
                    <a:pt x="1557" y="1919"/>
                  </a:lnTo>
                  <a:lnTo>
                    <a:pt x="1516" y="1882"/>
                  </a:lnTo>
                  <a:lnTo>
                    <a:pt x="1478" y="1841"/>
                  </a:lnTo>
                  <a:lnTo>
                    <a:pt x="1445" y="1793"/>
                  </a:lnTo>
                  <a:lnTo>
                    <a:pt x="1418" y="1742"/>
                  </a:lnTo>
                  <a:lnTo>
                    <a:pt x="1382" y="1672"/>
                  </a:lnTo>
                  <a:lnTo>
                    <a:pt x="1346" y="1610"/>
                  </a:lnTo>
                  <a:lnTo>
                    <a:pt x="1308" y="1555"/>
                  </a:lnTo>
                  <a:lnTo>
                    <a:pt x="1269" y="1507"/>
                  </a:lnTo>
                  <a:lnTo>
                    <a:pt x="1229" y="1466"/>
                  </a:lnTo>
                  <a:lnTo>
                    <a:pt x="1190" y="1431"/>
                  </a:lnTo>
                  <a:lnTo>
                    <a:pt x="1272" y="2489"/>
                  </a:lnTo>
                  <a:lnTo>
                    <a:pt x="1271" y="2491"/>
                  </a:lnTo>
                  <a:lnTo>
                    <a:pt x="1271" y="2494"/>
                  </a:lnTo>
                  <a:lnTo>
                    <a:pt x="1521" y="4083"/>
                  </a:lnTo>
                  <a:lnTo>
                    <a:pt x="1524" y="4120"/>
                  </a:lnTo>
                  <a:lnTo>
                    <a:pt x="1520" y="4156"/>
                  </a:lnTo>
                  <a:lnTo>
                    <a:pt x="1511" y="4189"/>
                  </a:lnTo>
                  <a:lnTo>
                    <a:pt x="1496" y="4221"/>
                  </a:lnTo>
                  <a:lnTo>
                    <a:pt x="1477" y="4249"/>
                  </a:lnTo>
                  <a:lnTo>
                    <a:pt x="1453" y="4273"/>
                  </a:lnTo>
                  <a:lnTo>
                    <a:pt x="1426" y="4294"/>
                  </a:lnTo>
                  <a:lnTo>
                    <a:pt x="1394" y="4308"/>
                  </a:lnTo>
                  <a:lnTo>
                    <a:pt x="1360" y="4317"/>
                  </a:lnTo>
                  <a:lnTo>
                    <a:pt x="1327" y="4320"/>
                  </a:lnTo>
                  <a:lnTo>
                    <a:pt x="1293" y="4317"/>
                  </a:lnTo>
                  <a:lnTo>
                    <a:pt x="1261" y="4307"/>
                  </a:lnTo>
                  <a:lnTo>
                    <a:pt x="1231" y="4293"/>
                  </a:lnTo>
                  <a:lnTo>
                    <a:pt x="1202" y="4272"/>
                  </a:lnTo>
                  <a:lnTo>
                    <a:pt x="1178" y="4247"/>
                  </a:lnTo>
                  <a:lnTo>
                    <a:pt x="1159" y="4218"/>
                  </a:lnTo>
                  <a:lnTo>
                    <a:pt x="1144" y="4185"/>
                  </a:lnTo>
                  <a:lnTo>
                    <a:pt x="1135" y="4150"/>
                  </a:lnTo>
                  <a:lnTo>
                    <a:pt x="884" y="2541"/>
                  </a:lnTo>
                  <a:lnTo>
                    <a:pt x="715" y="4138"/>
                  </a:lnTo>
                  <a:lnTo>
                    <a:pt x="708" y="4176"/>
                  </a:lnTo>
                  <a:lnTo>
                    <a:pt x="694" y="4211"/>
                  </a:lnTo>
                  <a:lnTo>
                    <a:pt x="675" y="4241"/>
                  </a:lnTo>
                  <a:lnTo>
                    <a:pt x="651" y="4269"/>
                  </a:lnTo>
                  <a:lnTo>
                    <a:pt x="623" y="4290"/>
                  </a:lnTo>
                  <a:lnTo>
                    <a:pt x="592" y="4307"/>
                  </a:lnTo>
                  <a:lnTo>
                    <a:pt x="558" y="4316"/>
                  </a:lnTo>
                  <a:lnTo>
                    <a:pt x="521" y="4320"/>
                  </a:lnTo>
                  <a:lnTo>
                    <a:pt x="500" y="4319"/>
                  </a:lnTo>
                  <a:lnTo>
                    <a:pt x="466" y="4311"/>
                  </a:lnTo>
                  <a:lnTo>
                    <a:pt x="433" y="4298"/>
                  </a:lnTo>
                  <a:lnTo>
                    <a:pt x="405" y="4279"/>
                  </a:lnTo>
                  <a:lnTo>
                    <a:pt x="380" y="4257"/>
                  </a:lnTo>
                  <a:lnTo>
                    <a:pt x="359" y="4230"/>
                  </a:lnTo>
                  <a:lnTo>
                    <a:pt x="343" y="4200"/>
                  </a:lnTo>
                  <a:lnTo>
                    <a:pt x="331" y="4167"/>
                  </a:lnTo>
                  <a:lnTo>
                    <a:pt x="326" y="4131"/>
                  </a:lnTo>
                  <a:lnTo>
                    <a:pt x="327" y="4095"/>
                  </a:lnTo>
                  <a:lnTo>
                    <a:pt x="490" y="2546"/>
                  </a:lnTo>
                  <a:lnTo>
                    <a:pt x="492" y="2491"/>
                  </a:lnTo>
                  <a:lnTo>
                    <a:pt x="488" y="2493"/>
                  </a:lnTo>
                  <a:lnTo>
                    <a:pt x="483" y="2494"/>
                  </a:lnTo>
                  <a:lnTo>
                    <a:pt x="479" y="2495"/>
                  </a:lnTo>
                  <a:lnTo>
                    <a:pt x="475" y="2495"/>
                  </a:lnTo>
                  <a:lnTo>
                    <a:pt x="444" y="2493"/>
                  </a:lnTo>
                  <a:lnTo>
                    <a:pt x="415" y="2483"/>
                  </a:lnTo>
                  <a:lnTo>
                    <a:pt x="386" y="2468"/>
                  </a:lnTo>
                  <a:lnTo>
                    <a:pt x="355" y="2443"/>
                  </a:lnTo>
                  <a:lnTo>
                    <a:pt x="322" y="2414"/>
                  </a:lnTo>
                  <a:lnTo>
                    <a:pt x="289" y="2380"/>
                  </a:lnTo>
                  <a:lnTo>
                    <a:pt x="257" y="2343"/>
                  </a:lnTo>
                  <a:lnTo>
                    <a:pt x="223" y="2303"/>
                  </a:lnTo>
                  <a:lnTo>
                    <a:pt x="191" y="2259"/>
                  </a:lnTo>
                  <a:lnTo>
                    <a:pt x="160" y="2214"/>
                  </a:lnTo>
                  <a:lnTo>
                    <a:pt x="130" y="2165"/>
                  </a:lnTo>
                  <a:lnTo>
                    <a:pt x="101" y="2115"/>
                  </a:lnTo>
                  <a:lnTo>
                    <a:pt x="76" y="2064"/>
                  </a:lnTo>
                  <a:lnTo>
                    <a:pt x="54" y="2012"/>
                  </a:lnTo>
                  <a:lnTo>
                    <a:pt x="34" y="1960"/>
                  </a:lnTo>
                  <a:lnTo>
                    <a:pt x="20" y="1907"/>
                  </a:lnTo>
                  <a:lnTo>
                    <a:pt x="8" y="1855"/>
                  </a:lnTo>
                  <a:lnTo>
                    <a:pt x="1" y="1803"/>
                  </a:lnTo>
                  <a:lnTo>
                    <a:pt x="0" y="1752"/>
                  </a:lnTo>
                  <a:lnTo>
                    <a:pt x="4" y="1703"/>
                  </a:lnTo>
                  <a:lnTo>
                    <a:pt x="14" y="1656"/>
                  </a:lnTo>
                  <a:lnTo>
                    <a:pt x="31" y="1611"/>
                  </a:lnTo>
                  <a:lnTo>
                    <a:pt x="73" y="1526"/>
                  </a:lnTo>
                  <a:lnTo>
                    <a:pt x="117" y="1450"/>
                  </a:lnTo>
                  <a:lnTo>
                    <a:pt x="161" y="1381"/>
                  </a:lnTo>
                  <a:lnTo>
                    <a:pt x="207" y="1318"/>
                  </a:lnTo>
                  <a:lnTo>
                    <a:pt x="253" y="1263"/>
                  </a:lnTo>
                  <a:lnTo>
                    <a:pt x="298" y="1215"/>
                  </a:lnTo>
                  <a:lnTo>
                    <a:pt x="346" y="1172"/>
                  </a:lnTo>
                  <a:lnTo>
                    <a:pt x="391" y="1135"/>
                  </a:lnTo>
                  <a:lnTo>
                    <a:pt x="437" y="1102"/>
                  </a:lnTo>
                  <a:lnTo>
                    <a:pt x="482" y="1076"/>
                  </a:lnTo>
                  <a:lnTo>
                    <a:pt x="525" y="1053"/>
                  </a:lnTo>
                  <a:lnTo>
                    <a:pt x="567" y="1034"/>
                  </a:lnTo>
                  <a:lnTo>
                    <a:pt x="607" y="1018"/>
                  </a:lnTo>
                  <a:lnTo>
                    <a:pt x="645" y="1007"/>
                  </a:lnTo>
                  <a:lnTo>
                    <a:pt x="682" y="999"/>
                  </a:lnTo>
                  <a:lnTo>
                    <a:pt x="715" y="992"/>
                  </a:lnTo>
                  <a:lnTo>
                    <a:pt x="745" y="988"/>
                  </a:lnTo>
                  <a:lnTo>
                    <a:pt x="772" y="986"/>
                  </a:lnTo>
                  <a:lnTo>
                    <a:pt x="796" y="984"/>
                  </a:lnTo>
                  <a:lnTo>
                    <a:pt x="816" y="984"/>
                  </a:lnTo>
                  <a:lnTo>
                    <a:pt x="816" y="990"/>
                  </a:lnTo>
                  <a:lnTo>
                    <a:pt x="814" y="1003"/>
                  </a:lnTo>
                  <a:lnTo>
                    <a:pt x="812" y="1022"/>
                  </a:lnTo>
                  <a:lnTo>
                    <a:pt x="809" y="1050"/>
                  </a:lnTo>
                  <a:lnTo>
                    <a:pt x="805" y="1084"/>
                  </a:lnTo>
                  <a:lnTo>
                    <a:pt x="801" y="1123"/>
                  </a:lnTo>
                  <a:lnTo>
                    <a:pt x="796" y="1168"/>
                  </a:lnTo>
                  <a:lnTo>
                    <a:pt x="791" y="1216"/>
                  </a:lnTo>
                  <a:lnTo>
                    <a:pt x="784" y="1267"/>
                  </a:lnTo>
                  <a:lnTo>
                    <a:pt x="778" y="1322"/>
                  </a:lnTo>
                  <a:lnTo>
                    <a:pt x="772" y="1378"/>
                  </a:lnTo>
                  <a:lnTo>
                    <a:pt x="765" y="1437"/>
                  </a:lnTo>
                  <a:lnTo>
                    <a:pt x="758" y="1496"/>
                  </a:lnTo>
                  <a:lnTo>
                    <a:pt x="751" y="1555"/>
                  </a:lnTo>
                  <a:lnTo>
                    <a:pt x="745" y="1613"/>
                  </a:lnTo>
                  <a:lnTo>
                    <a:pt x="738" y="1670"/>
                  </a:lnTo>
                  <a:lnTo>
                    <a:pt x="732" y="1724"/>
                  </a:lnTo>
                  <a:lnTo>
                    <a:pt x="727" y="1776"/>
                  </a:lnTo>
                  <a:lnTo>
                    <a:pt x="720" y="1825"/>
                  </a:lnTo>
                  <a:lnTo>
                    <a:pt x="716" y="1869"/>
                  </a:lnTo>
                  <a:lnTo>
                    <a:pt x="711" y="1909"/>
                  </a:lnTo>
                  <a:lnTo>
                    <a:pt x="707" y="1943"/>
                  </a:lnTo>
                  <a:lnTo>
                    <a:pt x="704" y="1970"/>
                  </a:lnTo>
                  <a:lnTo>
                    <a:pt x="702" y="1990"/>
                  </a:lnTo>
                  <a:lnTo>
                    <a:pt x="700" y="2003"/>
                  </a:lnTo>
                  <a:lnTo>
                    <a:pt x="699" y="2007"/>
                  </a:lnTo>
                  <a:lnTo>
                    <a:pt x="856" y="2174"/>
                  </a:lnTo>
                  <a:lnTo>
                    <a:pt x="992" y="2007"/>
                  </a:lnTo>
                  <a:lnTo>
                    <a:pt x="991" y="2003"/>
                  </a:lnTo>
                  <a:lnTo>
                    <a:pt x="990" y="1990"/>
                  </a:lnTo>
                  <a:lnTo>
                    <a:pt x="988" y="1970"/>
                  </a:lnTo>
                  <a:lnTo>
                    <a:pt x="986" y="1943"/>
                  </a:lnTo>
                  <a:lnTo>
                    <a:pt x="983" y="1909"/>
                  </a:lnTo>
                  <a:lnTo>
                    <a:pt x="979" y="1869"/>
                  </a:lnTo>
                  <a:lnTo>
                    <a:pt x="975" y="1825"/>
                  </a:lnTo>
                  <a:lnTo>
                    <a:pt x="971" y="1776"/>
                  </a:lnTo>
                  <a:lnTo>
                    <a:pt x="966" y="1724"/>
                  </a:lnTo>
                  <a:lnTo>
                    <a:pt x="961" y="1670"/>
                  </a:lnTo>
                  <a:lnTo>
                    <a:pt x="956" y="1613"/>
                  </a:lnTo>
                  <a:lnTo>
                    <a:pt x="950" y="1555"/>
                  </a:lnTo>
                  <a:lnTo>
                    <a:pt x="945" y="1496"/>
                  </a:lnTo>
                  <a:lnTo>
                    <a:pt x="940" y="1437"/>
                  </a:lnTo>
                  <a:lnTo>
                    <a:pt x="935" y="1378"/>
                  </a:lnTo>
                  <a:lnTo>
                    <a:pt x="929" y="1322"/>
                  </a:lnTo>
                  <a:lnTo>
                    <a:pt x="924" y="1267"/>
                  </a:lnTo>
                  <a:lnTo>
                    <a:pt x="920" y="1216"/>
                  </a:lnTo>
                  <a:lnTo>
                    <a:pt x="915" y="1168"/>
                  </a:lnTo>
                  <a:lnTo>
                    <a:pt x="911" y="1123"/>
                  </a:lnTo>
                  <a:lnTo>
                    <a:pt x="907" y="1084"/>
                  </a:lnTo>
                  <a:lnTo>
                    <a:pt x="905" y="1050"/>
                  </a:lnTo>
                  <a:lnTo>
                    <a:pt x="902" y="1022"/>
                  </a:lnTo>
                  <a:lnTo>
                    <a:pt x="901" y="1001"/>
                  </a:lnTo>
                  <a:lnTo>
                    <a:pt x="899" y="988"/>
                  </a:lnTo>
                  <a:lnTo>
                    <a:pt x="898" y="984"/>
                  </a:lnTo>
                  <a:lnTo>
                    <a:pt x="902" y="984"/>
                  </a:lnTo>
                  <a:close/>
                  <a:moveTo>
                    <a:pt x="863" y="0"/>
                  </a:moveTo>
                  <a:lnTo>
                    <a:pt x="922" y="4"/>
                  </a:lnTo>
                  <a:lnTo>
                    <a:pt x="978" y="16"/>
                  </a:lnTo>
                  <a:lnTo>
                    <a:pt x="1032" y="35"/>
                  </a:lnTo>
                  <a:lnTo>
                    <a:pt x="1083" y="63"/>
                  </a:lnTo>
                  <a:lnTo>
                    <a:pt x="1128" y="96"/>
                  </a:lnTo>
                  <a:lnTo>
                    <a:pt x="1170" y="134"/>
                  </a:lnTo>
                  <a:lnTo>
                    <a:pt x="1207" y="178"/>
                  </a:lnTo>
                  <a:lnTo>
                    <a:pt x="1238" y="226"/>
                  </a:lnTo>
                  <a:lnTo>
                    <a:pt x="1263" y="280"/>
                  </a:lnTo>
                  <a:lnTo>
                    <a:pt x="1282" y="336"/>
                  </a:lnTo>
                  <a:lnTo>
                    <a:pt x="1293" y="395"/>
                  </a:lnTo>
                  <a:lnTo>
                    <a:pt x="1297" y="458"/>
                  </a:lnTo>
                  <a:lnTo>
                    <a:pt x="1293" y="520"/>
                  </a:lnTo>
                  <a:lnTo>
                    <a:pt x="1282" y="580"/>
                  </a:lnTo>
                  <a:lnTo>
                    <a:pt x="1263" y="636"/>
                  </a:lnTo>
                  <a:lnTo>
                    <a:pt x="1238" y="689"/>
                  </a:lnTo>
                  <a:lnTo>
                    <a:pt x="1207" y="738"/>
                  </a:lnTo>
                  <a:lnTo>
                    <a:pt x="1170" y="782"/>
                  </a:lnTo>
                  <a:lnTo>
                    <a:pt x="1128" y="821"/>
                  </a:lnTo>
                  <a:lnTo>
                    <a:pt x="1083" y="854"/>
                  </a:lnTo>
                  <a:lnTo>
                    <a:pt x="1032" y="880"/>
                  </a:lnTo>
                  <a:lnTo>
                    <a:pt x="978" y="899"/>
                  </a:lnTo>
                  <a:lnTo>
                    <a:pt x="922" y="911"/>
                  </a:lnTo>
                  <a:lnTo>
                    <a:pt x="863" y="916"/>
                  </a:lnTo>
                  <a:lnTo>
                    <a:pt x="804" y="911"/>
                  </a:lnTo>
                  <a:lnTo>
                    <a:pt x="746" y="899"/>
                  </a:lnTo>
                  <a:lnTo>
                    <a:pt x="693" y="880"/>
                  </a:lnTo>
                  <a:lnTo>
                    <a:pt x="643" y="854"/>
                  </a:lnTo>
                  <a:lnTo>
                    <a:pt x="597" y="821"/>
                  </a:lnTo>
                  <a:lnTo>
                    <a:pt x="555" y="782"/>
                  </a:lnTo>
                  <a:lnTo>
                    <a:pt x="518" y="738"/>
                  </a:lnTo>
                  <a:lnTo>
                    <a:pt x="487" y="689"/>
                  </a:lnTo>
                  <a:lnTo>
                    <a:pt x="462" y="636"/>
                  </a:lnTo>
                  <a:lnTo>
                    <a:pt x="442" y="580"/>
                  </a:lnTo>
                  <a:lnTo>
                    <a:pt x="432" y="520"/>
                  </a:lnTo>
                  <a:lnTo>
                    <a:pt x="428" y="458"/>
                  </a:lnTo>
                  <a:lnTo>
                    <a:pt x="432" y="395"/>
                  </a:lnTo>
                  <a:lnTo>
                    <a:pt x="442" y="336"/>
                  </a:lnTo>
                  <a:lnTo>
                    <a:pt x="462" y="280"/>
                  </a:lnTo>
                  <a:lnTo>
                    <a:pt x="487" y="226"/>
                  </a:lnTo>
                  <a:lnTo>
                    <a:pt x="518" y="178"/>
                  </a:lnTo>
                  <a:lnTo>
                    <a:pt x="555" y="134"/>
                  </a:lnTo>
                  <a:lnTo>
                    <a:pt x="597" y="96"/>
                  </a:lnTo>
                  <a:lnTo>
                    <a:pt x="643" y="63"/>
                  </a:lnTo>
                  <a:lnTo>
                    <a:pt x="693" y="35"/>
                  </a:lnTo>
                  <a:lnTo>
                    <a:pt x="746" y="16"/>
                  </a:lnTo>
                  <a:lnTo>
                    <a:pt x="804" y="4"/>
                  </a:lnTo>
                  <a:lnTo>
                    <a:pt x="863" y="0"/>
                  </a:lnTo>
                  <a:close/>
                </a:path>
              </a:pathLst>
            </a:custGeom>
            <a:solidFill>
              <a:srgbClr val="92D050"/>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Freeform 37"/>
            <p:cNvSpPr>
              <a:spLocks noEditPoints="1"/>
            </p:cNvSpPr>
            <p:nvPr/>
          </p:nvSpPr>
          <p:spPr bwMode="auto">
            <a:xfrm>
              <a:off x="862971" y="4356367"/>
              <a:ext cx="454654" cy="431500"/>
            </a:xfrm>
            <a:custGeom>
              <a:avLst/>
              <a:gdLst>
                <a:gd name="T0" fmla="*/ 2288 w 4012"/>
                <a:gd name="T1" fmla="*/ 3051 h 3882"/>
                <a:gd name="T2" fmla="*/ 2196 w 4012"/>
                <a:gd name="T3" fmla="*/ 2925 h 3882"/>
                <a:gd name="T4" fmla="*/ 2332 w 4012"/>
                <a:gd name="T5" fmla="*/ 2916 h 3882"/>
                <a:gd name="T6" fmla="*/ 2312 w 4012"/>
                <a:gd name="T7" fmla="*/ 3132 h 3882"/>
                <a:gd name="T8" fmla="*/ 2221 w 4012"/>
                <a:gd name="T9" fmla="*/ 3094 h 3882"/>
                <a:gd name="T10" fmla="*/ 2221 w 4012"/>
                <a:gd name="T11" fmla="*/ 2806 h 3882"/>
                <a:gd name="T12" fmla="*/ 2112 w 4012"/>
                <a:gd name="T13" fmla="*/ 3161 h 3882"/>
                <a:gd name="T14" fmla="*/ 2441 w 4012"/>
                <a:gd name="T15" fmla="*/ 2929 h 3882"/>
                <a:gd name="T16" fmla="*/ 2337 w 4012"/>
                <a:gd name="T17" fmla="*/ 2698 h 3882"/>
                <a:gd name="T18" fmla="*/ 2453 w 4012"/>
                <a:gd name="T19" fmla="*/ 3240 h 3882"/>
                <a:gd name="T20" fmla="*/ 1933 w 4012"/>
                <a:gd name="T21" fmla="*/ 3048 h 3882"/>
                <a:gd name="T22" fmla="*/ 1742 w 4012"/>
                <a:gd name="T23" fmla="*/ 2248 h 3882"/>
                <a:gd name="T24" fmla="*/ 1121 w 4012"/>
                <a:gd name="T25" fmla="*/ 3001 h 3882"/>
                <a:gd name="T26" fmla="*/ 1742 w 4012"/>
                <a:gd name="T27" fmla="*/ 3754 h 3882"/>
                <a:gd name="T28" fmla="*/ 2599 w 4012"/>
                <a:gd name="T29" fmla="*/ 3283 h 3882"/>
                <a:gd name="T30" fmla="*/ 2293 w 4012"/>
                <a:gd name="T31" fmla="*/ 2351 h 3882"/>
                <a:gd name="T32" fmla="*/ 2455 w 4012"/>
                <a:gd name="T33" fmla="*/ 2327 h 3882"/>
                <a:gd name="T34" fmla="*/ 2683 w 4012"/>
                <a:gd name="T35" fmla="*/ 3379 h 3882"/>
                <a:gd name="T36" fmla="*/ 1728 w 4012"/>
                <a:gd name="T37" fmla="*/ 3869 h 3882"/>
                <a:gd name="T38" fmla="*/ 1009 w 4012"/>
                <a:gd name="T39" fmla="*/ 3081 h 3882"/>
                <a:gd name="T40" fmla="*/ 1580 w 4012"/>
                <a:gd name="T41" fmla="*/ 2175 h 3882"/>
                <a:gd name="T42" fmla="*/ 1121 w 4012"/>
                <a:gd name="T43" fmla="*/ 1158 h 3882"/>
                <a:gd name="T44" fmla="*/ 558 w 4012"/>
                <a:gd name="T45" fmla="*/ 1242 h 3882"/>
                <a:gd name="T46" fmla="*/ 853 w 4012"/>
                <a:gd name="T47" fmla="*/ 833 h 3882"/>
                <a:gd name="T48" fmla="*/ 2874 w 4012"/>
                <a:gd name="T49" fmla="*/ 911 h 3882"/>
                <a:gd name="T50" fmla="*/ 3157 w 4012"/>
                <a:gd name="T51" fmla="*/ 1286 h 3882"/>
                <a:gd name="T52" fmla="*/ 3320 w 4012"/>
                <a:gd name="T53" fmla="*/ 845 h 3882"/>
                <a:gd name="T54" fmla="*/ 3382 w 4012"/>
                <a:gd name="T55" fmla="*/ 611 h 3882"/>
                <a:gd name="T56" fmla="*/ 3630 w 4012"/>
                <a:gd name="T57" fmla="*/ 881 h 3882"/>
                <a:gd name="T58" fmla="*/ 3616 w 4012"/>
                <a:gd name="T59" fmla="*/ 1245 h 3882"/>
                <a:gd name="T60" fmla="*/ 3407 w 4012"/>
                <a:gd name="T61" fmla="*/ 1477 h 3882"/>
                <a:gd name="T62" fmla="*/ 3044 w 4012"/>
                <a:gd name="T63" fmla="*/ 1522 h 3882"/>
                <a:gd name="T64" fmla="*/ 2812 w 4012"/>
                <a:gd name="T65" fmla="*/ 1323 h 3882"/>
                <a:gd name="T66" fmla="*/ 2641 w 4012"/>
                <a:gd name="T67" fmla="*/ 1125 h 3882"/>
                <a:gd name="T68" fmla="*/ 2656 w 4012"/>
                <a:gd name="T69" fmla="*/ 760 h 3882"/>
                <a:gd name="T70" fmla="*/ 2925 w 4012"/>
                <a:gd name="T71" fmla="*/ 511 h 3882"/>
                <a:gd name="T72" fmla="*/ 3236 w 4012"/>
                <a:gd name="T73" fmla="*/ 495 h 3882"/>
                <a:gd name="T74" fmla="*/ 2418 w 4012"/>
                <a:gd name="T75" fmla="*/ 741 h 3882"/>
                <a:gd name="T76" fmla="*/ 2725 w 4012"/>
                <a:gd name="T77" fmla="*/ 1671 h 3882"/>
                <a:gd name="T78" fmla="*/ 3695 w 4012"/>
                <a:gd name="T79" fmla="*/ 1539 h 3882"/>
                <a:gd name="T80" fmla="*/ 3740 w 4012"/>
                <a:gd name="T81" fmla="*/ 559 h 3882"/>
                <a:gd name="T82" fmla="*/ 1008 w 4012"/>
                <a:gd name="T83" fmla="*/ 270 h 3882"/>
                <a:gd name="T84" fmla="*/ 896 w 4012"/>
                <a:gd name="T85" fmla="*/ 738 h 3882"/>
                <a:gd name="T86" fmla="*/ 643 w 4012"/>
                <a:gd name="T87" fmla="*/ 327 h 3882"/>
                <a:gd name="T88" fmla="*/ 3698 w 4012"/>
                <a:gd name="T89" fmla="*/ 348 h 3882"/>
                <a:gd name="T90" fmla="*/ 3927 w 4012"/>
                <a:gd name="T91" fmla="*/ 1400 h 3882"/>
                <a:gd name="T92" fmla="*/ 2972 w 4012"/>
                <a:gd name="T93" fmla="*/ 1890 h 3882"/>
                <a:gd name="T94" fmla="*/ 2252 w 4012"/>
                <a:gd name="T95" fmla="*/ 1102 h 3882"/>
                <a:gd name="T96" fmla="*/ 2823 w 4012"/>
                <a:gd name="T97" fmla="*/ 196 h 3882"/>
                <a:gd name="T98" fmla="*/ 247 w 4012"/>
                <a:gd name="T99" fmla="*/ 445 h 3882"/>
                <a:gd name="T100" fmla="*/ 347 w 4012"/>
                <a:gd name="T101" fmla="*/ 1380 h 3882"/>
                <a:gd name="T102" fmla="*/ 584 w 4012"/>
                <a:gd name="T103" fmla="*/ 870 h 3882"/>
                <a:gd name="T104" fmla="*/ 1014 w 4012"/>
                <a:gd name="T105" fmla="*/ 800 h 3882"/>
                <a:gd name="T106" fmla="*/ 1344 w 4012"/>
                <a:gd name="T107" fmla="*/ 1178 h 3882"/>
                <a:gd name="T108" fmla="*/ 1584 w 4012"/>
                <a:gd name="T109" fmla="*/ 854 h 3882"/>
                <a:gd name="T110" fmla="*/ 928 w 4012"/>
                <a:gd name="T111" fmla="*/ 126 h 3882"/>
                <a:gd name="T112" fmla="*/ 1646 w 4012"/>
                <a:gd name="T113" fmla="*/ 539 h 3882"/>
                <a:gd name="T114" fmla="*/ 1306 w 4012"/>
                <a:gd name="T115" fmla="*/ 1577 h 3882"/>
                <a:gd name="T116" fmla="*/ 223 w 4012"/>
                <a:gd name="T117" fmla="*/ 1428 h 3882"/>
                <a:gd name="T118" fmla="*/ 174 w 4012"/>
                <a:gd name="T119" fmla="*/ 337 h 3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12" h="3882">
                  <a:moveTo>
                    <a:pt x="1283" y="3126"/>
                  </a:moveTo>
                  <a:lnTo>
                    <a:pt x="1863" y="3126"/>
                  </a:lnTo>
                  <a:lnTo>
                    <a:pt x="1863" y="3283"/>
                  </a:lnTo>
                  <a:lnTo>
                    <a:pt x="1283" y="3283"/>
                  </a:lnTo>
                  <a:lnTo>
                    <a:pt x="1283" y="3126"/>
                  </a:lnTo>
                  <a:close/>
                  <a:moveTo>
                    <a:pt x="2263" y="3034"/>
                  </a:moveTo>
                  <a:lnTo>
                    <a:pt x="2263" y="3092"/>
                  </a:lnTo>
                  <a:lnTo>
                    <a:pt x="2277" y="3087"/>
                  </a:lnTo>
                  <a:lnTo>
                    <a:pt x="2285" y="3081"/>
                  </a:lnTo>
                  <a:lnTo>
                    <a:pt x="2290" y="3075"/>
                  </a:lnTo>
                  <a:lnTo>
                    <a:pt x="2291" y="3068"/>
                  </a:lnTo>
                  <a:lnTo>
                    <a:pt x="2291" y="3065"/>
                  </a:lnTo>
                  <a:lnTo>
                    <a:pt x="2291" y="3060"/>
                  </a:lnTo>
                  <a:lnTo>
                    <a:pt x="2290" y="3055"/>
                  </a:lnTo>
                  <a:lnTo>
                    <a:pt x="2288" y="3051"/>
                  </a:lnTo>
                  <a:lnTo>
                    <a:pt x="2284" y="3048"/>
                  </a:lnTo>
                  <a:lnTo>
                    <a:pt x="2275" y="3040"/>
                  </a:lnTo>
                  <a:lnTo>
                    <a:pt x="2263" y="3034"/>
                  </a:lnTo>
                  <a:close/>
                  <a:moveTo>
                    <a:pt x="1283" y="2922"/>
                  </a:moveTo>
                  <a:lnTo>
                    <a:pt x="1863" y="2922"/>
                  </a:lnTo>
                  <a:lnTo>
                    <a:pt x="1863" y="3080"/>
                  </a:lnTo>
                  <a:lnTo>
                    <a:pt x="1283" y="3080"/>
                  </a:lnTo>
                  <a:lnTo>
                    <a:pt x="1283" y="2922"/>
                  </a:lnTo>
                  <a:close/>
                  <a:moveTo>
                    <a:pt x="2221" y="2899"/>
                  </a:moveTo>
                  <a:lnTo>
                    <a:pt x="2214" y="2902"/>
                  </a:lnTo>
                  <a:lnTo>
                    <a:pt x="2208" y="2905"/>
                  </a:lnTo>
                  <a:lnTo>
                    <a:pt x="2203" y="2908"/>
                  </a:lnTo>
                  <a:lnTo>
                    <a:pt x="2199" y="2913"/>
                  </a:lnTo>
                  <a:lnTo>
                    <a:pt x="2197" y="2919"/>
                  </a:lnTo>
                  <a:lnTo>
                    <a:pt x="2196" y="2925"/>
                  </a:lnTo>
                  <a:lnTo>
                    <a:pt x="2196" y="2930"/>
                  </a:lnTo>
                  <a:lnTo>
                    <a:pt x="2197" y="2935"/>
                  </a:lnTo>
                  <a:lnTo>
                    <a:pt x="2199" y="2938"/>
                  </a:lnTo>
                  <a:lnTo>
                    <a:pt x="2202" y="2942"/>
                  </a:lnTo>
                  <a:lnTo>
                    <a:pt x="2207" y="2947"/>
                  </a:lnTo>
                  <a:lnTo>
                    <a:pt x="2213" y="2951"/>
                  </a:lnTo>
                  <a:lnTo>
                    <a:pt x="2221" y="2956"/>
                  </a:lnTo>
                  <a:lnTo>
                    <a:pt x="2221" y="2899"/>
                  </a:lnTo>
                  <a:close/>
                  <a:moveTo>
                    <a:pt x="2221" y="2806"/>
                  </a:moveTo>
                  <a:lnTo>
                    <a:pt x="2263" y="2806"/>
                  </a:lnTo>
                  <a:lnTo>
                    <a:pt x="2263" y="2843"/>
                  </a:lnTo>
                  <a:lnTo>
                    <a:pt x="2306" y="2849"/>
                  </a:lnTo>
                  <a:lnTo>
                    <a:pt x="2347" y="2862"/>
                  </a:lnTo>
                  <a:lnTo>
                    <a:pt x="2351" y="2863"/>
                  </a:lnTo>
                  <a:lnTo>
                    <a:pt x="2332" y="2916"/>
                  </a:lnTo>
                  <a:lnTo>
                    <a:pt x="2326" y="2914"/>
                  </a:lnTo>
                  <a:lnTo>
                    <a:pt x="2294" y="2904"/>
                  </a:lnTo>
                  <a:lnTo>
                    <a:pt x="2263" y="2898"/>
                  </a:lnTo>
                  <a:lnTo>
                    <a:pt x="2263" y="2970"/>
                  </a:lnTo>
                  <a:lnTo>
                    <a:pt x="2277" y="2976"/>
                  </a:lnTo>
                  <a:lnTo>
                    <a:pt x="2304" y="2987"/>
                  </a:lnTo>
                  <a:lnTo>
                    <a:pt x="2323" y="3000"/>
                  </a:lnTo>
                  <a:lnTo>
                    <a:pt x="2338" y="3012"/>
                  </a:lnTo>
                  <a:lnTo>
                    <a:pt x="2348" y="3027"/>
                  </a:lnTo>
                  <a:lnTo>
                    <a:pt x="2354" y="3043"/>
                  </a:lnTo>
                  <a:lnTo>
                    <a:pt x="2356" y="3061"/>
                  </a:lnTo>
                  <a:lnTo>
                    <a:pt x="2354" y="3083"/>
                  </a:lnTo>
                  <a:lnTo>
                    <a:pt x="2345" y="3103"/>
                  </a:lnTo>
                  <a:lnTo>
                    <a:pt x="2331" y="3120"/>
                  </a:lnTo>
                  <a:lnTo>
                    <a:pt x="2312" y="3132"/>
                  </a:lnTo>
                  <a:lnTo>
                    <a:pt x="2290" y="3141"/>
                  </a:lnTo>
                  <a:lnTo>
                    <a:pt x="2263" y="3147"/>
                  </a:lnTo>
                  <a:lnTo>
                    <a:pt x="2263" y="3197"/>
                  </a:lnTo>
                  <a:lnTo>
                    <a:pt x="2221" y="3197"/>
                  </a:lnTo>
                  <a:lnTo>
                    <a:pt x="2221" y="3148"/>
                  </a:lnTo>
                  <a:lnTo>
                    <a:pt x="2187" y="3146"/>
                  </a:lnTo>
                  <a:lnTo>
                    <a:pt x="2158" y="3140"/>
                  </a:lnTo>
                  <a:lnTo>
                    <a:pt x="2132" y="3131"/>
                  </a:lnTo>
                  <a:lnTo>
                    <a:pt x="2129" y="3130"/>
                  </a:lnTo>
                  <a:lnTo>
                    <a:pt x="2129" y="3068"/>
                  </a:lnTo>
                  <a:lnTo>
                    <a:pt x="2137" y="3073"/>
                  </a:lnTo>
                  <a:lnTo>
                    <a:pt x="2158" y="3082"/>
                  </a:lnTo>
                  <a:lnTo>
                    <a:pt x="2181" y="3088"/>
                  </a:lnTo>
                  <a:lnTo>
                    <a:pt x="2203" y="3093"/>
                  </a:lnTo>
                  <a:lnTo>
                    <a:pt x="2221" y="3094"/>
                  </a:lnTo>
                  <a:lnTo>
                    <a:pt x="2221" y="3019"/>
                  </a:lnTo>
                  <a:lnTo>
                    <a:pt x="2205" y="3014"/>
                  </a:lnTo>
                  <a:lnTo>
                    <a:pt x="2182" y="3003"/>
                  </a:lnTo>
                  <a:lnTo>
                    <a:pt x="2164" y="2991"/>
                  </a:lnTo>
                  <a:lnTo>
                    <a:pt x="2149" y="2978"/>
                  </a:lnTo>
                  <a:lnTo>
                    <a:pt x="2139" y="2963"/>
                  </a:lnTo>
                  <a:lnTo>
                    <a:pt x="2133" y="2946"/>
                  </a:lnTo>
                  <a:lnTo>
                    <a:pt x="2131" y="2925"/>
                  </a:lnTo>
                  <a:lnTo>
                    <a:pt x="2134" y="2904"/>
                  </a:lnTo>
                  <a:lnTo>
                    <a:pt x="2143" y="2886"/>
                  </a:lnTo>
                  <a:lnTo>
                    <a:pt x="2158" y="2870"/>
                  </a:lnTo>
                  <a:lnTo>
                    <a:pt x="2175" y="2857"/>
                  </a:lnTo>
                  <a:lnTo>
                    <a:pt x="2197" y="2849"/>
                  </a:lnTo>
                  <a:lnTo>
                    <a:pt x="2221" y="2844"/>
                  </a:lnTo>
                  <a:lnTo>
                    <a:pt x="2221" y="2806"/>
                  </a:lnTo>
                  <a:close/>
                  <a:moveTo>
                    <a:pt x="2246" y="2793"/>
                  </a:moveTo>
                  <a:lnTo>
                    <a:pt x="2208" y="2797"/>
                  </a:lnTo>
                  <a:lnTo>
                    <a:pt x="2174" y="2806"/>
                  </a:lnTo>
                  <a:lnTo>
                    <a:pt x="2140" y="2822"/>
                  </a:lnTo>
                  <a:lnTo>
                    <a:pt x="2112" y="2843"/>
                  </a:lnTo>
                  <a:lnTo>
                    <a:pt x="2086" y="2867"/>
                  </a:lnTo>
                  <a:lnTo>
                    <a:pt x="2067" y="2897"/>
                  </a:lnTo>
                  <a:lnTo>
                    <a:pt x="2051" y="2929"/>
                  </a:lnTo>
                  <a:lnTo>
                    <a:pt x="2041" y="2964"/>
                  </a:lnTo>
                  <a:lnTo>
                    <a:pt x="2039" y="3001"/>
                  </a:lnTo>
                  <a:lnTo>
                    <a:pt x="2041" y="3038"/>
                  </a:lnTo>
                  <a:lnTo>
                    <a:pt x="2051" y="3073"/>
                  </a:lnTo>
                  <a:lnTo>
                    <a:pt x="2067" y="3105"/>
                  </a:lnTo>
                  <a:lnTo>
                    <a:pt x="2086" y="3135"/>
                  </a:lnTo>
                  <a:lnTo>
                    <a:pt x="2112" y="3161"/>
                  </a:lnTo>
                  <a:lnTo>
                    <a:pt x="2140" y="3180"/>
                  </a:lnTo>
                  <a:lnTo>
                    <a:pt x="2174" y="3196"/>
                  </a:lnTo>
                  <a:lnTo>
                    <a:pt x="2208" y="3206"/>
                  </a:lnTo>
                  <a:lnTo>
                    <a:pt x="2246" y="3208"/>
                  </a:lnTo>
                  <a:lnTo>
                    <a:pt x="2283" y="3206"/>
                  </a:lnTo>
                  <a:lnTo>
                    <a:pt x="2318" y="3196"/>
                  </a:lnTo>
                  <a:lnTo>
                    <a:pt x="2350" y="3180"/>
                  </a:lnTo>
                  <a:lnTo>
                    <a:pt x="2380" y="3161"/>
                  </a:lnTo>
                  <a:lnTo>
                    <a:pt x="2404" y="3135"/>
                  </a:lnTo>
                  <a:lnTo>
                    <a:pt x="2425" y="3105"/>
                  </a:lnTo>
                  <a:lnTo>
                    <a:pt x="2441" y="3073"/>
                  </a:lnTo>
                  <a:lnTo>
                    <a:pt x="2450" y="3038"/>
                  </a:lnTo>
                  <a:lnTo>
                    <a:pt x="2453" y="3001"/>
                  </a:lnTo>
                  <a:lnTo>
                    <a:pt x="2450" y="2964"/>
                  </a:lnTo>
                  <a:lnTo>
                    <a:pt x="2441" y="2929"/>
                  </a:lnTo>
                  <a:lnTo>
                    <a:pt x="2425" y="2897"/>
                  </a:lnTo>
                  <a:lnTo>
                    <a:pt x="2404" y="2867"/>
                  </a:lnTo>
                  <a:lnTo>
                    <a:pt x="2380" y="2843"/>
                  </a:lnTo>
                  <a:lnTo>
                    <a:pt x="2350" y="2822"/>
                  </a:lnTo>
                  <a:lnTo>
                    <a:pt x="2318" y="2806"/>
                  </a:lnTo>
                  <a:lnTo>
                    <a:pt x="2283" y="2797"/>
                  </a:lnTo>
                  <a:lnTo>
                    <a:pt x="2246" y="2793"/>
                  </a:lnTo>
                  <a:close/>
                  <a:moveTo>
                    <a:pt x="1213" y="2716"/>
                  </a:moveTo>
                  <a:lnTo>
                    <a:pt x="1793" y="2716"/>
                  </a:lnTo>
                  <a:lnTo>
                    <a:pt x="1793" y="2873"/>
                  </a:lnTo>
                  <a:lnTo>
                    <a:pt x="1213" y="2873"/>
                  </a:lnTo>
                  <a:lnTo>
                    <a:pt x="1213" y="2716"/>
                  </a:lnTo>
                  <a:close/>
                  <a:moveTo>
                    <a:pt x="2246" y="2684"/>
                  </a:moveTo>
                  <a:lnTo>
                    <a:pt x="2293" y="2688"/>
                  </a:lnTo>
                  <a:lnTo>
                    <a:pt x="2337" y="2698"/>
                  </a:lnTo>
                  <a:lnTo>
                    <a:pt x="2380" y="2714"/>
                  </a:lnTo>
                  <a:lnTo>
                    <a:pt x="2418" y="2736"/>
                  </a:lnTo>
                  <a:lnTo>
                    <a:pt x="2453" y="2763"/>
                  </a:lnTo>
                  <a:lnTo>
                    <a:pt x="2484" y="2793"/>
                  </a:lnTo>
                  <a:lnTo>
                    <a:pt x="2511" y="2829"/>
                  </a:lnTo>
                  <a:lnTo>
                    <a:pt x="2533" y="2867"/>
                  </a:lnTo>
                  <a:lnTo>
                    <a:pt x="2549" y="2910"/>
                  </a:lnTo>
                  <a:lnTo>
                    <a:pt x="2559" y="2954"/>
                  </a:lnTo>
                  <a:lnTo>
                    <a:pt x="2563" y="3001"/>
                  </a:lnTo>
                  <a:lnTo>
                    <a:pt x="2559" y="3048"/>
                  </a:lnTo>
                  <a:lnTo>
                    <a:pt x="2549" y="3092"/>
                  </a:lnTo>
                  <a:lnTo>
                    <a:pt x="2533" y="3135"/>
                  </a:lnTo>
                  <a:lnTo>
                    <a:pt x="2511" y="3173"/>
                  </a:lnTo>
                  <a:lnTo>
                    <a:pt x="2484" y="3208"/>
                  </a:lnTo>
                  <a:lnTo>
                    <a:pt x="2453" y="3240"/>
                  </a:lnTo>
                  <a:lnTo>
                    <a:pt x="2418" y="3266"/>
                  </a:lnTo>
                  <a:lnTo>
                    <a:pt x="2380" y="3288"/>
                  </a:lnTo>
                  <a:lnTo>
                    <a:pt x="2337" y="3304"/>
                  </a:lnTo>
                  <a:lnTo>
                    <a:pt x="2293" y="3314"/>
                  </a:lnTo>
                  <a:lnTo>
                    <a:pt x="2246" y="3318"/>
                  </a:lnTo>
                  <a:lnTo>
                    <a:pt x="2199" y="3314"/>
                  </a:lnTo>
                  <a:lnTo>
                    <a:pt x="2154" y="3304"/>
                  </a:lnTo>
                  <a:lnTo>
                    <a:pt x="2112" y="3288"/>
                  </a:lnTo>
                  <a:lnTo>
                    <a:pt x="2074" y="3266"/>
                  </a:lnTo>
                  <a:lnTo>
                    <a:pt x="2039" y="3240"/>
                  </a:lnTo>
                  <a:lnTo>
                    <a:pt x="2007" y="3208"/>
                  </a:lnTo>
                  <a:lnTo>
                    <a:pt x="1981" y="3173"/>
                  </a:lnTo>
                  <a:lnTo>
                    <a:pt x="1959" y="3135"/>
                  </a:lnTo>
                  <a:lnTo>
                    <a:pt x="1943" y="3092"/>
                  </a:lnTo>
                  <a:lnTo>
                    <a:pt x="1933" y="3048"/>
                  </a:lnTo>
                  <a:lnTo>
                    <a:pt x="1929" y="3001"/>
                  </a:lnTo>
                  <a:lnTo>
                    <a:pt x="1933" y="2954"/>
                  </a:lnTo>
                  <a:lnTo>
                    <a:pt x="1943" y="2910"/>
                  </a:lnTo>
                  <a:lnTo>
                    <a:pt x="1959" y="2867"/>
                  </a:lnTo>
                  <a:lnTo>
                    <a:pt x="1981" y="2829"/>
                  </a:lnTo>
                  <a:lnTo>
                    <a:pt x="2007" y="2793"/>
                  </a:lnTo>
                  <a:lnTo>
                    <a:pt x="2039" y="2763"/>
                  </a:lnTo>
                  <a:lnTo>
                    <a:pt x="2074" y="2736"/>
                  </a:lnTo>
                  <a:lnTo>
                    <a:pt x="2112" y="2714"/>
                  </a:lnTo>
                  <a:lnTo>
                    <a:pt x="2154" y="2698"/>
                  </a:lnTo>
                  <a:lnTo>
                    <a:pt x="2199" y="2688"/>
                  </a:lnTo>
                  <a:lnTo>
                    <a:pt x="2246" y="2684"/>
                  </a:lnTo>
                  <a:close/>
                  <a:moveTo>
                    <a:pt x="1886" y="2235"/>
                  </a:moveTo>
                  <a:lnTo>
                    <a:pt x="1813" y="2239"/>
                  </a:lnTo>
                  <a:lnTo>
                    <a:pt x="1742" y="2248"/>
                  </a:lnTo>
                  <a:lnTo>
                    <a:pt x="1672" y="2266"/>
                  </a:lnTo>
                  <a:lnTo>
                    <a:pt x="1605" y="2289"/>
                  </a:lnTo>
                  <a:lnTo>
                    <a:pt x="1541" y="2317"/>
                  </a:lnTo>
                  <a:lnTo>
                    <a:pt x="1480" y="2351"/>
                  </a:lnTo>
                  <a:lnTo>
                    <a:pt x="1424" y="2391"/>
                  </a:lnTo>
                  <a:lnTo>
                    <a:pt x="1370" y="2435"/>
                  </a:lnTo>
                  <a:lnTo>
                    <a:pt x="1322" y="2484"/>
                  </a:lnTo>
                  <a:lnTo>
                    <a:pt x="1276" y="2538"/>
                  </a:lnTo>
                  <a:lnTo>
                    <a:pt x="1237" y="2595"/>
                  </a:lnTo>
                  <a:lnTo>
                    <a:pt x="1203" y="2656"/>
                  </a:lnTo>
                  <a:lnTo>
                    <a:pt x="1175" y="2720"/>
                  </a:lnTo>
                  <a:lnTo>
                    <a:pt x="1151" y="2786"/>
                  </a:lnTo>
                  <a:lnTo>
                    <a:pt x="1134" y="2856"/>
                  </a:lnTo>
                  <a:lnTo>
                    <a:pt x="1124" y="2927"/>
                  </a:lnTo>
                  <a:lnTo>
                    <a:pt x="1121" y="3001"/>
                  </a:lnTo>
                  <a:lnTo>
                    <a:pt x="1124" y="3075"/>
                  </a:lnTo>
                  <a:lnTo>
                    <a:pt x="1134" y="3147"/>
                  </a:lnTo>
                  <a:lnTo>
                    <a:pt x="1151" y="3216"/>
                  </a:lnTo>
                  <a:lnTo>
                    <a:pt x="1175" y="3283"/>
                  </a:lnTo>
                  <a:lnTo>
                    <a:pt x="1203" y="3347"/>
                  </a:lnTo>
                  <a:lnTo>
                    <a:pt x="1237" y="3407"/>
                  </a:lnTo>
                  <a:lnTo>
                    <a:pt x="1276" y="3464"/>
                  </a:lnTo>
                  <a:lnTo>
                    <a:pt x="1322" y="3518"/>
                  </a:lnTo>
                  <a:lnTo>
                    <a:pt x="1370" y="3567"/>
                  </a:lnTo>
                  <a:lnTo>
                    <a:pt x="1424" y="3611"/>
                  </a:lnTo>
                  <a:lnTo>
                    <a:pt x="1480" y="3650"/>
                  </a:lnTo>
                  <a:lnTo>
                    <a:pt x="1541" y="3685"/>
                  </a:lnTo>
                  <a:lnTo>
                    <a:pt x="1605" y="3713"/>
                  </a:lnTo>
                  <a:lnTo>
                    <a:pt x="1672" y="3736"/>
                  </a:lnTo>
                  <a:lnTo>
                    <a:pt x="1742" y="3754"/>
                  </a:lnTo>
                  <a:lnTo>
                    <a:pt x="1813" y="3763"/>
                  </a:lnTo>
                  <a:lnTo>
                    <a:pt x="1886" y="3767"/>
                  </a:lnTo>
                  <a:lnTo>
                    <a:pt x="1960" y="3763"/>
                  </a:lnTo>
                  <a:lnTo>
                    <a:pt x="2032" y="3754"/>
                  </a:lnTo>
                  <a:lnTo>
                    <a:pt x="2101" y="3736"/>
                  </a:lnTo>
                  <a:lnTo>
                    <a:pt x="2169" y="3713"/>
                  </a:lnTo>
                  <a:lnTo>
                    <a:pt x="2232" y="3685"/>
                  </a:lnTo>
                  <a:lnTo>
                    <a:pt x="2293" y="3650"/>
                  </a:lnTo>
                  <a:lnTo>
                    <a:pt x="2350" y="3611"/>
                  </a:lnTo>
                  <a:lnTo>
                    <a:pt x="2403" y="3567"/>
                  </a:lnTo>
                  <a:lnTo>
                    <a:pt x="2452" y="3518"/>
                  </a:lnTo>
                  <a:lnTo>
                    <a:pt x="2496" y="3464"/>
                  </a:lnTo>
                  <a:lnTo>
                    <a:pt x="2536" y="3407"/>
                  </a:lnTo>
                  <a:lnTo>
                    <a:pt x="2570" y="3347"/>
                  </a:lnTo>
                  <a:lnTo>
                    <a:pt x="2599" y="3283"/>
                  </a:lnTo>
                  <a:lnTo>
                    <a:pt x="2621" y="3216"/>
                  </a:lnTo>
                  <a:lnTo>
                    <a:pt x="2639" y="3147"/>
                  </a:lnTo>
                  <a:lnTo>
                    <a:pt x="2648" y="3075"/>
                  </a:lnTo>
                  <a:lnTo>
                    <a:pt x="2652" y="3001"/>
                  </a:lnTo>
                  <a:lnTo>
                    <a:pt x="2648" y="2927"/>
                  </a:lnTo>
                  <a:lnTo>
                    <a:pt x="2639" y="2856"/>
                  </a:lnTo>
                  <a:lnTo>
                    <a:pt x="2621" y="2786"/>
                  </a:lnTo>
                  <a:lnTo>
                    <a:pt x="2599" y="2720"/>
                  </a:lnTo>
                  <a:lnTo>
                    <a:pt x="2570" y="2656"/>
                  </a:lnTo>
                  <a:lnTo>
                    <a:pt x="2536" y="2595"/>
                  </a:lnTo>
                  <a:lnTo>
                    <a:pt x="2496" y="2538"/>
                  </a:lnTo>
                  <a:lnTo>
                    <a:pt x="2452" y="2484"/>
                  </a:lnTo>
                  <a:lnTo>
                    <a:pt x="2403" y="2435"/>
                  </a:lnTo>
                  <a:lnTo>
                    <a:pt x="2350" y="2391"/>
                  </a:lnTo>
                  <a:lnTo>
                    <a:pt x="2293" y="2351"/>
                  </a:lnTo>
                  <a:lnTo>
                    <a:pt x="2232" y="2317"/>
                  </a:lnTo>
                  <a:lnTo>
                    <a:pt x="2169" y="2289"/>
                  </a:lnTo>
                  <a:lnTo>
                    <a:pt x="2101" y="2266"/>
                  </a:lnTo>
                  <a:lnTo>
                    <a:pt x="2032" y="2248"/>
                  </a:lnTo>
                  <a:lnTo>
                    <a:pt x="1960" y="2239"/>
                  </a:lnTo>
                  <a:lnTo>
                    <a:pt x="1886" y="2235"/>
                  </a:lnTo>
                  <a:close/>
                  <a:moveTo>
                    <a:pt x="1886" y="2119"/>
                  </a:moveTo>
                  <a:lnTo>
                    <a:pt x="1967" y="2123"/>
                  </a:lnTo>
                  <a:lnTo>
                    <a:pt x="2045" y="2134"/>
                  </a:lnTo>
                  <a:lnTo>
                    <a:pt x="2121" y="2151"/>
                  </a:lnTo>
                  <a:lnTo>
                    <a:pt x="2194" y="2175"/>
                  </a:lnTo>
                  <a:lnTo>
                    <a:pt x="2264" y="2204"/>
                  </a:lnTo>
                  <a:lnTo>
                    <a:pt x="2332" y="2240"/>
                  </a:lnTo>
                  <a:lnTo>
                    <a:pt x="2394" y="2282"/>
                  </a:lnTo>
                  <a:lnTo>
                    <a:pt x="2455" y="2327"/>
                  </a:lnTo>
                  <a:lnTo>
                    <a:pt x="2510" y="2379"/>
                  </a:lnTo>
                  <a:lnTo>
                    <a:pt x="2560" y="2434"/>
                  </a:lnTo>
                  <a:lnTo>
                    <a:pt x="2607" y="2493"/>
                  </a:lnTo>
                  <a:lnTo>
                    <a:pt x="2647" y="2557"/>
                  </a:lnTo>
                  <a:lnTo>
                    <a:pt x="2683" y="2624"/>
                  </a:lnTo>
                  <a:lnTo>
                    <a:pt x="2712" y="2694"/>
                  </a:lnTo>
                  <a:lnTo>
                    <a:pt x="2737" y="2766"/>
                  </a:lnTo>
                  <a:lnTo>
                    <a:pt x="2754" y="2843"/>
                  </a:lnTo>
                  <a:lnTo>
                    <a:pt x="2765" y="2921"/>
                  </a:lnTo>
                  <a:lnTo>
                    <a:pt x="2768" y="3001"/>
                  </a:lnTo>
                  <a:lnTo>
                    <a:pt x="2765" y="3081"/>
                  </a:lnTo>
                  <a:lnTo>
                    <a:pt x="2754" y="3159"/>
                  </a:lnTo>
                  <a:lnTo>
                    <a:pt x="2737" y="3235"/>
                  </a:lnTo>
                  <a:lnTo>
                    <a:pt x="2712" y="3308"/>
                  </a:lnTo>
                  <a:lnTo>
                    <a:pt x="2683" y="3379"/>
                  </a:lnTo>
                  <a:lnTo>
                    <a:pt x="2647" y="3445"/>
                  </a:lnTo>
                  <a:lnTo>
                    <a:pt x="2607" y="3509"/>
                  </a:lnTo>
                  <a:lnTo>
                    <a:pt x="2560" y="3569"/>
                  </a:lnTo>
                  <a:lnTo>
                    <a:pt x="2510" y="3625"/>
                  </a:lnTo>
                  <a:lnTo>
                    <a:pt x="2455" y="3675"/>
                  </a:lnTo>
                  <a:lnTo>
                    <a:pt x="2394" y="3722"/>
                  </a:lnTo>
                  <a:lnTo>
                    <a:pt x="2331" y="3762"/>
                  </a:lnTo>
                  <a:lnTo>
                    <a:pt x="2264" y="3798"/>
                  </a:lnTo>
                  <a:lnTo>
                    <a:pt x="2194" y="3827"/>
                  </a:lnTo>
                  <a:lnTo>
                    <a:pt x="2121" y="3852"/>
                  </a:lnTo>
                  <a:lnTo>
                    <a:pt x="2045" y="3869"/>
                  </a:lnTo>
                  <a:lnTo>
                    <a:pt x="1967" y="3879"/>
                  </a:lnTo>
                  <a:lnTo>
                    <a:pt x="1886" y="3882"/>
                  </a:lnTo>
                  <a:lnTo>
                    <a:pt x="1807" y="3879"/>
                  </a:lnTo>
                  <a:lnTo>
                    <a:pt x="1728" y="3869"/>
                  </a:lnTo>
                  <a:lnTo>
                    <a:pt x="1653" y="3852"/>
                  </a:lnTo>
                  <a:lnTo>
                    <a:pt x="1580" y="3827"/>
                  </a:lnTo>
                  <a:lnTo>
                    <a:pt x="1510" y="3798"/>
                  </a:lnTo>
                  <a:lnTo>
                    <a:pt x="1442" y="3762"/>
                  </a:lnTo>
                  <a:lnTo>
                    <a:pt x="1378" y="3722"/>
                  </a:lnTo>
                  <a:lnTo>
                    <a:pt x="1319" y="3675"/>
                  </a:lnTo>
                  <a:lnTo>
                    <a:pt x="1264" y="3625"/>
                  </a:lnTo>
                  <a:lnTo>
                    <a:pt x="1213" y="3569"/>
                  </a:lnTo>
                  <a:lnTo>
                    <a:pt x="1167" y="3509"/>
                  </a:lnTo>
                  <a:lnTo>
                    <a:pt x="1125" y="3445"/>
                  </a:lnTo>
                  <a:lnTo>
                    <a:pt x="1090" y="3379"/>
                  </a:lnTo>
                  <a:lnTo>
                    <a:pt x="1060" y="3308"/>
                  </a:lnTo>
                  <a:lnTo>
                    <a:pt x="1037" y="3235"/>
                  </a:lnTo>
                  <a:lnTo>
                    <a:pt x="1020" y="3159"/>
                  </a:lnTo>
                  <a:lnTo>
                    <a:pt x="1009" y="3081"/>
                  </a:lnTo>
                  <a:lnTo>
                    <a:pt x="1005" y="3001"/>
                  </a:lnTo>
                  <a:lnTo>
                    <a:pt x="1009" y="2921"/>
                  </a:lnTo>
                  <a:lnTo>
                    <a:pt x="1020" y="2843"/>
                  </a:lnTo>
                  <a:lnTo>
                    <a:pt x="1037" y="2766"/>
                  </a:lnTo>
                  <a:lnTo>
                    <a:pt x="1060" y="2694"/>
                  </a:lnTo>
                  <a:lnTo>
                    <a:pt x="1090" y="2624"/>
                  </a:lnTo>
                  <a:lnTo>
                    <a:pt x="1125" y="2557"/>
                  </a:lnTo>
                  <a:lnTo>
                    <a:pt x="1167" y="2493"/>
                  </a:lnTo>
                  <a:lnTo>
                    <a:pt x="1213" y="2434"/>
                  </a:lnTo>
                  <a:lnTo>
                    <a:pt x="1264" y="2379"/>
                  </a:lnTo>
                  <a:lnTo>
                    <a:pt x="1319" y="2327"/>
                  </a:lnTo>
                  <a:lnTo>
                    <a:pt x="1378" y="2282"/>
                  </a:lnTo>
                  <a:lnTo>
                    <a:pt x="1442" y="2240"/>
                  </a:lnTo>
                  <a:lnTo>
                    <a:pt x="1510" y="2204"/>
                  </a:lnTo>
                  <a:lnTo>
                    <a:pt x="1580" y="2175"/>
                  </a:lnTo>
                  <a:lnTo>
                    <a:pt x="1653" y="2151"/>
                  </a:lnTo>
                  <a:lnTo>
                    <a:pt x="1728" y="2134"/>
                  </a:lnTo>
                  <a:lnTo>
                    <a:pt x="1807" y="2123"/>
                  </a:lnTo>
                  <a:lnTo>
                    <a:pt x="1886" y="2119"/>
                  </a:lnTo>
                  <a:close/>
                  <a:moveTo>
                    <a:pt x="2648" y="1902"/>
                  </a:moveTo>
                  <a:lnTo>
                    <a:pt x="2768" y="1975"/>
                  </a:lnTo>
                  <a:lnTo>
                    <a:pt x="2588" y="2267"/>
                  </a:lnTo>
                  <a:lnTo>
                    <a:pt x="2471" y="2194"/>
                  </a:lnTo>
                  <a:lnTo>
                    <a:pt x="2648" y="1902"/>
                  </a:lnTo>
                  <a:close/>
                  <a:moveTo>
                    <a:pt x="1325" y="1836"/>
                  </a:moveTo>
                  <a:lnTo>
                    <a:pt x="1473" y="2111"/>
                  </a:lnTo>
                  <a:lnTo>
                    <a:pt x="1351" y="2177"/>
                  </a:lnTo>
                  <a:lnTo>
                    <a:pt x="1204" y="1902"/>
                  </a:lnTo>
                  <a:lnTo>
                    <a:pt x="1325" y="1836"/>
                  </a:lnTo>
                  <a:close/>
                  <a:moveTo>
                    <a:pt x="1121" y="1158"/>
                  </a:moveTo>
                  <a:lnTo>
                    <a:pt x="1121" y="1534"/>
                  </a:lnTo>
                  <a:lnTo>
                    <a:pt x="1154" y="1519"/>
                  </a:lnTo>
                  <a:lnTo>
                    <a:pt x="1160" y="1479"/>
                  </a:lnTo>
                  <a:lnTo>
                    <a:pt x="1163" y="1434"/>
                  </a:lnTo>
                  <a:lnTo>
                    <a:pt x="1163" y="1388"/>
                  </a:lnTo>
                  <a:lnTo>
                    <a:pt x="1162" y="1342"/>
                  </a:lnTo>
                  <a:lnTo>
                    <a:pt x="1157" y="1297"/>
                  </a:lnTo>
                  <a:lnTo>
                    <a:pt x="1150" y="1254"/>
                  </a:lnTo>
                  <a:lnTo>
                    <a:pt x="1141" y="1216"/>
                  </a:lnTo>
                  <a:lnTo>
                    <a:pt x="1132" y="1184"/>
                  </a:lnTo>
                  <a:lnTo>
                    <a:pt x="1121" y="1158"/>
                  </a:lnTo>
                  <a:close/>
                  <a:moveTo>
                    <a:pt x="585" y="1158"/>
                  </a:moveTo>
                  <a:lnTo>
                    <a:pt x="576" y="1180"/>
                  </a:lnTo>
                  <a:lnTo>
                    <a:pt x="566" y="1208"/>
                  </a:lnTo>
                  <a:lnTo>
                    <a:pt x="558" y="1242"/>
                  </a:lnTo>
                  <a:lnTo>
                    <a:pt x="551" y="1278"/>
                  </a:lnTo>
                  <a:lnTo>
                    <a:pt x="546" y="1319"/>
                  </a:lnTo>
                  <a:lnTo>
                    <a:pt x="544" y="1361"/>
                  </a:lnTo>
                  <a:lnTo>
                    <a:pt x="542" y="1402"/>
                  </a:lnTo>
                  <a:lnTo>
                    <a:pt x="542" y="1443"/>
                  </a:lnTo>
                  <a:lnTo>
                    <a:pt x="546" y="1483"/>
                  </a:lnTo>
                  <a:lnTo>
                    <a:pt x="552" y="1520"/>
                  </a:lnTo>
                  <a:lnTo>
                    <a:pt x="585" y="1534"/>
                  </a:lnTo>
                  <a:lnTo>
                    <a:pt x="585" y="1158"/>
                  </a:lnTo>
                  <a:close/>
                  <a:moveTo>
                    <a:pt x="1838" y="899"/>
                  </a:moveTo>
                  <a:lnTo>
                    <a:pt x="2129" y="899"/>
                  </a:lnTo>
                  <a:lnTo>
                    <a:pt x="2129" y="1038"/>
                  </a:lnTo>
                  <a:lnTo>
                    <a:pt x="1838" y="1038"/>
                  </a:lnTo>
                  <a:lnTo>
                    <a:pt x="1838" y="899"/>
                  </a:lnTo>
                  <a:close/>
                  <a:moveTo>
                    <a:pt x="853" y="833"/>
                  </a:moveTo>
                  <a:lnTo>
                    <a:pt x="789" y="1253"/>
                  </a:lnTo>
                  <a:lnTo>
                    <a:pt x="853" y="1340"/>
                  </a:lnTo>
                  <a:lnTo>
                    <a:pt x="854" y="1340"/>
                  </a:lnTo>
                  <a:lnTo>
                    <a:pt x="917" y="1253"/>
                  </a:lnTo>
                  <a:lnTo>
                    <a:pt x="854" y="833"/>
                  </a:lnTo>
                  <a:lnTo>
                    <a:pt x="853" y="833"/>
                  </a:lnTo>
                  <a:close/>
                  <a:moveTo>
                    <a:pt x="3119" y="754"/>
                  </a:moveTo>
                  <a:lnTo>
                    <a:pt x="3079" y="757"/>
                  </a:lnTo>
                  <a:lnTo>
                    <a:pt x="3042" y="765"/>
                  </a:lnTo>
                  <a:lnTo>
                    <a:pt x="3007" y="779"/>
                  </a:lnTo>
                  <a:lnTo>
                    <a:pt x="2971" y="798"/>
                  </a:lnTo>
                  <a:lnTo>
                    <a:pt x="2941" y="822"/>
                  </a:lnTo>
                  <a:lnTo>
                    <a:pt x="2915" y="849"/>
                  </a:lnTo>
                  <a:lnTo>
                    <a:pt x="2893" y="879"/>
                  </a:lnTo>
                  <a:lnTo>
                    <a:pt x="2874" y="911"/>
                  </a:lnTo>
                  <a:lnTo>
                    <a:pt x="2862" y="947"/>
                  </a:lnTo>
                  <a:lnTo>
                    <a:pt x="2853" y="984"/>
                  </a:lnTo>
                  <a:lnTo>
                    <a:pt x="2851" y="1021"/>
                  </a:lnTo>
                  <a:lnTo>
                    <a:pt x="2853" y="1059"/>
                  </a:lnTo>
                  <a:lnTo>
                    <a:pt x="2862" y="1097"/>
                  </a:lnTo>
                  <a:lnTo>
                    <a:pt x="2876" y="1134"/>
                  </a:lnTo>
                  <a:lnTo>
                    <a:pt x="2894" y="1168"/>
                  </a:lnTo>
                  <a:lnTo>
                    <a:pt x="2917" y="1197"/>
                  </a:lnTo>
                  <a:lnTo>
                    <a:pt x="2944" y="1224"/>
                  </a:lnTo>
                  <a:lnTo>
                    <a:pt x="2974" y="1247"/>
                  </a:lnTo>
                  <a:lnTo>
                    <a:pt x="3007" y="1265"/>
                  </a:lnTo>
                  <a:lnTo>
                    <a:pt x="3042" y="1278"/>
                  </a:lnTo>
                  <a:lnTo>
                    <a:pt x="3079" y="1286"/>
                  </a:lnTo>
                  <a:lnTo>
                    <a:pt x="3119" y="1289"/>
                  </a:lnTo>
                  <a:lnTo>
                    <a:pt x="3157" y="1286"/>
                  </a:lnTo>
                  <a:lnTo>
                    <a:pt x="3193" y="1278"/>
                  </a:lnTo>
                  <a:lnTo>
                    <a:pt x="3230" y="1265"/>
                  </a:lnTo>
                  <a:lnTo>
                    <a:pt x="3265" y="1245"/>
                  </a:lnTo>
                  <a:lnTo>
                    <a:pt x="3295" y="1222"/>
                  </a:lnTo>
                  <a:lnTo>
                    <a:pt x="3322" y="1195"/>
                  </a:lnTo>
                  <a:lnTo>
                    <a:pt x="3344" y="1164"/>
                  </a:lnTo>
                  <a:lnTo>
                    <a:pt x="3362" y="1131"/>
                  </a:lnTo>
                  <a:lnTo>
                    <a:pt x="3375" y="1097"/>
                  </a:lnTo>
                  <a:lnTo>
                    <a:pt x="3382" y="1060"/>
                  </a:lnTo>
                  <a:lnTo>
                    <a:pt x="3386" y="1023"/>
                  </a:lnTo>
                  <a:lnTo>
                    <a:pt x="3382" y="985"/>
                  </a:lnTo>
                  <a:lnTo>
                    <a:pt x="3375" y="947"/>
                  </a:lnTo>
                  <a:lnTo>
                    <a:pt x="3362" y="910"/>
                  </a:lnTo>
                  <a:lnTo>
                    <a:pt x="3342" y="876"/>
                  </a:lnTo>
                  <a:lnTo>
                    <a:pt x="3320" y="845"/>
                  </a:lnTo>
                  <a:lnTo>
                    <a:pt x="3293" y="819"/>
                  </a:lnTo>
                  <a:lnTo>
                    <a:pt x="3262" y="797"/>
                  </a:lnTo>
                  <a:lnTo>
                    <a:pt x="3229" y="779"/>
                  </a:lnTo>
                  <a:lnTo>
                    <a:pt x="3193" y="765"/>
                  </a:lnTo>
                  <a:lnTo>
                    <a:pt x="3157" y="757"/>
                  </a:lnTo>
                  <a:lnTo>
                    <a:pt x="3119" y="754"/>
                  </a:lnTo>
                  <a:close/>
                  <a:moveTo>
                    <a:pt x="3254" y="494"/>
                  </a:moveTo>
                  <a:lnTo>
                    <a:pt x="3271" y="498"/>
                  </a:lnTo>
                  <a:lnTo>
                    <a:pt x="3342" y="525"/>
                  </a:lnTo>
                  <a:lnTo>
                    <a:pt x="3358" y="533"/>
                  </a:lnTo>
                  <a:lnTo>
                    <a:pt x="3371" y="544"/>
                  </a:lnTo>
                  <a:lnTo>
                    <a:pt x="3380" y="559"/>
                  </a:lnTo>
                  <a:lnTo>
                    <a:pt x="3385" y="576"/>
                  </a:lnTo>
                  <a:lnTo>
                    <a:pt x="3386" y="593"/>
                  </a:lnTo>
                  <a:lnTo>
                    <a:pt x="3382" y="611"/>
                  </a:lnTo>
                  <a:lnTo>
                    <a:pt x="3362" y="667"/>
                  </a:lnTo>
                  <a:lnTo>
                    <a:pt x="3395" y="692"/>
                  </a:lnTo>
                  <a:lnTo>
                    <a:pt x="3425" y="720"/>
                  </a:lnTo>
                  <a:lnTo>
                    <a:pt x="3452" y="752"/>
                  </a:lnTo>
                  <a:lnTo>
                    <a:pt x="3508" y="726"/>
                  </a:lnTo>
                  <a:lnTo>
                    <a:pt x="3525" y="721"/>
                  </a:lnTo>
                  <a:lnTo>
                    <a:pt x="3542" y="721"/>
                  </a:lnTo>
                  <a:lnTo>
                    <a:pt x="3559" y="725"/>
                  </a:lnTo>
                  <a:lnTo>
                    <a:pt x="3574" y="732"/>
                  </a:lnTo>
                  <a:lnTo>
                    <a:pt x="3587" y="744"/>
                  </a:lnTo>
                  <a:lnTo>
                    <a:pt x="3597" y="759"/>
                  </a:lnTo>
                  <a:lnTo>
                    <a:pt x="3628" y="828"/>
                  </a:lnTo>
                  <a:lnTo>
                    <a:pt x="3634" y="845"/>
                  </a:lnTo>
                  <a:lnTo>
                    <a:pt x="3634" y="863"/>
                  </a:lnTo>
                  <a:lnTo>
                    <a:pt x="3630" y="881"/>
                  </a:lnTo>
                  <a:lnTo>
                    <a:pt x="3623" y="895"/>
                  </a:lnTo>
                  <a:lnTo>
                    <a:pt x="3611" y="909"/>
                  </a:lnTo>
                  <a:lnTo>
                    <a:pt x="3595" y="917"/>
                  </a:lnTo>
                  <a:lnTo>
                    <a:pt x="3541" y="943"/>
                  </a:lnTo>
                  <a:lnTo>
                    <a:pt x="3547" y="985"/>
                  </a:lnTo>
                  <a:lnTo>
                    <a:pt x="3548" y="1026"/>
                  </a:lnTo>
                  <a:lnTo>
                    <a:pt x="3546" y="1067"/>
                  </a:lnTo>
                  <a:lnTo>
                    <a:pt x="3602" y="1088"/>
                  </a:lnTo>
                  <a:lnTo>
                    <a:pt x="3618" y="1097"/>
                  </a:lnTo>
                  <a:lnTo>
                    <a:pt x="3630" y="1109"/>
                  </a:lnTo>
                  <a:lnTo>
                    <a:pt x="3640" y="1123"/>
                  </a:lnTo>
                  <a:lnTo>
                    <a:pt x="3645" y="1140"/>
                  </a:lnTo>
                  <a:lnTo>
                    <a:pt x="3646" y="1157"/>
                  </a:lnTo>
                  <a:lnTo>
                    <a:pt x="3641" y="1175"/>
                  </a:lnTo>
                  <a:lnTo>
                    <a:pt x="3616" y="1245"/>
                  </a:lnTo>
                  <a:lnTo>
                    <a:pt x="3607" y="1261"/>
                  </a:lnTo>
                  <a:lnTo>
                    <a:pt x="3596" y="1275"/>
                  </a:lnTo>
                  <a:lnTo>
                    <a:pt x="3580" y="1283"/>
                  </a:lnTo>
                  <a:lnTo>
                    <a:pt x="3564" y="1289"/>
                  </a:lnTo>
                  <a:lnTo>
                    <a:pt x="3546" y="1289"/>
                  </a:lnTo>
                  <a:lnTo>
                    <a:pt x="3528" y="1286"/>
                  </a:lnTo>
                  <a:lnTo>
                    <a:pt x="3473" y="1265"/>
                  </a:lnTo>
                  <a:lnTo>
                    <a:pt x="3447" y="1298"/>
                  </a:lnTo>
                  <a:lnTo>
                    <a:pt x="3419" y="1329"/>
                  </a:lnTo>
                  <a:lnTo>
                    <a:pt x="3389" y="1356"/>
                  </a:lnTo>
                  <a:lnTo>
                    <a:pt x="3413" y="1411"/>
                  </a:lnTo>
                  <a:lnTo>
                    <a:pt x="3418" y="1428"/>
                  </a:lnTo>
                  <a:lnTo>
                    <a:pt x="3419" y="1445"/>
                  </a:lnTo>
                  <a:lnTo>
                    <a:pt x="3416" y="1463"/>
                  </a:lnTo>
                  <a:lnTo>
                    <a:pt x="3407" y="1477"/>
                  </a:lnTo>
                  <a:lnTo>
                    <a:pt x="3396" y="1491"/>
                  </a:lnTo>
                  <a:lnTo>
                    <a:pt x="3380" y="1501"/>
                  </a:lnTo>
                  <a:lnTo>
                    <a:pt x="3311" y="1531"/>
                  </a:lnTo>
                  <a:lnTo>
                    <a:pt x="3294" y="1537"/>
                  </a:lnTo>
                  <a:lnTo>
                    <a:pt x="3277" y="1537"/>
                  </a:lnTo>
                  <a:lnTo>
                    <a:pt x="3260" y="1534"/>
                  </a:lnTo>
                  <a:lnTo>
                    <a:pt x="3245" y="1526"/>
                  </a:lnTo>
                  <a:lnTo>
                    <a:pt x="3231" y="1514"/>
                  </a:lnTo>
                  <a:lnTo>
                    <a:pt x="3222" y="1498"/>
                  </a:lnTo>
                  <a:lnTo>
                    <a:pt x="3197" y="1444"/>
                  </a:lnTo>
                  <a:lnTo>
                    <a:pt x="3155" y="1450"/>
                  </a:lnTo>
                  <a:lnTo>
                    <a:pt x="3114" y="1452"/>
                  </a:lnTo>
                  <a:lnTo>
                    <a:pt x="3073" y="1449"/>
                  </a:lnTo>
                  <a:lnTo>
                    <a:pt x="3052" y="1506"/>
                  </a:lnTo>
                  <a:lnTo>
                    <a:pt x="3044" y="1522"/>
                  </a:lnTo>
                  <a:lnTo>
                    <a:pt x="3031" y="1534"/>
                  </a:lnTo>
                  <a:lnTo>
                    <a:pt x="3017" y="1544"/>
                  </a:lnTo>
                  <a:lnTo>
                    <a:pt x="2999" y="1549"/>
                  </a:lnTo>
                  <a:lnTo>
                    <a:pt x="2982" y="1550"/>
                  </a:lnTo>
                  <a:lnTo>
                    <a:pt x="2965" y="1545"/>
                  </a:lnTo>
                  <a:lnTo>
                    <a:pt x="2894" y="1519"/>
                  </a:lnTo>
                  <a:lnTo>
                    <a:pt x="2878" y="1510"/>
                  </a:lnTo>
                  <a:lnTo>
                    <a:pt x="2866" y="1499"/>
                  </a:lnTo>
                  <a:lnTo>
                    <a:pt x="2856" y="1485"/>
                  </a:lnTo>
                  <a:lnTo>
                    <a:pt x="2851" y="1468"/>
                  </a:lnTo>
                  <a:lnTo>
                    <a:pt x="2850" y="1450"/>
                  </a:lnTo>
                  <a:lnTo>
                    <a:pt x="2855" y="1432"/>
                  </a:lnTo>
                  <a:lnTo>
                    <a:pt x="2876" y="1377"/>
                  </a:lnTo>
                  <a:lnTo>
                    <a:pt x="2842" y="1351"/>
                  </a:lnTo>
                  <a:lnTo>
                    <a:pt x="2812" y="1323"/>
                  </a:lnTo>
                  <a:lnTo>
                    <a:pt x="2783" y="1292"/>
                  </a:lnTo>
                  <a:lnTo>
                    <a:pt x="2729" y="1317"/>
                  </a:lnTo>
                  <a:lnTo>
                    <a:pt x="2712" y="1323"/>
                  </a:lnTo>
                  <a:lnTo>
                    <a:pt x="2695" y="1323"/>
                  </a:lnTo>
                  <a:lnTo>
                    <a:pt x="2678" y="1319"/>
                  </a:lnTo>
                  <a:lnTo>
                    <a:pt x="2662" y="1310"/>
                  </a:lnTo>
                  <a:lnTo>
                    <a:pt x="2650" y="1299"/>
                  </a:lnTo>
                  <a:lnTo>
                    <a:pt x="2640" y="1283"/>
                  </a:lnTo>
                  <a:lnTo>
                    <a:pt x="2608" y="1215"/>
                  </a:lnTo>
                  <a:lnTo>
                    <a:pt x="2603" y="1197"/>
                  </a:lnTo>
                  <a:lnTo>
                    <a:pt x="2602" y="1180"/>
                  </a:lnTo>
                  <a:lnTo>
                    <a:pt x="2606" y="1163"/>
                  </a:lnTo>
                  <a:lnTo>
                    <a:pt x="2614" y="1148"/>
                  </a:lnTo>
                  <a:lnTo>
                    <a:pt x="2626" y="1135"/>
                  </a:lnTo>
                  <a:lnTo>
                    <a:pt x="2641" y="1125"/>
                  </a:lnTo>
                  <a:lnTo>
                    <a:pt x="2695" y="1100"/>
                  </a:lnTo>
                  <a:lnTo>
                    <a:pt x="2690" y="1059"/>
                  </a:lnTo>
                  <a:lnTo>
                    <a:pt x="2688" y="1017"/>
                  </a:lnTo>
                  <a:lnTo>
                    <a:pt x="2690" y="976"/>
                  </a:lnTo>
                  <a:lnTo>
                    <a:pt x="2635" y="956"/>
                  </a:lnTo>
                  <a:lnTo>
                    <a:pt x="2619" y="947"/>
                  </a:lnTo>
                  <a:lnTo>
                    <a:pt x="2606" y="936"/>
                  </a:lnTo>
                  <a:lnTo>
                    <a:pt x="2597" y="920"/>
                  </a:lnTo>
                  <a:lnTo>
                    <a:pt x="2591" y="904"/>
                  </a:lnTo>
                  <a:lnTo>
                    <a:pt x="2591" y="886"/>
                  </a:lnTo>
                  <a:lnTo>
                    <a:pt x="2594" y="868"/>
                  </a:lnTo>
                  <a:lnTo>
                    <a:pt x="2620" y="797"/>
                  </a:lnTo>
                  <a:lnTo>
                    <a:pt x="2629" y="782"/>
                  </a:lnTo>
                  <a:lnTo>
                    <a:pt x="2641" y="769"/>
                  </a:lnTo>
                  <a:lnTo>
                    <a:pt x="2656" y="760"/>
                  </a:lnTo>
                  <a:lnTo>
                    <a:pt x="2673" y="755"/>
                  </a:lnTo>
                  <a:lnTo>
                    <a:pt x="2690" y="754"/>
                  </a:lnTo>
                  <a:lnTo>
                    <a:pt x="2707" y="758"/>
                  </a:lnTo>
                  <a:lnTo>
                    <a:pt x="2764" y="779"/>
                  </a:lnTo>
                  <a:lnTo>
                    <a:pt x="2788" y="746"/>
                  </a:lnTo>
                  <a:lnTo>
                    <a:pt x="2817" y="715"/>
                  </a:lnTo>
                  <a:lnTo>
                    <a:pt x="2849" y="687"/>
                  </a:lnTo>
                  <a:lnTo>
                    <a:pt x="2823" y="633"/>
                  </a:lnTo>
                  <a:lnTo>
                    <a:pt x="2818" y="615"/>
                  </a:lnTo>
                  <a:lnTo>
                    <a:pt x="2817" y="598"/>
                  </a:lnTo>
                  <a:lnTo>
                    <a:pt x="2822" y="581"/>
                  </a:lnTo>
                  <a:lnTo>
                    <a:pt x="2829" y="565"/>
                  </a:lnTo>
                  <a:lnTo>
                    <a:pt x="2841" y="553"/>
                  </a:lnTo>
                  <a:lnTo>
                    <a:pt x="2856" y="543"/>
                  </a:lnTo>
                  <a:lnTo>
                    <a:pt x="2925" y="511"/>
                  </a:lnTo>
                  <a:lnTo>
                    <a:pt x="2942" y="506"/>
                  </a:lnTo>
                  <a:lnTo>
                    <a:pt x="2960" y="505"/>
                  </a:lnTo>
                  <a:lnTo>
                    <a:pt x="2976" y="510"/>
                  </a:lnTo>
                  <a:lnTo>
                    <a:pt x="2992" y="517"/>
                  </a:lnTo>
                  <a:lnTo>
                    <a:pt x="3004" y="530"/>
                  </a:lnTo>
                  <a:lnTo>
                    <a:pt x="3014" y="544"/>
                  </a:lnTo>
                  <a:lnTo>
                    <a:pt x="3040" y="598"/>
                  </a:lnTo>
                  <a:lnTo>
                    <a:pt x="3082" y="593"/>
                  </a:lnTo>
                  <a:lnTo>
                    <a:pt x="3122" y="592"/>
                  </a:lnTo>
                  <a:lnTo>
                    <a:pt x="3164" y="595"/>
                  </a:lnTo>
                  <a:lnTo>
                    <a:pt x="3185" y="538"/>
                  </a:lnTo>
                  <a:lnTo>
                    <a:pt x="3193" y="522"/>
                  </a:lnTo>
                  <a:lnTo>
                    <a:pt x="3204" y="510"/>
                  </a:lnTo>
                  <a:lnTo>
                    <a:pt x="3220" y="500"/>
                  </a:lnTo>
                  <a:lnTo>
                    <a:pt x="3236" y="495"/>
                  </a:lnTo>
                  <a:lnTo>
                    <a:pt x="3254" y="494"/>
                  </a:lnTo>
                  <a:close/>
                  <a:moveTo>
                    <a:pt x="3131" y="256"/>
                  </a:moveTo>
                  <a:lnTo>
                    <a:pt x="3057" y="259"/>
                  </a:lnTo>
                  <a:lnTo>
                    <a:pt x="2985" y="269"/>
                  </a:lnTo>
                  <a:lnTo>
                    <a:pt x="2916" y="286"/>
                  </a:lnTo>
                  <a:lnTo>
                    <a:pt x="2849" y="310"/>
                  </a:lnTo>
                  <a:lnTo>
                    <a:pt x="2785" y="338"/>
                  </a:lnTo>
                  <a:lnTo>
                    <a:pt x="2725" y="372"/>
                  </a:lnTo>
                  <a:lnTo>
                    <a:pt x="2667" y="412"/>
                  </a:lnTo>
                  <a:lnTo>
                    <a:pt x="2614" y="456"/>
                  </a:lnTo>
                  <a:lnTo>
                    <a:pt x="2565" y="505"/>
                  </a:lnTo>
                  <a:lnTo>
                    <a:pt x="2521" y="559"/>
                  </a:lnTo>
                  <a:lnTo>
                    <a:pt x="2482" y="615"/>
                  </a:lnTo>
                  <a:lnTo>
                    <a:pt x="2447" y="677"/>
                  </a:lnTo>
                  <a:lnTo>
                    <a:pt x="2418" y="741"/>
                  </a:lnTo>
                  <a:lnTo>
                    <a:pt x="2396" y="807"/>
                  </a:lnTo>
                  <a:lnTo>
                    <a:pt x="2378" y="877"/>
                  </a:lnTo>
                  <a:lnTo>
                    <a:pt x="2367" y="948"/>
                  </a:lnTo>
                  <a:lnTo>
                    <a:pt x="2365" y="1022"/>
                  </a:lnTo>
                  <a:lnTo>
                    <a:pt x="2367" y="1096"/>
                  </a:lnTo>
                  <a:lnTo>
                    <a:pt x="2378" y="1168"/>
                  </a:lnTo>
                  <a:lnTo>
                    <a:pt x="2396" y="1237"/>
                  </a:lnTo>
                  <a:lnTo>
                    <a:pt x="2418" y="1304"/>
                  </a:lnTo>
                  <a:lnTo>
                    <a:pt x="2447" y="1368"/>
                  </a:lnTo>
                  <a:lnTo>
                    <a:pt x="2482" y="1428"/>
                  </a:lnTo>
                  <a:lnTo>
                    <a:pt x="2521" y="1485"/>
                  </a:lnTo>
                  <a:lnTo>
                    <a:pt x="2565" y="1539"/>
                  </a:lnTo>
                  <a:lnTo>
                    <a:pt x="2614" y="1588"/>
                  </a:lnTo>
                  <a:lnTo>
                    <a:pt x="2667" y="1632"/>
                  </a:lnTo>
                  <a:lnTo>
                    <a:pt x="2725" y="1671"/>
                  </a:lnTo>
                  <a:lnTo>
                    <a:pt x="2785" y="1706"/>
                  </a:lnTo>
                  <a:lnTo>
                    <a:pt x="2849" y="1734"/>
                  </a:lnTo>
                  <a:lnTo>
                    <a:pt x="2916" y="1757"/>
                  </a:lnTo>
                  <a:lnTo>
                    <a:pt x="2985" y="1774"/>
                  </a:lnTo>
                  <a:lnTo>
                    <a:pt x="3057" y="1784"/>
                  </a:lnTo>
                  <a:lnTo>
                    <a:pt x="3131" y="1788"/>
                  </a:lnTo>
                  <a:lnTo>
                    <a:pt x="3204" y="1784"/>
                  </a:lnTo>
                  <a:lnTo>
                    <a:pt x="3276" y="1774"/>
                  </a:lnTo>
                  <a:lnTo>
                    <a:pt x="3346" y="1757"/>
                  </a:lnTo>
                  <a:lnTo>
                    <a:pt x="3412" y="1734"/>
                  </a:lnTo>
                  <a:lnTo>
                    <a:pt x="3476" y="1706"/>
                  </a:lnTo>
                  <a:lnTo>
                    <a:pt x="3537" y="1671"/>
                  </a:lnTo>
                  <a:lnTo>
                    <a:pt x="3593" y="1632"/>
                  </a:lnTo>
                  <a:lnTo>
                    <a:pt x="3646" y="1588"/>
                  </a:lnTo>
                  <a:lnTo>
                    <a:pt x="3695" y="1539"/>
                  </a:lnTo>
                  <a:lnTo>
                    <a:pt x="3740" y="1485"/>
                  </a:lnTo>
                  <a:lnTo>
                    <a:pt x="3780" y="1428"/>
                  </a:lnTo>
                  <a:lnTo>
                    <a:pt x="3814" y="1368"/>
                  </a:lnTo>
                  <a:lnTo>
                    <a:pt x="3843" y="1304"/>
                  </a:lnTo>
                  <a:lnTo>
                    <a:pt x="3866" y="1237"/>
                  </a:lnTo>
                  <a:lnTo>
                    <a:pt x="3883" y="1168"/>
                  </a:lnTo>
                  <a:lnTo>
                    <a:pt x="3893" y="1096"/>
                  </a:lnTo>
                  <a:lnTo>
                    <a:pt x="3897" y="1022"/>
                  </a:lnTo>
                  <a:lnTo>
                    <a:pt x="3893" y="948"/>
                  </a:lnTo>
                  <a:lnTo>
                    <a:pt x="3883" y="877"/>
                  </a:lnTo>
                  <a:lnTo>
                    <a:pt x="3866" y="807"/>
                  </a:lnTo>
                  <a:lnTo>
                    <a:pt x="3843" y="741"/>
                  </a:lnTo>
                  <a:lnTo>
                    <a:pt x="3814" y="677"/>
                  </a:lnTo>
                  <a:lnTo>
                    <a:pt x="3780" y="615"/>
                  </a:lnTo>
                  <a:lnTo>
                    <a:pt x="3740" y="559"/>
                  </a:lnTo>
                  <a:lnTo>
                    <a:pt x="3695" y="505"/>
                  </a:lnTo>
                  <a:lnTo>
                    <a:pt x="3646" y="456"/>
                  </a:lnTo>
                  <a:lnTo>
                    <a:pt x="3593" y="412"/>
                  </a:lnTo>
                  <a:lnTo>
                    <a:pt x="3537" y="372"/>
                  </a:lnTo>
                  <a:lnTo>
                    <a:pt x="3476" y="338"/>
                  </a:lnTo>
                  <a:lnTo>
                    <a:pt x="3412" y="310"/>
                  </a:lnTo>
                  <a:lnTo>
                    <a:pt x="3346" y="286"/>
                  </a:lnTo>
                  <a:lnTo>
                    <a:pt x="3276" y="269"/>
                  </a:lnTo>
                  <a:lnTo>
                    <a:pt x="3204" y="259"/>
                  </a:lnTo>
                  <a:lnTo>
                    <a:pt x="3131" y="256"/>
                  </a:lnTo>
                  <a:close/>
                  <a:moveTo>
                    <a:pt x="853" y="220"/>
                  </a:moveTo>
                  <a:lnTo>
                    <a:pt x="896" y="224"/>
                  </a:lnTo>
                  <a:lnTo>
                    <a:pt x="935" y="234"/>
                  </a:lnTo>
                  <a:lnTo>
                    <a:pt x="973" y="250"/>
                  </a:lnTo>
                  <a:lnTo>
                    <a:pt x="1008" y="270"/>
                  </a:lnTo>
                  <a:lnTo>
                    <a:pt x="1038" y="296"/>
                  </a:lnTo>
                  <a:lnTo>
                    <a:pt x="1064" y="327"/>
                  </a:lnTo>
                  <a:lnTo>
                    <a:pt x="1085" y="361"/>
                  </a:lnTo>
                  <a:lnTo>
                    <a:pt x="1101" y="398"/>
                  </a:lnTo>
                  <a:lnTo>
                    <a:pt x="1111" y="439"/>
                  </a:lnTo>
                  <a:lnTo>
                    <a:pt x="1114" y="482"/>
                  </a:lnTo>
                  <a:lnTo>
                    <a:pt x="1111" y="523"/>
                  </a:lnTo>
                  <a:lnTo>
                    <a:pt x="1101" y="564"/>
                  </a:lnTo>
                  <a:lnTo>
                    <a:pt x="1085" y="601"/>
                  </a:lnTo>
                  <a:lnTo>
                    <a:pt x="1064" y="635"/>
                  </a:lnTo>
                  <a:lnTo>
                    <a:pt x="1038" y="666"/>
                  </a:lnTo>
                  <a:lnTo>
                    <a:pt x="1008" y="692"/>
                  </a:lnTo>
                  <a:lnTo>
                    <a:pt x="973" y="712"/>
                  </a:lnTo>
                  <a:lnTo>
                    <a:pt x="935" y="728"/>
                  </a:lnTo>
                  <a:lnTo>
                    <a:pt x="896" y="738"/>
                  </a:lnTo>
                  <a:lnTo>
                    <a:pt x="853" y="742"/>
                  </a:lnTo>
                  <a:lnTo>
                    <a:pt x="811" y="738"/>
                  </a:lnTo>
                  <a:lnTo>
                    <a:pt x="771" y="728"/>
                  </a:lnTo>
                  <a:lnTo>
                    <a:pt x="733" y="712"/>
                  </a:lnTo>
                  <a:lnTo>
                    <a:pt x="700" y="692"/>
                  </a:lnTo>
                  <a:lnTo>
                    <a:pt x="669" y="666"/>
                  </a:lnTo>
                  <a:lnTo>
                    <a:pt x="643" y="635"/>
                  </a:lnTo>
                  <a:lnTo>
                    <a:pt x="621" y="601"/>
                  </a:lnTo>
                  <a:lnTo>
                    <a:pt x="605" y="564"/>
                  </a:lnTo>
                  <a:lnTo>
                    <a:pt x="595" y="523"/>
                  </a:lnTo>
                  <a:lnTo>
                    <a:pt x="593" y="482"/>
                  </a:lnTo>
                  <a:lnTo>
                    <a:pt x="595" y="439"/>
                  </a:lnTo>
                  <a:lnTo>
                    <a:pt x="605" y="398"/>
                  </a:lnTo>
                  <a:lnTo>
                    <a:pt x="621" y="361"/>
                  </a:lnTo>
                  <a:lnTo>
                    <a:pt x="643" y="327"/>
                  </a:lnTo>
                  <a:lnTo>
                    <a:pt x="669" y="296"/>
                  </a:lnTo>
                  <a:lnTo>
                    <a:pt x="700" y="270"/>
                  </a:lnTo>
                  <a:lnTo>
                    <a:pt x="733" y="250"/>
                  </a:lnTo>
                  <a:lnTo>
                    <a:pt x="771" y="234"/>
                  </a:lnTo>
                  <a:lnTo>
                    <a:pt x="811" y="224"/>
                  </a:lnTo>
                  <a:lnTo>
                    <a:pt x="853" y="220"/>
                  </a:lnTo>
                  <a:close/>
                  <a:moveTo>
                    <a:pt x="3131" y="140"/>
                  </a:moveTo>
                  <a:lnTo>
                    <a:pt x="3211" y="144"/>
                  </a:lnTo>
                  <a:lnTo>
                    <a:pt x="3289" y="154"/>
                  </a:lnTo>
                  <a:lnTo>
                    <a:pt x="3364" y="171"/>
                  </a:lnTo>
                  <a:lnTo>
                    <a:pt x="3438" y="196"/>
                  </a:lnTo>
                  <a:lnTo>
                    <a:pt x="3508" y="225"/>
                  </a:lnTo>
                  <a:lnTo>
                    <a:pt x="3575" y="261"/>
                  </a:lnTo>
                  <a:lnTo>
                    <a:pt x="3639" y="301"/>
                  </a:lnTo>
                  <a:lnTo>
                    <a:pt x="3698" y="348"/>
                  </a:lnTo>
                  <a:lnTo>
                    <a:pt x="3753" y="398"/>
                  </a:lnTo>
                  <a:lnTo>
                    <a:pt x="3805" y="455"/>
                  </a:lnTo>
                  <a:lnTo>
                    <a:pt x="3850" y="514"/>
                  </a:lnTo>
                  <a:lnTo>
                    <a:pt x="3892" y="577"/>
                  </a:lnTo>
                  <a:lnTo>
                    <a:pt x="3927" y="644"/>
                  </a:lnTo>
                  <a:lnTo>
                    <a:pt x="3957" y="715"/>
                  </a:lnTo>
                  <a:lnTo>
                    <a:pt x="3980" y="787"/>
                  </a:lnTo>
                  <a:lnTo>
                    <a:pt x="3997" y="863"/>
                  </a:lnTo>
                  <a:lnTo>
                    <a:pt x="4008" y="942"/>
                  </a:lnTo>
                  <a:lnTo>
                    <a:pt x="4012" y="1022"/>
                  </a:lnTo>
                  <a:lnTo>
                    <a:pt x="4008" y="1102"/>
                  </a:lnTo>
                  <a:lnTo>
                    <a:pt x="3997" y="1180"/>
                  </a:lnTo>
                  <a:lnTo>
                    <a:pt x="3980" y="1256"/>
                  </a:lnTo>
                  <a:lnTo>
                    <a:pt x="3957" y="1329"/>
                  </a:lnTo>
                  <a:lnTo>
                    <a:pt x="3927" y="1400"/>
                  </a:lnTo>
                  <a:lnTo>
                    <a:pt x="3892" y="1466"/>
                  </a:lnTo>
                  <a:lnTo>
                    <a:pt x="3850" y="1530"/>
                  </a:lnTo>
                  <a:lnTo>
                    <a:pt x="3805" y="1590"/>
                  </a:lnTo>
                  <a:lnTo>
                    <a:pt x="3753" y="1646"/>
                  </a:lnTo>
                  <a:lnTo>
                    <a:pt x="3698" y="1696"/>
                  </a:lnTo>
                  <a:lnTo>
                    <a:pt x="3639" y="1743"/>
                  </a:lnTo>
                  <a:lnTo>
                    <a:pt x="3575" y="1783"/>
                  </a:lnTo>
                  <a:lnTo>
                    <a:pt x="3508" y="1819"/>
                  </a:lnTo>
                  <a:lnTo>
                    <a:pt x="3438" y="1848"/>
                  </a:lnTo>
                  <a:lnTo>
                    <a:pt x="3364" y="1873"/>
                  </a:lnTo>
                  <a:lnTo>
                    <a:pt x="3289" y="1890"/>
                  </a:lnTo>
                  <a:lnTo>
                    <a:pt x="3211" y="1900"/>
                  </a:lnTo>
                  <a:lnTo>
                    <a:pt x="3131" y="1903"/>
                  </a:lnTo>
                  <a:lnTo>
                    <a:pt x="3050" y="1900"/>
                  </a:lnTo>
                  <a:lnTo>
                    <a:pt x="2972" y="1890"/>
                  </a:lnTo>
                  <a:lnTo>
                    <a:pt x="2896" y="1873"/>
                  </a:lnTo>
                  <a:lnTo>
                    <a:pt x="2823" y="1848"/>
                  </a:lnTo>
                  <a:lnTo>
                    <a:pt x="2753" y="1819"/>
                  </a:lnTo>
                  <a:lnTo>
                    <a:pt x="2685" y="1783"/>
                  </a:lnTo>
                  <a:lnTo>
                    <a:pt x="2623" y="1743"/>
                  </a:lnTo>
                  <a:lnTo>
                    <a:pt x="2563" y="1696"/>
                  </a:lnTo>
                  <a:lnTo>
                    <a:pt x="2507" y="1646"/>
                  </a:lnTo>
                  <a:lnTo>
                    <a:pt x="2457" y="1589"/>
                  </a:lnTo>
                  <a:lnTo>
                    <a:pt x="2410" y="1530"/>
                  </a:lnTo>
                  <a:lnTo>
                    <a:pt x="2370" y="1466"/>
                  </a:lnTo>
                  <a:lnTo>
                    <a:pt x="2334" y="1400"/>
                  </a:lnTo>
                  <a:lnTo>
                    <a:pt x="2305" y="1329"/>
                  </a:lnTo>
                  <a:lnTo>
                    <a:pt x="2280" y="1256"/>
                  </a:lnTo>
                  <a:lnTo>
                    <a:pt x="2263" y="1180"/>
                  </a:lnTo>
                  <a:lnTo>
                    <a:pt x="2252" y="1102"/>
                  </a:lnTo>
                  <a:lnTo>
                    <a:pt x="2250" y="1022"/>
                  </a:lnTo>
                  <a:lnTo>
                    <a:pt x="2252" y="942"/>
                  </a:lnTo>
                  <a:lnTo>
                    <a:pt x="2263" y="863"/>
                  </a:lnTo>
                  <a:lnTo>
                    <a:pt x="2280" y="787"/>
                  </a:lnTo>
                  <a:lnTo>
                    <a:pt x="2305" y="715"/>
                  </a:lnTo>
                  <a:lnTo>
                    <a:pt x="2334" y="644"/>
                  </a:lnTo>
                  <a:lnTo>
                    <a:pt x="2370" y="577"/>
                  </a:lnTo>
                  <a:lnTo>
                    <a:pt x="2410" y="514"/>
                  </a:lnTo>
                  <a:lnTo>
                    <a:pt x="2457" y="455"/>
                  </a:lnTo>
                  <a:lnTo>
                    <a:pt x="2507" y="398"/>
                  </a:lnTo>
                  <a:lnTo>
                    <a:pt x="2563" y="348"/>
                  </a:lnTo>
                  <a:lnTo>
                    <a:pt x="2623" y="301"/>
                  </a:lnTo>
                  <a:lnTo>
                    <a:pt x="2685" y="261"/>
                  </a:lnTo>
                  <a:lnTo>
                    <a:pt x="2753" y="225"/>
                  </a:lnTo>
                  <a:lnTo>
                    <a:pt x="2823" y="196"/>
                  </a:lnTo>
                  <a:lnTo>
                    <a:pt x="2896" y="171"/>
                  </a:lnTo>
                  <a:lnTo>
                    <a:pt x="2972" y="154"/>
                  </a:lnTo>
                  <a:lnTo>
                    <a:pt x="3050" y="144"/>
                  </a:lnTo>
                  <a:lnTo>
                    <a:pt x="3131" y="140"/>
                  </a:lnTo>
                  <a:close/>
                  <a:moveTo>
                    <a:pt x="853" y="122"/>
                  </a:moveTo>
                  <a:lnTo>
                    <a:pt x="778" y="126"/>
                  </a:lnTo>
                  <a:lnTo>
                    <a:pt x="706" y="137"/>
                  </a:lnTo>
                  <a:lnTo>
                    <a:pt x="636" y="155"/>
                  </a:lnTo>
                  <a:lnTo>
                    <a:pt x="568" y="180"/>
                  </a:lnTo>
                  <a:lnTo>
                    <a:pt x="504" y="210"/>
                  </a:lnTo>
                  <a:lnTo>
                    <a:pt x="444" y="247"/>
                  </a:lnTo>
                  <a:lnTo>
                    <a:pt x="388" y="289"/>
                  </a:lnTo>
                  <a:lnTo>
                    <a:pt x="336" y="337"/>
                  </a:lnTo>
                  <a:lnTo>
                    <a:pt x="290" y="388"/>
                  </a:lnTo>
                  <a:lnTo>
                    <a:pt x="247" y="445"/>
                  </a:lnTo>
                  <a:lnTo>
                    <a:pt x="210" y="505"/>
                  </a:lnTo>
                  <a:lnTo>
                    <a:pt x="179" y="569"/>
                  </a:lnTo>
                  <a:lnTo>
                    <a:pt x="155" y="636"/>
                  </a:lnTo>
                  <a:lnTo>
                    <a:pt x="137" y="706"/>
                  </a:lnTo>
                  <a:lnTo>
                    <a:pt x="126" y="779"/>
                  </a:lnTo>
                  <a:lnTo>
                    <a:pt x="122" y="854"/>
                  </a:lnTo>
                  <a:lnTo>
                    <a:pt x="125" y="921"/>
                  </a:lnTo>
                  <a:lnTo>
                    <a:pt x="135" y="989"/>
                  </a:lnTo>
                  <a:lnTo>
                    <a:pt x="150" y="1053"/>
                  </a:lnTo>
                  <a:lnTo>
                    <a:pt x="171" y="1115"/>
                  </a:lnTo>
                  <a:lnTo>
                    <a:pt x="196" y="1174"/>
                  </a:lnTo>
                  <a:lnTo>
                    <a:pt x="227" y="1231"/>
                  </a:lnTo>
                  <a:lnTo>
                    <a:pt x="263" y="1285"/>
                  </a:lnTo>
                  <a:lnTo>
                    <a:pt x="303" y="1335"/>
                  </a:lnTo>
                  <a:lnTo>
                    <a:pt x="347" y="1380"/>
                  </a:lnTo>
                  <a:lnTo>
                    <a:pt x="346" y="1359"/>
                  </a:lnTo>
                  <a:lnTo>
                    <a:pt x="346" y="1342"/>
                  </a:lnTo>
                  <a:lnTo>
                    <a:pt x="345" y="1329"/>
                  </a:lnTo>
                  <a:lnTo>
                    <a:pt x="346" y="1274"/>
                  </a:lnTo>
                  <a:lnTo>
                    <a:pt x="352" y="1222"/>
                  </a:lnTo>
                  <a:lnTo>
                    <a:pt x="363" y="1173"/>
                  </a:lnTo>
                  <a:lnTo>
                    <a:pt x="378" y="1127"/>
                  </a:lnTo>
                  <a:lnTo>
                    <a:pt x="398" y="1086"/>
                  </a:lnTo>
                  <a:lnTo>
                    <a:pt x="420" y="1046"/>
                  </a:lnTo>
                  <a:lnTo>
                    <a:pt x="444" y="1010"/>
                  </a:lnTo>
                  <a:lnTo>
                    <a:pt x="471" y="976"/>
                  </a:lnTo>
                  <a:lnTo>
                    <a:pt x="500" y="946"/>
                  </a:lnTo>
                  <a:lnTo>
                    <a:pt x="528" y="917"/>
                  </a:lnTo>
                  <a:lnTo>
                    <a:pt x="556" y="893"/>
                  </a:lnTo>
                  <a:lnTo>
                    <a:pt x="584" y="870"/>
                  </a:lnTo>
                  <a:lnTo>
                    <a:pt x="611" y="850"/>
                  </a:lnTo>
                  <a:lnTo>
                    <a:pt x="637" y="833"/>
                  </a:lnTo>
                  <a:lnTo>
                    <a:pt x="659" y="818"/>
                  </a:lnTo>
                  <a:lnTo>
                    <a:pt x="680" y="806"/>
                  </a:lnTo>
                  <a:lnTo>
                    <a:pt x="686" y="802"/>
                  </a:lnTo>
                  <a:lnTo>
                    <a:pt x="692" y="800"/>
                  </a:lnTo>
                  <a:lnTo>
                    <a:pt x="723" y="781"/>
                  </a:lnTo>
                  <a:lnTo>
                    <a:pt x="756" y="766"/>
                  </a:lnTo>
                  <a:lnTo>
                    <a:pt x="789" y="757"/>
                  </a:lnTo>
                  <a:lnTo>
                    <a:pt x="790" y="757"/>
                  </a:lnTo>
                  <a:lnTo>
                    <a:pt x="853" y="823"/>
                  </a:lnTo>
                  <a:lnTo>
                    <a:pt x="918" y="758"/>
                  </a:lnTo>
                  <a:lnTo>
                    <a:pt x="951" y="768"/>
                  </a:lnTo>
                  <a:lnTo>
                    <a:pt x="983" y="781"/>
                  </a:lnTo>
                  <a:lnTo>
                    <a:pt x="1014" y="800"/>
                  </a:lnTo>
                  <a:lnTo>
                    <a:pt x="1020" y="802"/>
                  </a:lnTo>
                  <a:lnTo>
                    <a:pt x="1027" y="806"/>
                  </a:lnTo>
                  <a:lnTo>
                    <a:pt x="1047" y="818"/>
                  </a:lnTo>
                  <a:lnTo>
                    <a:pt x="1070" y="833"/>
                  </a:lnTo>
                  <a:lnTo>
                    <a:pt x="1096" y="851"/>
                  </a:lnTo>
                  <a:lnTo>
                    <a:pt x="1123" y="871"/>
                  </a:lnTo>
                  <a:lnTo>
                    <a:pt x="1151" y="893"/>
                  </a:lnTo>
                  <a:lnTo>
                    <a:pt x="1179" y="919"/>
                  </a:lnTo>
                  <a:lnTo>
                    <a:pt x="1209" y="947"/>
                  </a:lnTo>
                  <a:lnTo>
                    <a:pt x="1237" y="978"/>
                  </a:lnTo>
                  <a:lnTo>
                    <a:pt x="1263" y="1012"/>
                  </a:lnTo>
                  <a:lnTo>
                    <a:pt x="1289" y="1049"/>
                  </a:lnTo>
                  <a:lnTo>
                    <a:pt x="1311" y="1089"/>
                  </a:lnTo>
                  <a:lnTo>
                    <a:pt x="1329" y="1132"/>
                  </a:lnTo>
                  <a:lnTo>
                    <a:pt x="1344" y="1178"/>
                  </a:lnTo>
                  <a:lnTo>
                    <a:pt x="1355" y="1227"/>
                  </a:lnTo>
                  <a:lnTo>
                    <a:pt x="1361" y="1280"/>
                  </a:lnTo>
                  <a:lnTo>
                    <a:pt x="1360" y="1336"/>
                  </a:lnTo>
                  <a:lnTo>
                    <a:pt x="1360" y="1347"/>
                  </a:lnTo>
                  <a:lnTo>
                    <a:pt x="1359" y="1363"/>
                  </a:lnTo>
                  <a:lnTo>
                    <a:pt x="1359" y="1382"/>
                  </a:lnTo>
                  <a:lnTo>
                    <a:pt x="1403" y="1335"/>
                  </a:lnTo>
                  <a:lnTo>
                    <a:pt x="1442" y="1285"/>
                  </a:lnTo>
                  <a:lnTo>
                    <a:pt x="1479" y="1232"/>
                  </a:lnTo>
                  <a:lnTo>
                    <a:pt x="1510" y="1174"/>
                  </a:lnTo>
                  <a:lnTo>
                    <a:pt x="1535" y="1115"/>
                  </a:lnTo>
                  <a:lnTo>
                    <a:pt x="1556" y="1053"/>
                  </a:lnTo>
                  <a:lnTo>
                    <a:pt x="1572" y="989"/>
                  </a:lnTo>
                  <a:lnTo>
                    <a:pt x="1581" y="921"/>
                  </a:lnTo>
                  <a:lnTo>
                    <a:pt x="1584" y="854"/>
                  </a:lnTo>
                  <a:lnTo>
                    <a:pt x="1581" y="779"/>
                  </a:lnTo>
                  <a:lnTo>
                    <a:pt x="1570" y="706"/>
                  </a:lnTo>
                  <a:lnTo>
                    <a:pt x="1551" y="636"/>
                  </a:lnTo>
                  <a:lnTo>
                    <a:pt x="1527" y="569"/>
                  </a:lnTo>
                  <a:lnTo>
                    <a:pt x="1496" y="505"/>
                  </a:lnTo>
                  <a:lnTo>
                    <a:pt x="1459" y="445"/>
                  </a:lnTo>
                  <a:lnTo>
                    <a:pt x="1418" y="388"/>
                  </a:lnTo>
                  <a:lnTo>
                    <a:pt x="1370" y="337"/>
                  </a:lnTo>
                  <a:lnTo>
                    <a:pt x="1318" y="289"/>
                  </a:lnTo>
                  <a:lnTo>
                    <a:pt x="1262" y="247"/>
                  </a:lnTo>
                  <a:lnTo>
                    <a:pt x="1202" y="210"/>
                  </a:lnTo>
                  <a:lnTo>
                    <a:pt x="1138" y="180"/>
                  </a:lnTo>
                  <a:lnTo>
                    <a:pt x="1070" y="155"/>
                  </a:lnTo>
                  <a:lnTo>
                    <a:pt x="1000" y="137"/>
                  </a:lnTo>
                  <a:lnTo>
                    <a:pt x="928" y="126"/>
                  </a:lnTo>
                  <a:lnTo>
                    <a:pt x="853" y="122"/>
                  </a:lnTo>
                  <a:close/>
                  <a:moveTo>
                    <a:pt x="853" y="0"/>
                  </a:moveTo>
                  <a:lnTo>
                    <a:pt x="935" y="4"/>
                  </a:lnTo>
                  <a:lnTo>
                    <a:pt x="1015" y="15"/>
                  </a:lnTo>
                  <a:lnTo>
                    <a:pt x="1092" y="34"/>
                  </a:lnTo>
                  <a:lnTo>
                    <a:pt x="1167" y="59"/>
                  </a:lnTo>
                  <a:lnTo>
                    <a:pt x="1238" y="91"/>
                  </a:lnTo>
                  <a:lnTo>
                    <a:pt x="1306" y="131"/>
                  </a:lnTo>
                  <a:lnTo>
                    <a:pt x="1368" y="173"/>
                  </a:lnTo>
                  <a:lnTo>
                    <a:pt x="1429" y="224"/>
                  </a:lnTo>
                  <a:lnTo>
                    <a:pt x="1483" y="278"/>
                  </a:lnTo>
                  <a:lnTo>
                    <a:pt x="1532" y="337"/>
                  </a:lnTo>
                  <a:lnTo>
                    <a:pt x="1576" y="401"/>
                  </a:lnTo>
                  <a:lnTo>
                    <a:pt x="1614" y="468"/>
                  </a:lnTo>
                  <a:lnTo>
                    <a:pt x="1646" y="539"/>
                  </a:lnTo>
                  <a:lnTo>
                    <a:pt x="1672" y="614"/>
                  </a:lnTo>
                  <a:lnTo>
                    <a:pt x="1691" y="692"/>
                  </a:lnTo>
                  <a:lnTo>
                    <a:pt x="1702" y="771"/>
                  </a:lnTo>
                  <a:lnTo>
                    <a:pt x="1706" y="854"/>
                  </a:lnTo>
                  <a:lnTo>
                    <a:pt x="1702" y="936"/>
                  </a:lnTo>
                  <a:lnTo>
                    <a:pt x="1691" y="1016"/>
                  </a:lnTo>
                  <a:lnTo>
                    <a:pt x="1672" y="1093"/>
                  </a:lnTo>
                  <a:lnTo>
                    <a:pt x="1646" y="1167"/>
                  </a:lnTo>
                  <a:lnTo>
                    <a:pt x="1614" y="1238"/>
                  </a:lnTo>
                  <a:lnTo>
                    <a:pt x="1576" y="1305"/>
                  </a:lnTo>
                  <a:lnTo>
                    <a:pt x="1532" y="1369"/>
                  </a:lnTo>
                  <a:lnTo>
                    <a:pt x="1483" y="1428"/>
                  </a:lnTo>
                  <a:lnTo>
                    <a:pt x="1429" y="1483"/>
                  </a:lnTo>
                  <a:lnTo>
                    <a:pt x="1368" y="1533"/>
                  </a:lnTo>
                  <a:lnTo>
                    <a:pt x="1306" y="1577"/>
                  </a:lnTo>
                  <a:lnTo>
                    <a:pt x="1238" y="1615"/>
                  </a:lnTo>
                  <a:lnTo>
                    <a:pt x="1167" y="1647"/>
                  </a:lnTo>
                  <a:lnTo>
                    <a:pt x="1092" y="1673"/>
                  </a:lnTo>
                  <a:lnTo>
                    <a:pt x="1015" y="1691"/>
                  </a:lnTo>
                  <a:lnTo>
                    <a:pt x="935" y="1703"/>
                  </a:lnTo>
                  <a:lnTo>
                    <a:pt x="853" y="1707"/>
                  </a:lnTo>
                  <a:lnTo>
                    <a:pt x="771" y="1703"/>
                  </a:lnTo>
                  <a:lnTo>
                    <a:pt x="691" y="1691"/>
                  </a:lnTo>
                  <a:lnTo>
                    <a:pt x="614" y="1673"/>
                  </a:lnTo>
                  <a:lnTo>
                    <a:pt x="540" y="1647"/>
                  </a:lnTo>
                  <a:lnTo>
                    <a:pt x="469" y="1615"/>
                  </a:lnTo>
                  <a:lnTo>
                    <a:pt x="401" y="1577"/>
                  </a:lnTo>
                  <a:lnTo>
                    <a:pt x="338" y="1533"/>
                  </a:lnTo>
                  <a:lnTo>
                    <a:pt x="279" y="1483"/>
                  </a:lnTo>
                  <a:lnTo>
                    <a:pt x="223" y="1428"/>
                  </a:lnTo>
                  <a:lnTo>
                    <a:pt x="174" y="1369"/>
                  </a:lnTo>
                  <a:lnTo>
                    <a:pt x="130" y="1305"/>
                  </a:lnTo>
                  <a:lnTo>
                    <a:pt x="92" y="1238"/>
                  </a:lnTo>
                  <a:lnTo>
                    <a:pt x="60" y="1167"/>
                  </a:lnTo>
                  <a:lnTo>
                    <a:pt x="34" y="1093"/>
                  </a:lnTo>
                  <a:lnTo>
                    <a:pt x="16" y="1016"/>
                  </a:lnTo>
                  <a:lnTo>
                    <a:pt x="4" y="936"/>
                  </a:lnTo>
                  <a:lnTo>
                    <a:pt x="0" y="854"/>
                  </a:lnTo>
                  <a:lnTo>
                    <a:pt x="4" y="771"/>
                  </a:lnTo>
                  <a:lnTo>
                    <a:pt x="16" y="692"/>
                  </a:lnTo>
                  <a:lnTo>
                    <a:pt x="34" y="614"/>
                  </a:lnTo>
                  <a:lnTo>
                    <a:pt x="60" y="539"/>
                  </a:lnTo>
                  <a:lnTo>
                    <a:pt x="92" y="468"/>
                  </a:lnTo>
                  <a:lnTo>
                    <a:pt x="130" y="401"/>
                  </a:lnTo>
                  <a:lnTo>
                    <a:pt x="174" y="337"/>
                  </a:lnTo>
                  <a:lnTo>
                    <a:pt x="223" y="278"/>
                  </a:lnTo>
                  <a:lnTo>
                    <a:pt x="279" y="224"/>
                  </a:lnTo>
                  <a:lnTo>
                    <a:pt x="338" y="173"/>
                  </a:lnTo>
                  <a:lnTo>
                    <a:pt x="401" y="131"/>
                  </a:lnTo>
                  <a:lnTo>
                    <a:pt x="469" y="91"/>
                  </a:lnTo>
                  <a:lnTo>
                    <a:pt x="540" y="59"/>
                  </a:lnTo>
                  <a:lnTo>
                    <a:pt x="614" y="34"/>
                  </a:lnTo>
                  <a:lnTo>
                    <a:pt x="691" y="15"/>
                  </a:lnTo>
                  <a:lnTo>
                    <a:pt x="771" y="4"/>
                  </a:lnTo>
                  <a:lnTo>
                    <a:pt x="853" y="0"/>
                  </a:lnTo>
                  <a:lnTo>
                    <a:pt x="853" y="0"/>
                  </a:lnTo>
                  <a:close/>
                </a:path>
              </a:pathLst>
            </a:custGeom>
            <a:solidFill>
              <a:schemeClr val="accent4">
                <a:lumMod val="60000"/>
                <a:lumOff val="40000"/>
              </a:schemeClr>
            </a:solidFill>
            <a:ln w="0">
              <a:noFill/>
              <a:prstDash val="solid"/>
              <a:round/>
              <a:headEnd/>
              <a:tailEnd/>
            </a:ln>
          </p:spPr>
          <p:txBody>
            <a:bodyPr vert="horz" wrap="square" lIns="91416" tIns="45708" rIns="91416" bIns="45708" numCol="1" anchor="t" anchorCtr="0" compatLnSpc="1">
              <a:prstTxWarp prst="textNoShape">
                <a:avLst/>
              </a:prstTxWarp>
            </a:bodyP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6" name="Picture 3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78903" y="3295168"/>
              <a:ext cx="498100" cy="498100"/>
            </a:xfrm>
            <a:prstGeom prst="rect">
              <a:avLst/>
            </a:prstGeom>
          </p:spPr>
        </p:pic>
      </p:grpSp>
      <p:cxnSp>
        <p:nvCxnSpPr>
          <p:cNvPr id="42" name="Straight Connector 41"/>
          <p:cNvCxnSpPr/>
          <p:nvPr/>
        </p:nvCxnSpPr>
        <p:spPr>
          <a:xfrm flipV="1">
            <a:off x="8486773" y="1243013"/>
            <a:ext cx="0" cy="1004888"/>
          </a:xfrm>
          <a:prstGeom prst="line">
            <a:avLst/>
          </a:prstGeom>
          <a:ln w="19050">
            <a:solidFill>
              <a:srgbClr val="FF505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8601073" y="1104900"/>
            <a:ext cx="0" cy="1143001"/>
          </a:xfrm>
          <a:prstGeom prst="line">
            <a:avLst/>
          </a:prstGeom>
          <a:ln w="19050">
            <a:solidFill>
              <a:srgbClr val="FF505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V="1">
            <a:off x="8910635" y="957263"/>
            <a:ext cx="0" cy="1290639"/>
          </a:xfrm>
          <a:prstGeom prst="line">
            <a:avLst/>
          </a:prstGeom>
          <a:ln w="19050">
            <a:solidFill>
              <a:srgbClr val="FF5050"/>
            </a:solidFill>
          </a:ln>
        </p:spPr>
        <p:style>
          <a:lnRef idx="1">
            <a:schemeClr val="accent1"/>
          </a:lnRef>
          <a:fillRef idx="0">
            <a:schemeClr val="accent1"/>
          </a:fillRef>
          <a:effectRef idx="0">
            <a:schemeClr val="accent1"/>
          </a:effectRef>
          <a:fontRef idx="minor">
            <a:schemeClr val="tx1"/>
          </a:fontRef>
        </p:style>
      </p:cxnSp>
      <p:sp>
        <p:nvSpPr>
          <p:cNvPr id="50" name="Line Callout 1 49"/>
          <p:cNvSpPr/>
          <p:nvPr/>
        </p:nvSpPr>
        <p:spPr>
          <a:xfrm>
            <a:off x="9217657" y="1243013"/>
            <a:ext cx="717779" cy="238806"/>
          </a:xfrm>
          <a:prstGeom prst="borderCallout1">
            <a:avLst>
              <a:gd name="adj1" fmla="val 18750"/>
              <a:gd name="adj2" fmla="val -8333"/>
              <a:gd name="adj3" fmla="val -113140"/>
              <a:gd name="adj4" fmla="val -43641"/>
            </a:avLst>
          </a:prstGeom>
          <a:solidFill>
            <a:schemeClr val="tx2"/>
          </a:solidFill>
          <a:ln>
            <a:solidFill>
              <a:srgbClr val="019A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smtClean="0">
                <a:ln>
                  <a:noFill/>
                </a:ln>
                <a:solidFill>
                  <a:prstClr val="white"/>
                </a:solidFill>
                <a:effectLst/>
                <a:uLnTx/>
                <a:uFillTx/>
                <a:latin typeface="Calibri" panose="020F0502020204030204"/>
                <a:ea typeface="+mn-ea"/>
                <a:cs typeface="+mn-cs"/>
              </a:rPr>
              <a:t>Trigger 2 reactivated</a:t>
            </a:r>
            <a:endParaRPr kumimoji="0" lang="en-US" sz="7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1" name="Line Callout 1 50"/>
          <p:cNvSpPr/>
          <p:nvPr/>
        </p:nvSpPr>
        <p:spPr>
          <a:xfrm>
            <a:off x="7768994" y="716187"/>
            <a:ext cx="717779" cy="238806"/>
          </a:xfrm>
          <a:prstGeom prst="borderCallout1">
            <a:avLst>
              <a:gd name="adj1" fmla="val 176015"/>
              <a:gd name="adj2" fmla="val 115268"/>
              <a:gd name="adj3" fmla="val 39566"/>
              <a:gd name="adj4" fmla="val 101193"/>
            </a:avLst>
          </a:prstGeom>
          <a:solidFill>
            <a:schemeClr val="tx2"/>
          </a:solidFill>
          <a:ln>
            <a:solidFill>
              <a:srgbClr val="019A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smtClean="0">
                <a:ln>
                  <a:noFill/>
                </a:ln>
                <a:solidFill>
                  <a:prstClr val="white"/>
                </a:solidFill>
                <a:effectLst/>
                <a:uLnTx/>
                <a:uFillTx/>
                <a:latin typeface="Calibri" panose="020F0502020204030204"/>
                <a:ea typeface="+mn-ea"/>
                <a:cs typeface="+mn-cs"/>
              </a:rPr>
              <a:t>Trigger 2 activated</a:t>
            </a:r>
            <a:endParaRPr kumimoji="0" lang="en-US" sz="7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Line Callout 1 51"/>
          <p:cNvSpPr/>
          <p:nvPr/>
        </p:nvSpPr>
        <p:spPr>
          <a:xfrm>
            <a:off x="7606126" y="1491449"/>
            <a:ext cx="717779" cy="238806"/>
          </a:xfrm>
          <a:prstGeom prst="borderCallout1">
            <a:avLst>
              <a:gd name="adj1" fmla="val -97489"/>
              <a:gd name="adj2" fmla="val 122092"/>
              <a:gd name="adj3" fmla="val 39566"/>
              <a:gd name="adj4" fmla="val 101193"/>
            </a:avLst>
          </a:prstGeom>
          <a:solidFill>
            <a:schemeClr val="tx2"/>
          </a:solidFill>
          <a:ln>
            <a:solidFill>
              <a:srgbClr val="019A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smtClean="0">
                <a:ln>
                  <a:noFill/>
                </a:ln>
                <a:solidFill>
                  <a:prstClr val="white"/>
                </a:solidFill>
                <a:effectLst/>
                <a:uLnTx/>
                <a:uFillTx/>
                <a:latin typeface="Calibri" panose="020F0502020204030204"/>
                <a:ea typeface="+mn-ea"/>
                <a:cs typeface="+mn-cs"/>
              </a:rPr>
              <a:t>Trigger 1 activated</a:t>
            </a:r>
            <a:endParaRPr kumimoji="0" lang="en-US" sz="7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TextBox 54"/>
          <p:cNvSpPr txBox="1"/>
          <p:nvPr/>
        </p:nvSpPr>
        <p:spPr>
          <a:xfrm>
            <a:off x="105074" y="6390356"/>
            <a:ext cx="6112851" cy="3231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0" i="1" u="none" strike="noStrike" kern="1200" cap="none" spc="0" normalizeH="0" baseline="0" noProof="0" dirty="0" smtClean="0">
                <a:ln>
                  <a:noFill/>
                </a:ln>
                <a:solidFill>
                  <a:prstClr val="black"/>
                </a:solidFill>
                <a:effectLst/>
                <a:uLnTx/>
                <a:uFillTx/>
                <a:latin typeface="Calibri" panose="020F0502020204030204"/>
                <a:ea typeface="+mn-ea"/>
                <a:cs typeface="+mn-cs"/>
              </a:rPr>
              <a:t>Communicated through FFWC’s email and SUFAL voice broadcasting system</a:t>
            </a:r>
            <a:endParaRPr kumimoji="0" lang="en-US" sz="15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0239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71C982-1F27-432F-85AA-A568C0E62510}"/>
              </a:ext>
            </a:extLst>
          </p:cNvPr>
          <p:cNvSpPr/>
          <p:nvPr/>
        </p:nvSpPr>
        <p:spPr>
          <a:xfrm>
            <a:off x="0" y="342900"/>
            <a:ext cx="2656114"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a:ea typeface="Arial"/>
                <a:cs typeface="Arial"/>
              </a:rPr>
              <a:t>  </a:t>
            </a: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Assessing the Risk</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pic>
        <p:nvPicPr>
          <p:cNvPr id="1026" name="Picture 2" descr="https://lh4.googleusercontent.com/Kh_JDcPr67o6ckq54zL3yJRwKp4hkUI_FaOduxnkt5_HGgtFOHahP4IGGuxNCRoCc7GrK-08A744-a0augwvWdpd3DmCYGz_6jT2tf55vnKGrAT2GfMRCQPZsNwP2LgBYrwHww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939" y="1126734"/>
            <a:ext cx="3553898" cy="480154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lh3.googleusercontent.com/7JxZihk79xONbwSeEYOuG1gvDkP1FxTfs3A3BOZR-Q7Aonl1nhhJMrJWj9a_9ayuasAlIsgNig2b3PJAxbOkaDVe-zJlJRfj3zfnsER-fUnGOtJNu00sN0KgJiVgsTNwhRYxi-H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7732" y="1126734"/>
            <a:ext cx="3557016" cy="480154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46837" y="1126733"/>
            <a:ext cx="3690895" cy="4776453"/>
          </a:xfrm>
          <a:prstGeom prst="rect">
            <a:avLst/>
          </a:prstGeom>
        </p:spPr>
      </p:pic>
    </p:spTree>
    <p:extLst>
      <p:ext uri="{BB962C8B-B14F-4D97-AF65-F5344CB8AC3E}">
        <p14:creationId xmlns:p14="http://schemas.microsoft.com/office/powerpoint/2010/main" val="248218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71C982-1F27-432F-85AA-A568C0E62510}"/>
              </a:ext>
            </a:extLst>
          </p:cNvPr>
          <p:cNvSpPr/>
          <p:nvPr/>
        </p:nvSpPr>
        <p:spPr>
          <a:xfrm>
            <a:off x="0" y="342900"/>
            <a:ext cx="2656114"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a:ea typeface="Arial"/>
                <a:cs typeface="Arial"/>
              </a:rPr>
              <a:t>  </a:t>
            </a: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Assessing the Risk</a:t>
            </a:r>
            <a:endParaRPr kumimoji="0" lang="en-US" sz="1800" b="1" i="0" u="none" strike="noStrike" kern="1200" cap="none" spc="0" normalizeH="0" baseline="0" noProof="0" dirty="0">
              <a:ln>
                <a:noFill/>
              </a:ln>
              <a:solidFill>
                <a:prstClr val="white"/>
              </a:solidFill>
              <a:effectLst/>
              <a:uLnTx/>
              <a:uFillTx/>
              <a:latin typeface="Arial"/>
              <a:ea typeface="Arial"/>
              <a:cs typeface="Arial"/>
            </a:endParaRPr>
          </a:p>
        </p:txBody>
      </p:sp>
      <p:pic>
        <p:nvPicPr>
          <p:cNvPr id="9218" name="Picture 2" descr="https://lh6.googleusercontent.com/l7K6AdswjAGreNUq9yzdt8DDjiyjnr-swpvo5rQMEpwxuCoXpUOp6cFJxLrDVXNHWMRSUayQ8vQXQbiJL5kAymIFf_nvk_WgAPV-wUZAC_XZkcgdX5-8Vb_QDUXBe_mc7rmA_h8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284" y="1139283"/>
            <a:ext cx="3647986" cy="451258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lh5.googleusercontent.com/SD6J7HHVJ5yWdpgpct0NntjCusv43rjbGynOYkw6-0mmSJSHO2TgH4SVDtBNYm3fBqn9G-fO22xpjGxxLjSivYqxIohMenYrGxblOjKUCJEdGRZLq1wZEMTAF_Rg7aOTWG0NRHv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6560" y="1138630"/>
            <a:ext cx="3579934" cy="45125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4"/>
          <a:srcRect r="47701"/>
          <a:stretch/>
        </p:blipFill>
        <p:spPr>
          <a:xfrm>
            <a:off x="7660168" y="4165745"/>
            <a:ext cx="4457809" cy="2709672"/>
          </a:xfrm>
          <a:prstGeom prst="rect">
            <a:avLst/>
          </a:prstGeom>
        </p:spPr>
      </p:pic>
      <p:pic>
        <p:nvPicPr>
          <p:cNvPr id="6" name="Picture 5"/>
          <p:cNvPicPr>
            <a:picLocks noChangeAspect="1"/>
          </p:cNvPicPr>
          <p:nvPr/>
        </p:nvPicPr>
        <p:blipFill>
          <a:blip r:embed="rId5"/>
          <a:stretch>
            <a:fillRect/>
          </a:stretch>
        </p:blipFill>
        <p:spPr>
          <a:xfrm>
            <a:off x="7344546" y="1216354"/>
            <a:ext cx="4671009" cy="2830446"/>
          </a:xfrm>
          <a:prstGeom prst="rect">
            <a:avLst/>
          </a:prstGeom>
          <a:ln>
            <a:solidFill>
              <a:schemeClr val="bg1">
                <a:lumMod val="85000"/>
              </a:schemeClr>
            </a:solidFill>
          </a:ln>
        </p:spPr>
      </p:pic>
    </p:spTree>
    <p:extLst>
      <p:ext uri="{BB962C8B-B14F-4D97-AF65-F5344CB8AC3E}">
        <p14:creationId xmlns:p14="http://schemas.microsoft.com/office/powerpoint/2010/main" val="16075112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334748-773B-4B23-BA04-E132DBFAE662}"/>
              </a:ext>
            </a:extLst>
          </p:cNvPr>
          <p:cNvSpPr/>
          <p:nvPr/>
        </p:nvSpPr>
        <p:spPr>
          <a:xfrm>
            <a:off x="0" y="209550"/>
            <a:ext cx="5029199"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a:ea typeface="Arial"/>
                <a:cs typeface="Arial"/>
              </a:rPr>
              <a:t>Local Level Flood Forecast Dissemination</a:t>
            </a:r>
          </a:p>
        </p:txBody>
      </p:sp>
      <p:grpSp>
        <p:nvGrpSpPr>
          <p:cNvPr id="17" name="Group 16">
            <a:extLst>
              <a:ext uri="{FF2B5EF4-FFF2-40B4-BE49-F238E27FC236}">
                <a16:creationId xmlns:a16="http://schemas.microsoft.com/office/drawing/2014/main" id="{41BC7291-06E3-480A-8AE5-D720422FE879}"/>
              </a:ext>
            </a:extLst>
          </p:cNvPr>
          <p:cNvGrpSpPr/>
          <p:nvPr/>
        </p:nvGrpSpPr>
        <p:grpSpPr>
          <a:xfrm>
            <a:off x="463779" y="2417012"/>
            <a:ext cx="6700986" cy="4282998"/>
            <a:chOff x="0" y="0"/>
            <a:chExt cx="5942330" cy="3429000"/>
          </a:xfrm>
        </p:grpSpPr>
        <p:pic>
          <p:nvPicPr>
            <p:cNvPr id="19" name="Picture 18">
              <a:extLst>
                <a:ext uri="{FF2B5EF4-FFF2-40B4-BE49-F238E27FC236}">
                  <a16:creationId xmlns:a16="http://schemas.microsoft.com/office/drawing/2014/main" id="{88FEDB2B-ECA8-48F0-B28C-5E580DAD4512}"/>
                </a:ext>
              </a:extLst>
            </p:cNvPr>
            <p:cNvPicPr>
              <a:picLocks noChangeAspect="1"/>
            </p:cNvPicPr>
            <p:nvPr/>
          </p:nvPicPr>
          <p:blipFill rotWithShape="1">
            <a:blip r:embed="rId2">
              <a:extLst>
                <a:ext uri="{28A0092B-C50C-407E-A947-70E740481C1C}">
                  <a14:useLocalDpi xmlns:a14="http://schemas.microsoft.com/office/drawing/2010/main" val="0"/>
                </a:ext>
              </a:extLst>
            </a:blip>
            <a:srcRect t="4720"/>
            <a:stretch/>
          </p:blipFill>
          <p:spPr bwMode="auto">
            <a:xfrm>
              <a:off x="0" y="0"/>
              <a:ext cx="2771775" cy="3421380"/>
            </a:xfrm>
            <a:prstGeom prst="rect">
              <a:avLst/>
            </a:prstGeom>
            <a:ln>
              <a:solidFill>
                <a:schemeClr val="tx1"/>
              </a:solidFill>
            </a:ln>
            <a:extLst>
              <a:ext uri="{53640926-AAD7-44D8-BBD7-CCE9431645EC}">
                <a14:shadowObscured xmlns:a14="http://schemas.microsoft.com/office/drawing/2010/main"/>
              </a:ext>
            </a:extLst>
          </p:spPr>
        </p:pic>
        <p:pic>
          <p:nvPicPr>
            <p:cNvPr id="20" name="Picture 19">
              <a:extLst>
                <a:ext uri="{FF2B5EF4-FFF2-40B4-BE49-F238E27FC236}">
                  <a16:creationId xmlns:a16="http://schemas.microsoft.com/office/drawing/2014/main" id="{B97566A6-0C39-4339-8D31-6F169127D6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4160" y="0"/>
              <a:ext cx="3138170" cy="3429000"/>
            </a:xfrm>
            <a:prstGeom prst="rect">
              <a:avLst/>
            </a:prstGeom>
            <a:ln>
              <a:solidFill>
                <a:schemeClr val="tx1"/>
              </a:solidFill>
            </a:ln>
          </p:spPr>
        </p:pic>
      </p:grpSp>
      <p:pic>
        <p:nvPicPr>
          <p:cNvPr id="21" name="Picture 20">
            <a:extLst>
              <a:ext uri="{FF2B5EF4-FFF2-40B4-BE49-F238E27FC236}">
                <a16:creationId xmlns:a16="http://schemas.microsoft.com/office/drawing/2014/main" id="{476B6363-B01B-4136-8A82-7B38EAF0B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7483839" y="3711306"/>
            <a:ext cx="4281170" cy="3098813"/>
          </a:xfrm>
          <a:prstGeom prst="rect">
            <a:avLst/>
          </a:prstGeom>
        </p:spPr>
      </p:pic>
      <p:pic>
        <p:nvPicPr>
          <p:cNvPr id="22" name="Picture 21" descr="C:\Users\raiha\Pictures\IMG_20200107_181543.jpg">
            <a:extLst>
              <a:ext uri="{FF2B5EF4-FFF2-40B4-BE49-F238E27FC236}">
                <a16:creationId xmlns:a16="http://schemas.microsoft.com/office/drawing/2014/main" id="{A180AE4A-F3C9-4D65-8703-CCAFF8171886}"/>
              </a:ext>
            </a:extLst>
          </p:cNvPr>
          <p:cNvPicPr/>
          <p:nvPr/>
        </p:nvPicPr>
        <p:blipFill rotWithShape="1">
          <a:blip r:embed="rId5" cstate="print">
            <a:extLst>
              <a:ext uri="{28A0092B-C50C-407E-A947-70E740481C1C}">
                <a14:useLocalDpi xmlns:a14="http://schemas.microsoft.com/office/drawing/2010/main" val="0"/>
              </a:ext>
            </a:extLst>
          </a:blip>
          <a:srcRect/>
          <a:stretch/>
        </p:blipFill>
        <p:spPr bwMode="auto">
          <a:xfrm>
            <a:off x="7483839" y="920374"/>
            <a:ext cx="4281170" cy="2623820"/>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8B926427-85D8-4A73-A86E-692DB5B41468}"/>
              </a:ext>
            </a:extLst>
          </p:cNvPr>
          <p:cNvSpPr txBox="1"/>
          <p:nvPr/>
        </p:nvSpPr>
        <p:spPr>
          <a:xfrm>
            <a:off x="341053" y="702240"/>
            <a:ext cx="6946438" cy="1615827"/>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Establishment of two new river gauge </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err="1">
                <a:ln>
                  <a:noFill/>
                </a:ln>
                <a:solidFill>
                  <a:srgbClr val="002060"/>
                </a:solidFill>
                <a:effectLst/>
                <a:uLnTx/>
                <a:uFillTx/>
                <a:latin typeface="Calibri" panose="020F0502020204030204"/>
                <a:ea typeface="+mn-ea"/>
                <a:cs typeface="+mn-cs"/>
              </a:rPr>
              <a:t>Hatia</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station in Brahmaputra at </a:t>
            </a:r>
            <a:r>
              <a:rPr kumimoji="0" lang="en-US" sz="1800" b="0" i="0" u="none" strike="noStrike" kern="1200" cap="none" spc="0" normalizeH="0" baseline="0" noProof="0" dirty="0" err="1">
                <a:ln>
                  <a:noFill/>
                </a:ln>
                <a:solidFill>
                  <a:srgbClr val="002060"/>
                </a:solidFill>
                <a:effectLst/>
                <a:uLnTx/>
                <a:uFillTx/>
                <a:latin typeface="Calibri" panose="020F0502020204030204"/>
                <a:ea typeface="+mn-ea"/>
                <a:cs typeface="+mn-cs"/>
              </a:rPr>
              <a:t>Ulipur</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Upazila, Kurigram</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Saghatta station in Jamuna at Saghatta Upazila, </a:t>
            </a:r>
            <a:r>
              <a:rPr kumimoji="0" lang="en-US" sz="1800" b="0" i="0" u="none" strike="noStrike" kern="1200" cap="none" spc="0" normalizeH="0" baseline="0" noProof="0" dirty="0" err="1" smtClean="0">
                <a:ln>
                  <a:noFill/>
                </a:ln>
                <a:solidFill>
                  <a:srgbClr val="002060"/>
                </a:solidFill>
                <a:effectLst/>
                <a:uLnTx/>
                <a:uFillTx/>
                <a:latin typeface="Calibri" panose="020F0502020204030204"/>
                <a:ea typeface="+mn-ea"/>
                <a:cs typeface="+mn-cs"/>
              </a:rPr>
              <a:t>Gaibandha</a:t>
            </a:r>
            <a:endParaRPr kumimoji="0" lang="en-US" sz="1800" b="0" i="0" u="none" strike="noStrike" kern="1200" cap="none" spc="0" normalizeH="0" baseline="0" noProof="0" dirty="0" smtClean="0">
              <a:ln>
                <a:noFill/>
              </a:ln>
              <a:solidFill>
                <a:srgbClr val="002060"/>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39,729 households of the project area, 97% received early warning </a:t>
            </a:r>
            <a:r>
              <a:rPr kumimoji="0" lang="en-US" sz="1800" b="0" i="0" u="none" strike="noStrike" kern="1200" cap="none" spc="0" normalizeH="0" baseline="0" noProof="0" dirty="0" smtClean="0">
                <a:ln>
                  <a:noFill/>
                </a:ln>
                <a:solidFill>
                  <a:srgbClr val="002060"/>
                </a:solidFill>
                <a:effectLst/>
                <a:uLnTx/>
                <a:uFillTx/>
                <a:latin typeface="Calibri" panose="020F0502020204030204"/>
                <a:ea typeface="+mn-ea"/>
                <a:cs typeface="+mn-cs"/>
              </a:rPr>
              <a:t>messages</a:t>
            </a: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
        <p:nvSpPr>
          <p:cNvPr id="9" name="TextBox 8"/>
          <p:cNvSpPr txBox="1"/>
          <p:nvPr/>
        </p:nvSpPr>
        <p:spPr>
          <a:xfrm>
            <a:off x="7393404" y="6551992"/>
            <a:ext cx="1637881"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Calibri" panose="020F0502020204030204"/>
                <a:ea typeface="+mn-ea"/>
                <a:cs typeface="+mn-cs"/>
              </a:rPr>
              <a:t>© RIMES</a:t>
            </a:r>
            <a:endPar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8442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5080" y="1350533"/>
            <a:ext cx="11799899" cy="4825760"/>
            <a:chOff x="39676" y="1617233"/>
            <a:chExt cx="11799899" cy="4825760"/>
          </a:xfrm>
        </p:grpSpPr>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83018" y="1618530"/>
              <a:ext cx="3011424" cy="2258568"/>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1003" y="4173066"/>
              <a:ext cx="3998572" cy="2258568"/>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5667" y="1617233"/>
              <a:ext cx="3336274" cy="2258568"/>
            </a:xfrm>
            <a:prstGeom prst="rect">
              <a:avLst/>
            </a:prstGeom>
          </p:spPr>
        </p:pic>
        <p:pic>
          <p:nvPicPr>
            <p:cNvPr id="14" name="Picture 13"/>
            <p:cNvPicPr>
              <a:picLocks noChangeAspect="1"/>
            </p:cNvPicPr>
            <p:nvPr/>
          </p:nvPicPr>
          <p:blipFill rotWithShape="1">
            <a:blip r:embed="rId5" cstate="print">
              <a:extLst>
                <a:ext uri="{28A0092B-C50C-407E-A947-70E740481C1C}">
                  <a14:useLocalDpi xmlns:a14="http://schemas.microsoft.com/office/drawing/2010/main" val="0"/>
                </a:ext>
              </a:extLst>
            </a:blip>
            <a:srcRect r="10553"/>
            <a:stretch/>
          </p:blipFill>
          <p:spPr>
            <a:xfrm>
              <a:off x="9545520" y="1636759"/>
              <a:ext cx="2294055" cy="2258568"/>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70218" y="4173066"/>
              <a:ext cx="3423394" cy="2258568"/>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676" y="4173066"/>
              <a:ext cx="3025251" cy="2269927"/>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723" y="1636521"/>
              <a:ext cx="2971158" cy="2256712"/>
            </a:xfrm>
            <a:prstGeom prst="rect">
              <a:avLst/>
            </a:prstGeom>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39106" y="4173066"/>
              <a:ext cx="1059873" cy="2256905"/>
            </a:xfrm>
            <a:prstGeom prst="rect">
              <a:avLst/>
            </a:prstGeom>
          </p:spPr>
        </p:pic>
      </p:grpSp>
      <p:sp>
        <p:nvSpPr>
          <p:cNvPr id="19" name="Rectangle 18">
            <a:extLst>
              <a:ext uri="{FF2B5EF4-FFF2-40B4-BE49-F238E27FC236}">
                <a16:creationId xmlns:a16="http://schemas.microsoft.com/office/drawing/2014/main" id="{D571C982-1F27-432F-85AA-A568C0E62510}"/>
              </a:ext>
            </a:extLst>
          </p:cNvPr>
          <p:cNvSpPr/>
          <p:nvPr/>
        </p:nvSpPr>
        <p:spPr>
          <a:xfrm>
            <a:off x="0" y="342900"/>
            <a:ext cx="3596640"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a:ea typeface="Arial"/>
                <a:cs typeface="Arial"/>
              </a:rPr>
              <a:t>  Monsoon 2020: Early Action </a:t>
            </a:r>
          </a:p>
        </p:txBody>
      </p:sp>
      <p:sp>
        <p:nvSpPr>
          <p:cNvPr id="20" name="TextBox 19"/>
          <p:cNvSpPr txBox="1"/>
          <p:nvPr/>
        </p:nvSpPr>
        <p:spPr>
          <a:xfrm>
            <a:off x="9247536" y="6276236"/>
            <a:ext cx="29008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Photo Credit: SUFAL Project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49156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71C982-1F27-432F-85AA-A568C0E62510}"/>
              </a:ext>
            </a:extLst>
          </p:cNvPr>
          <p:cNvSpPr/>
          <p:nvPr/>
        </p:nvSpPr>
        <p:spPr>
          <a:xfrm>
            <a:off x="-1" y="342900"/>
            <a:ext cx="8033657" cy="492690"/>
          </a:xfrm>
          <a:prstGeom prst="rect">
            <a:avLst/>
          </a:prstGeom>
          <a:solidFill>
            <a:srgbClr val="0070C0"/>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a:ea typeface="Arial"/>
                <a:cs typeface="Arial"/>
              </a:rPr>
              <a:t>  </a:t>
            </a:r>
            <a:r>
              <a:rPr kumimoji="0" lang="en-US" sz="1800" b="1" i="0" u="none" strike="noStrike" kern="1200" cap="none" spc="0" normalizeH="0" baseline="0" noProof="0" dirty="0" smtClean="0">
                <a:ln>
                  <a:noFill/>
                </a:ln>
                <a:solidFill>
                  <a:prstClr val="white"/>
                </a:solidFill>
                <a:effectLst/>
                <a:uLnTx/>
                <a:uFillTx/>
                <a:latin typeface="Arial"/>
                <a:ea typeface="Arial"/>
                <a:cs typeface="Arial"/>
              </a:rPr>
              <a:t>Post Monsoon Assessment 2020</a:t>
            </a:r>
            <a:r>
              <a:rPr kumimoji="0" lang="en-US" sz="1800" b="1" i="0" u="none" strike="noStrike" kern="1200" cap="none" spc="0" normalizeH="0" baseline="0" noProof="0" dirty="0">
                <a:ln>
                  <a:noFill/>
                </a:ln>
                <a:solidFill>
                  <a:prstClr val="white"/>
                </a:solidFill>
                <a:effectLst/>
                <a:uLnTx/>
                <a:uFillTx/>
                <a:latin typeface="Arial"/>
                <a:ea typeface="Arial"/>
                <a:cs typeface="Arial"/>
              </a:rPr>
              <a:t>: Community Response to Advisories  </a:t>
            </a:r>
          </a:p>
        </p:txBody>
      </p:sp>
      <p:grpSp>
        <p:nvGrpSpPr>
          <p:cNvPr id="4" name="Group 3"/>
          <p:cNvGrpSpPr/>
          <p:nvPr/>
        </p:nvGrpSpPr>
        <p:grpSpPr>
          <a:xfrm>
            <a:off x="1540628" y="1601097"/>
            <a:ext cx="8674100" cy="4732989"/>
            <a:chOff x="1540628" y="1601097"/>
            <a:chExt cx="8674100" cy="4732989"/>
          </a:xfrm>
        </p:grpSpPr>
        <p:sp>
          <p:nvSpPr>
            <p:cNvPr id="22" name="Google Shape;474;p25">
              <a:extLst>
                <a:ext uri="{FF2B5EF4-FFF2-40B4-BE49-F238E27FC236}">
                  <a16:creationId xmlns:a16="http://schemas.microsoft.com/office/drawing/2014/main" id="{2C4284B9-016F-40F6-A305-721B48F3846D}"/>
                </a:ext>
              </a:extLst>
            </p:cNvPr>
            <p:cNvSpPr txBox="1"/>
            <p:nvPr/>
          </p:nvSpPr>
          <p:spPr>
            <a:xfrm>
              <a:off x="2463536" y="6057087"/>
              <a:ext cx="6594231" cy="276999"/>
            </a:xfrm>
            <a:prstGeom prst="rect">
              <a:avLst/>
            </a:prstGeom>
            <a:solidFill>
              <a:srgbClr val="FFFFFF"/>
            </a:solid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C45911"/>
                  </a:solidFill>
                  <a:effectLst/>
                  <a:uLnTx/>
                  <a:uFillTx/>
                  <a:latin typeface="Calibri"/>
                  <a:ea typeface="Calibri"/>
                  <a:cs typeface="Calibri"/>
                  <a:sym typeface="Calibri"/>
                </a:rPr>
                <a:t>Average savings per HH </a:t>
              </a:r>
              <a:r>
                <a:rPr kumimoji="0" lang="en-US" sz="1800" b="0" i="1" u="none" strike="noStrike" kern="1200" cap="none" spc="0" normalizeH="0" baseline="0" noProof="0" dirty="0" smtClean="0">
                  <a:ln>
                    <a:noFill/>
                  </a:ln>
                  <a:solidFill>
                    <a:srgbClr val="C45911"/>
                  </a:solidFill>
                  <a:effectLst/>
                  <a:uLnTx/>
                  <a:uFillTx/>
                  <a:latin typeface="Calibri"/>
                  <a:ea typeface="Calibri"/>
                  <a:cs typeface="Calibri"/>
                  <a:sym typeface="Calibri"/>
                </a:rPr>
                <a:t>by </a:t>
              </a:r>
              <a:r>
                <a:rPr kumimoji="0" lang="en-US" sz="1800" b="0" i="1" u="none" strike="noStrike" kern="1200" cap="none" spc="0" normalizeH="0" baseline="0" noProof="0" dirty="0">
                  <a:ln>
                    <a:noFill/>
                  </a:ln>
                  <a:solidFill>
                    <a:srgbClr val="C45911"/>
                  </a:solidFill>
                  <a:effectLst/>
                  <a:uLnTx/>
                  <a:uFillTx/>
                  <a:latin typeface="Calibri"/>
                  <a:ea typeface="Calibri"/>
                  <a:cs typeface="Calibri"/>
                  <a:sym typeface="Calibri"/>
                </a:rPr>
                <a:t>taking early </a:t>
              </a:r>
              <a:r>
                <a:rPr kumimoji="0" lang="en-US" sz="1800" b="0" i="1" u="none" strike="noStrike" kern="1200" cap="none" spc="0" normalizeH="0" baseline="0" noProof="0" dirty="0" smtClean="0">
                  <a:ln>
                    <a:noFill/>
                  </a:ln>
                  <a:solidFill>
                    <a:srgbClr val="C45911"/>
                  </a:solidFill>
                  <a:effectLst/>
                  <a:uLnTx/>
                  <a:uFillTx/>
                  <a:latin typeface="Calibri"/>
                  <a:ea typeface="Calibri"/>
                  <a:cs typeface="Calibri"/>
                  <a:sym typeface="Calibri"/>
                </a:rPr>
                <a:t>action in SUFAL project areas</a:t>
              </a:r>
              <a:endParaRPr kumimoji="0" sz="1600" b="0" i="1" u="none" strike="noStrike" kern="1200" cap="none" spc="0" normalizeH="0" baseline="0" noProof="0" dirty="0">
                <a:ln>
                  <a:noFill/>
                </a:ln>
                <a:solidFill>
                  <a:srgbClr val="44546A"/>
                </a:solidFill>
                <a:effectLst/>
                <a:uLnTx/>
                <a:uFillTx/>
                <a:latin typeface="Calibri"/>
                <a:ea typeface="Calibri"/>
                <a:cs typeface="Calibri"/>
                <a:sym typeface="Calibri"/>
              </a:endParaRPr>
            </a:p>
          </p:txBody>
        </p:sp>
        <p:grpSp>
          <p:nvGrpSpPr>
            <p:cNvPr id="9" name="Group 8">
              <a:extLst>
                <a:ext uri="{FF2B5EF4-FFF2-40B4-BE49-F238E27FC236}">
                  <a16:creationId xmlns:a16="http://schemas.microsoft.com/office/drawing/2014/main" id="{7EE39099-E5FD-4C77-99CB-D69F30A523A4}"/>
                </a:ext>
              </a:extLst>
            </p:cNvPr>
            <p:cNvGrpSpPr/>
            <p:nvPr/>
          </p:nvGrpSpPr>
          <p:grpSpPr>
            <a:xfrm>
              <a:off x="1540628" y="1601097"/>
              <a:ext cx="8674100" cy="4114800"/>
              <a:chOff x="2552120" y="20740192"/>
              <a:chExt cx="14728543" cy="6238566"/>
            </a:xfrm>
          </p:grpSpPr>
          <p:pic>
            <p:nvPicPr>
              <p:cNvPr id="10" name="Picture 9" descr="Icon&#10;&#10;Description automatically generated">
                <a:extLst>
                  <a:ext uri="{FF2B5EF4-FFF2-40B4-BE49-F238E27FC236}">
                    <a16:creationId xmlns:a16="http://schemas.microsoft.com/office/drawing/2014/main" id="{2BDE0D5F-4A60-4219-BE96-ED39235B53FC}"/>
                  </a:ext>
                </a:extLst>
              </p:cNvPr>
              <p:cNvPicPr>
                <a:picLocks noChangeAspect="1"/>
              </p:cNvPicPr>
              <p:nvPr/>
            </p:nvPicPr>
            <p:blipFill rotWithShape="1">
              <a:blip r:embed="rId2"/>
              <a:srcRect b="7313"/>
              <a:stretch/>
            </p:blipFill>
            <p:spPr>
              <a:xfrm>
                <a:off x="2552120" y="21874593"/>
                <a:ext cx="3818200" cy="3822112"/>
              </a:xfrm>
              <a:prstGeom prst="ellipse">
                <a:avLst/>
              </a:prstGeom>
              <a:ln>
                <a:noFill/>
              </a:ln>
            </p:spPr>
          </p:pic>
          <p:pic>
            <p:nvPicPr>
              <p:cNvPr id="11" name="Picture 10" descr="Icon&#10;&#10;Description automatically generated with medium confidence">
                <a:extLst>
                  <a:ext uri="{FF2B5EF4-FFF2-40B4-BE49-F238E27FC236}">
                    <a16:creationId xmlns:a16="http://schemas.microsoft.com/office/drawing/2014/main" id="{F5EDF37E-5693-461F-9909-93966F81DFA4}"/>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Lst>
              </a:blip>
              <a:srcRect b="10741"/>
              <a:stretch/>
            </p:blipFill>
            <p:spPr>
              <a:xfrm>
                <a:off x="13351648" y="21846895"/>
                <a:ext cx="3929015" cy="3933041"/>
              </a:xfrm>
              <a:prstGeom prst="ellipse">
                <a:avLst/>
              </a:prstGeom>
              <a:ln>
                <a:noFill/>
              </a:ln>
            </p:spPr>
          </p:pic>
          <p:pic>
            <p:nvPicPr>
              <p:cNvPr id="12" name="Picture 11" descr="Logo, company name&#10;&#10;Description automatically generated">
                <a:extLst>
                  <a:ext uri="{FF2B5EF4-FFF2-40B4-BE49-F238E27FC236}">
                    <a16:creationId xmlns:a16="http://schemas.microsoft.com/office/drawing/2014/main" id="{1CAF7435-8004-4E92-8258-0F35B84FE0CA}"/>
                  </a:ext>
                </a:extLst>
              </p:cNvPr>
              <p:cNvPicPr>
                <a:picLocks noChangeAspect="1"/>
              </p:cNvPicPr>
              <p:nvPr/>
            </p:nvPicPr>
            <p:blipFill rotWithShape="1">
              <a:blip r:embed="rId5"/>
              <a:srcRect b="9926"/>
              <a:stretch/>
            </p:blipFill>
            <p:spPr>
              <a:xfrm>
                <a:off x="7896477" y="21957824"/>
                <a:ext cx="3929015" cy="3822111"/>
              </a:xfrm>
              <a:prstGeom prst="ellipse">
                <a:avLst/>
              </a:prstGeom>
              <a:ln>
                <a:noFill/>
              </a:ln>
            </p:spPr>
          </p:pic>
          <p:sp>
            <p:nvSpPr>
              <p:cNvPr id="13" name="Rectangle 12">
                <a:extLst>
                  <a:ext uri="{FF2B5EF4-FFF2-40B4-BE49-F238E27FC236}">
                    <a16:creationId xmlns:a16="http://schemas.microsoft.com/office/drawing/2014/main" id="{0DD626A3-4295-4238-A693-9DCD8C890286}"/>
                  </a:ext>
                </a:extLst>
              </p:cNvPr>
              <p:cNvSpPr/>
              <p:nvPr/>
            </p:nvSpPr>
            <p:spPr>
              <a:xfrm>
                <a:off x="2777253" y="25779939"/>
                <a:ext cx="3513889" cy="11988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a:ea typeface="+mn-ea"/>
                    <a:cs typeface="+mn-cs"/>
                  </a:rPr>
                  <a:t>367 Euro</a:t>
                </a:r>
              </a:p>
            </p:txBody>
          </p:sp>
          <p:sp>
            <p:nvSpPr>
              <p:cNvPr id="14" name="Rectangle 13">
                <a:extLst>
                  <a:ext uri="{FF2B5EF4-FFF2-40B4-BE49-F238E27FC236}">
                    <a16:creationId xmlns:a16="http://schemas.microsoft.com/office/drawing/2014/main" id="{6A2C115E-71B4-419F-AE2B-792A93727F4D}"/>
                  </a:ext>
                </a:extLst>
              </p:cNvPr>
              <p:cNvSpPr/>
              <p:nvPr/>
            </p:nvSpPr>
            <p:spPr>
              <a:xfrm>
                <a:off x="8708480" y="25909283"/>
                <a:ext cx="2953807" cy="1005839"/>
              </a:xfrm>
              <a:prstGeom prst="rect">
                <a:avLst/>
              </a:prstGeom>
              <a:solidFill>
                <a:srgbClr val="2E8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a:ea typeface="+mn-ea"/>
                    <a:cs typeface="+mn-cs"/>
                  </a:rPr>
                  <a:t>193 Euro</a:t>
                </a:r>
              </a:p>
            </p:txBody>
          </p:sp>
          <p:sp>
            <p:nvSpPr>
              <p:cNvPr id="15" name="Rectangle 14">
                <a:extLst>
                  <a:ext uri="{FF2B5EF4-FFF2-40B4-BE49-F238E27FC236}">
                    <a16:creationId xmlns:a16="http://schemas.microsoft.com/office/drawing/2014/main" id="{586D517C-DBE7-41F3-8F65-B00B9C1B2AEC}"/>
                  </a:ext>
                </a:extLst>
              </p:cNvPr>
              <p:cNvSpPr/>
              <p:nvPr/>
            </p:nvSpPr>
            <p:spPr>
              <a:xfrm>
                <a:off x="14079624" y="25937013"/>
                <a:ext cx="2963507" cy="1005839"/>
              </a:xfrm>
              <a:prstGeom prst="rect">
                <a:avLst/>
              </a:prstGeom>
              <a:solidFill>
                <a:srgbClr val="E546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a:ea typeface="+mn-ea"/>
                    <a:cs typeface="+mn-cs"/>
                  </a:rPr>
                  <a:t>236 Euro</a:t>
                </a:r>
              </a:p>
            </p:txBody>
          </p:sp>
          <p:sp>
            <p:nvSpPr>
              <p:cNvPr id="16" name="Rectangle 15">
                <a:extLst>
                  <a:ext uri="{FF2B5EF4-FFF2-40B4-BE49-F238E27FC236}">
                    <a16:creationId xmlns:a16="http://schemas.microsoft.com/office/drawing/2014/main" id="{F0C52C74-071E-4844-9086-FC8F8016AD83}"/>
                  </a:ext>
                </a:extLst>
              </p:cNvPr>
              <p:cNvSpPr/>
              <p:nvPr/>
            </p:nvSpPr>
            <p:spPr>
              <a:xfrm>
                <a:off x="3224691" y="20748898"/>
                <a:ext cx="2473058" cy="100584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E7E6E6"/>
                    </a:solidFill>
                    <a:effectLst/>
                    <a:uLnTx/>
                    <a:uFillTx/>
                    <a:latin typeface="Calibri" panose="020F0502020204030204"/>
                    <a:ea typeface="+mn-ea"/>
                    <a:cs typeface="+mn-cs"/>
                  </a:rPr>
                  <a:t>Livestock</a:t>
                </a:r>
              </a:p>
            </p:txBody>
          </p:sp>
          <p:sp>
            <p:nvSpPr>
              <p:cNvPr id="17" name="Rectangle 16">
                <a:extLst>
                  <a:ext uri="{FF2B5EF4-FFF2-40B4-BE49-F238E27FC236}">
                    <a16:creationId xmlns:a16="http://schemas.microsoft.com/office/drawing/2014/main" id="{B52589BC-732D-4E37-AE02-79E8CA24A99B}"/>
                  </a:ext>
                </a:extLst>
              </p:cNvPr>
              <p:cNvSpPr/>
              <p:nvPr/>
            </p:nvSpPr>
            <p:spPr>
              <a:xfrm>
                <a:off x="14079626" y="20740916"/>
                <a:ext cx="2473058" cy="1005840"/>
              </a:xfrm>
              <a:prstGeom prst="rect">
                <a:avLst/>
              </a:prstGeom>
              <a:solidFill>
                <a:srgbClr val="E546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a:ea typeface="+mn-ea"/>
                    <a:cs typeface="+mn-cs"/>
                  </a:rPr>
                  <a:t>Fisheries</a:t>
                </a:r>
              </a:p>
            </p:txBody>
          </p:sp>
          <p:sp>
            <p:nvSpPr>
              <p:cNvPr id="18" name="Rectangle 17">
                <a:extLst>
                  <a:ext uri="{FF2B5EF4-FFF2-40B4-BE49-F238E27FC236}">
                    <a16:creationId xmlns:a16="http://schemas.microsoft.com/office/drawing/2014/main" id="{20D097C4-717B-4231-AC2E-7E5634A0924D}"/>
                  </a:ext>
                </a:extLst>
              </p:cNvPr>
              <p:cNvSpPr/>
              <p:nvPr/>
            </p:nvSpPr>
            <p:spPr>
              <a:xfrm>
                <a:off x="3224691" y="20740192"/>
                <a:ext cx="2473058" cy="100584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a:ea typeface="+mn-ea"/>
                    <a:cs typeface="+mn-cs"/>
                  </a:rPr>
                  <a:t>Livestock</a:t>
                </a:r>
              </a:p>
            </p:txBody>
          </p:sp>
          <p:sp>
            <p:nvSpPr>
              <p:cNvPr id="20" name="Rectangle 19">
                <a:extLst>
                  <a:ext uri="{FF2B5EF4-FFF2-40B4-BE49-F238E27FC236}">
                    <a16:creationId xmlns:a16="http://schemas.microsoft.com/office/drawing/2014/main" id="{0D928FC1-E14A-41DE-B2FB-07D09DE4A4AB}"/>
                  </a:ext>
                </a:extLst>
              </p:cNvPr>
              <p:cNvSpPr/>
              <p:nvPr/>
            </p:nvSpPr>
            <p:spPr>
              <a:xfrm>
                <a:off x="8713576" y="20795642"/>
                <a:ext cx="2608089" cy="1005839"/>
              </a:xfrm>
              <a:prstGeom prst="rect">
                <a:avLst/>
              </a:prstGeom>
              <a:solidFill>
                <a:srgbClr val="2E8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a:ea typeface="+mn-ea"/>
                    <a:cs typeface="+mn-cs"/>
                  </a:rPr>
                  <a:t>Household</a:t>
                </a:r>
              </a:p>
            </p:txBody>
          </p:sp>
        </p:grpSp>
      </p:grpSp>
      <p:grpSp>
        <p:nvGrpSpPr>
          <p:cNvPr id="29" name="Google Shape;481;p25">
            <a:extLst>
              <a:ext uri="{FF2B5EF4-FFF2-40B4-BE49-F238E27FC236}">
                <a16:creationId xmlns:a16="http://schemas.microsoft.com/office/drawing/2014/main" id="{5B4B52F4-BEFE-452C-8F51-DDA27EE4F729}"/>
              </a:ext>
            </a:extLst>
          </p:cNvPr>
          <p:cNvGrpSpPr/>
          <p:nvPr/>
        </p:nvGrpSpPr>
        <p:grpSpPr>
          <a:xfrm>
            <a:off x="1240821" y="1146491"/>
            <a:ext cx="10353812" cy="5187595"/>
            <a:chOff x="-588733" y="595874"/>
            <a:chExt cx="6167852" cy="3201927"/>
          </a:xfrm>
        </p:grpSpPr>
        <p:graphicFrame>
          <p:nvGraphicFramePr>
            <p:cNvPr id="30" name="Google Shape;482;p25">
              <a:extLst>
                <a:ext uri="{FF2B5EF4-FFF2-40B4-BE49-F238E27FC236}">
                  <a16:creationId xmlns:a16="http://schemas.microsoft.com/office/drawing/2014/main" id="{C3C90537-A195-47F1-A59A-A4F3AFED7A24}"/>
                </a:ext>
              </a:extLst>
            </p:cNvPr>
            <p:cNvGraphicFramePr/>
            <p:nvPr>
              <p:extLst/>
            </p:nvPr>
          </p:nvGraphicFramePr>
          <p:xfrm>
            <a:off x="-588733" y="595874"/>
            <a:ext cx="6167852" cy="2946117"/>
          </p:xfrm>
          <a:graphic>
            <a:graphicData uri="http://schemas.openxmlformats.org/drawingml/2006/chart">
              <c:chart xmlns:c="http://schemas.openxmlformats.org/drawingml/2006/chart" xmlns:r="http://schemas.openxmlformats.org/officeDocument/2006/relationships" r:id="rId6"/>
            </a:graphicData>
          </a:graphic>
        </p:graphicFrame>
        <p:sp>
          <p:nvSpPr>
            <p:cNvPr id="31" name="Google Shape;483;p25">
              <a:extLst>
                <a:ext uri="{FF2B5EF4-FFF2-40B4-BE49-F238E27FC236}">
                  <a16:creationId xmlns:a16="http://schemas.microsoft.com/office/drawing/2014/main" id="{717C2BED-C411-4516-A5E9-AD860E57FA75}"/>
                </a:ext>
              </a:extLst>
            </p:cNvPr>
            <p:cNvSpPr txBox="1"/>
            <p:nvPr/>
          </p:nvSpPr>
          <p:spPr>
            <a:xfrm>
              <a:off x="-588733" y="3515861"/>
              <a:ext cx="5722620" cy="281940"/>
            </a:xfrm>
            <a:prstGeom prst="rect">
              <a:avLst/>
            </a:prstGeom>
            <a:solidFill>
              <a:srgbClr val="FFFFFF"/>
            </a:solidFill>
            <a:ln>
              <a:noFill/>
            </a:ln>
          </p:spPr>
          <p:txBody>
            <a:bodyPr spcFirstLastPara="1" wrap="square" lIns="0" tIns="0" rIns="0" bIns="0" anchor="t"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C45911"/>
                  </a:solidFill>
                  <a:effectLst/>
                  <a:uLnTx/>
                  <a:uFillTx/>
                  <a:latin typeface="Calibri"/>
                  <a:ea typeface="+mn-ea"/>
                  <a:cs typeface="Calibri"/>
                  <a:sym typeface="Calibri"/>
                </a:rPr>
                <a:t>Additional support required </a:t>
              </a:r>
              <a:r>
                <a:rPr kumimoji="0" lang="en-US" sz="1800" b="0" i="1" u="none" strike="noStrike" kern="1200" cap="none" spc="0" normalizeH="0" baseline="0" noProof="0" dirty="0" smtClean="0">
                  <a:ln>
                    <a:noFill/>
                  </a:ln>
                  <a:solidFill>
                    <a:srgbClr val="C45911"/>
                  </a:solidFill>
                  <a:effectLst/>
                  <a:uLnTx/>
                  <a:uFillTx/>
                  <a:latin typeface="Calibri"/>
                  <a:ea typeface="+mn-ea"/>
                  <a:cs typeface="Calibri"/>
                  <a:sym typeface="Calibri"/>
                </a:rPr>
                <a:t>at the community level for </a:t>
              </a:r>
              <a:r>
                <a:rPr kumimoji="0" lang="en-US" sz="1800" b="0" i="1" u="none" strike="noStrike" kern="1200" cap="none" spc="0" normalizeH="0" baseline="0" noProof="0" dirty="0">
                  <a:ln>
                    <a:noFill/>
                  </a:ln>
                  <a:solidFill>
                    <a:srgbClr val="C45911"/>
                  </a:solidFill>
                  <a:effectLst/>
                  <a:uLnTx/>
                  <a:uFillTx/>
                  <a:latin typeface="Calibri"/>
                  <a:ea typeface="+mn-ea"/>
                  <a:cs typeface="Calibri"/>
                  <a:sym typeface="Calibri"/>
                </a:rPr>
                <a:t>early action</a:t>
              </a:r>
              <a:endParaRPr kumimoji="0" sz="1800" b="0" i="1" u="none" strike="noStrike" kern="1200" cap="none" spc="0" normalizeH="0" baseline="0" noProof="0" dirty="0">
                <a:ln>
                  <a:noFill/>
                </a:ln>
                <a:solidFill>
                  <a:srgbClr val="C45911"/>
                </a:solidFill>
                <a:effectLst/>
                <a:uLnTx/>
                <a:uFillTx/>
                <a:latin typeface="Calibri"/>
                <a:ea typeface="+mn-ea"/>
                <a:cs typeface="Calibri"/>
                <a:sym typeface="Calibri"/>
              </a:endParaRPr>
            </a:p>
          </p:txBody>
        </p:sp>
      </p:grpSp>
    </p:spTree>
    <p:extLst>
      <p:ext uri="{BB962C8B-B14F-4D97-AF65-F5344CB8AC3E}">
        <p14:creationId xmlns:p14="http://schemas.microsoft.com/office/powerpoint/2010/main" val="20345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500"/>
                                        <p:tgtEl>
                                          <p:spTgt spid="4"/>
                                        </p:tgtEl>
                                      </p:cBhvr>
                                    </p:animEffect>
                                    <p:set>
                                      <p:cBhvr>
                                        <p:cTn id="11"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p9">
            <a:extLst>
              <a:ext uri="{FF2B5EF4-FFF2-40B4-BE49-F238E27FC236}">
                <a16:creationId xmlns:a16="http://schemas.microsoft.com/office/drawing/2014/main" id="{F425D93B-5223-4043-881B-322BF77DD61E}"/>
              </a:ext>
            </a:extLst>
          </p:cNvPr>
          <p:cNvSpPr/>
          <p:nvPr/>
        </p:nvSpPr>
        <p:spPr>
          <a:xfrm>
            <a:off x="4676197" y="1662545"/>
            <a:ext cx="1207943" cy="848591"/>
          </a:xfrm>
          <a:custGeom>
            <a:avLst/>
            <a:gdLst/>
            <a:ahLst/>
            <a:cxnLst/>
            <a:rect l="l" t="t" r="r" b="b"/>
            <a:pathLst>
              <a:path w="191" h="134" extrusionOk="0">
                <a:moveTo>
                  <a:pt x="47" y="29"/>
                </a:moveTo>
                <a:cubicBezTo>
                  <a:pt x="0" y="111"/>
                  <a:pt x="0" y="111"/>
                  <a:pt x="0" y="111"/>
                </a:cubicBezTo>
                <a:cubicBezTo>
                  <a:pt x="38" y="133"/>
                  <a:pt x="87" y="134"/>
                  <a:pt x="128" y="111"/>
                </a:cubicBezTo>
                <a:cubicBezTo>
                  <a:pt x="169" y="87"/>
                  <a:pt x="191" y="44"/>
                  <a:pt x="191" y="0"/>
                </a:cubicBezTo>
                <a:cubicBezTo>
                  <a:pt x="97" y="0"/>
                  <a:pt x="97" y="0"/>
                  <a:pt x="97" y="0"/>
                </a:cubicBezTo>
                <a:cubicBezTo>
                  <a:pt x="79" y="0"/>
                  <a:pt x="57" y="13"/>
                  <a:pt x="47" y="2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5" name="shp10">
            <a:extLst>
              <a:ext uri="{FF2B5EF4-FFF2-40B4-BE49-F238E27FC236}">
                <a16:creationId xmlns:a16="http://schemas.microsoft.com/office/drawing/2014/main" id="{A199D831-256B-4057-9470-29FB67B132EA}"/>
              </a:ext>
            </a:extLst>
          </p:cNvPr>
          <p:cNvSpPr/>
          <p:nvPr/>
        </p:nvSpPr>
        <p:spPr>
          <a:xfrm>
            <a:off x="4169640" y="985692"/>
            <a:ext cx="798079" cy="1329170"/>
          </a:xfrm>
          <a:custGeom>
            <a:avLst/>
            <a:gdLst/>
            <a:ahLst/>
            <a:cxnLst/>
            <a:rect l="l" t="t" r="r" b="b"/>
            <a:pathLst>
              <a:path w="126" h="210" extrusionOk="0">
                <a:moveTo>
                  <a:pt x="112" y="135"/>
                </a:moveTo>
                <a:cubicBezTo>
                  <a:pt x="125" y="115"/>
                  <a:pt x="126" y="89"/>
                  <a:pt x="113" y="67"/>
                </a:cubicBezTo>
                <a:cubicBezTo>
                  <a:pt x="113" y="67"/>
                  <a:pt x="113" y="67"/>
                  <a:pt x="113" y="67"/>
                </a:cubicBezTo>
                <a:cubicBezTo>
                  <a:pt x="75" y="0"/>
                  <a:pt x="75" y="0"/>
                  <a:pt x="75" y="0"/>
                </a:cubicBezTo>
                <a:cubicBezTo>
                  <a:pt x="18" y="37"/>
                  <a:pt x="0" y="112"/>
                  <a:pt x="34" y="171"/>
                </a:cubicBezTo>
                <a:cubicBezTo>
                  <a:pt x="43" y="187"/>
                  <a:pt x="55" y="200"/>
                  <a:pt x="69" y="210"/>
                </a:cubicBezTo>
                <a:cubicBezTo>
                  <a:pt x="112" y="135"/>
                  <a:pt x="112" y="135"/>
                  <a:pt x="112" y="135"/>
                </a:cubicBezTo>
                <a:cubicBezTo>
                  <a:pt x="112" y="135"/>
                  <a:pt x="112" y="135"/>
                  <a:pt x="112" y="13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16" name="shp11">
            <a:extLst>
              <a:ext uri="{FF2B5EF4-FFF2-40B4-BE49-F238E27FC236}">
                <a16:creationId xmlns:a16="http://schemas.microsoft.com/office/drawing/2014/main" id="{9163A13A-47F8-4C2D-85EC-D3EE3C8940A6}"/>
              </a:ext>
            </a:extLst>
          </p:cNvPr>
          <p:cNvSpPr/>
          <p:nvPr/>
        </p:nvSpPr>
        <p:spPr>
          <a:xfrm>
            <a:off x="4713720" y="751897"/>
            <a:ext cx="1170420" cy="828386"/>
          </a:xfrm>
          <a:custGeom>
            <a:avLst/>
            <a:gdLst/>
            <a:ahLst/>
            <a:cxnLst/>
            <a:rect l="l" t="t" r="r" b="b"/>
            <a:pathLst>
              <a:path w="185" h="131" extrusionOk="0">
                <a:moveTo>
                  <a:pt x="37" y="95"/>
                </a:moveTo>
                <a:cubicBezTo>
                  <a:pt x="37" y="95"/>
                  <a:pt x="37" y="95"/>
                  <a:pt x="37" y="95"/>
                </a:cubicBezTo>
                <a:cubicBezTo>
                  <a:pt x="51" y="118"/>
                  <a:pt x="75" y="131"/>
                  <a:pt x="100" y="131"/>
                </a:cubicBezTo>
                <a:cubicBezTo>
                  <a:pt x="100" y="131"/>
                  <a:pt x="100" y="131"/>
                  <a:pt x="100" y="131"/>
                </a:cubicBezTo>
                <a:cubicBezTo>
                  <a:pt x="185" y="131"/>
                  <a:pt x="185" y="131"/>
                  <a:pt x="185" y="131"/>
                </a:cubicBezTo>
                <a:cubicBezTo>
                  <a:pt x="183" y="114"/>
                  <a:pt x="178" y="97"/>
                  <a:pt x="168" y="81"/>
                </a:cubicBezTo>
                <a:cubicBezTo>
                  <a:pt x="134" y="22"/>
                  <a:pt x="60" y="0"/>
                  <a:pt x="0" y="31"/>
                </a:cubicBezTo>
                <a:lnTo>
                  <a:pt x="37" y="9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8" name="shp12">
            <a:extLst>
              <a:ext uri="{FF2B5EF4-FFF2-40B4-BE49-F238E27FC236}">
                <a16:creationId xmlns:a16="http://schemas.microsoft.com/office/drawing/2014/main" id="{56903505-31C8-4A27-9865-EF568835627D}"/>
              </a:ext>
            </a:extLst>
          </p:cNvPr>
          <p:cNvSpPr txBox="1"/>
          <p:nvPr/>
        </p:nvSpPr>
        <p:spPr>
          <a:xfrm>
            <a:off x="5078845" y="1818409"/>
            <a:ext cx="666750"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06</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p13">
            <a:extLst>
              <a:ext uri="{FF2B5EF4-FFF2-40B4-BE49-F238E27FC236}">
                <a16:creationId xmlns:a16="http://schemas.microsoft.com/office/drawing/2014/main" id="{38E7152F-C0C1-4703-BF17-4F5DE25D89FE}"/>
              </a:ext>
            </a:extLst>
          </p:cNvPr>
          <p:cNvSpPr txBox="1"/>
          <p:nvPr/>
        </p:nvSpPr>
        <p:spPr>
          <a:xfrm>
            <a:off x="4913770" y="1073503"/>
            <a:ext cx="8064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Community Level Users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21" name="shp14">
            <a:extLst>
              <a:ext uri="{FF2B5EF4-FFF2-40B4-BE49-F238E27FC236}">
                <a16:creationId xmlns:a16="http://schemas.microsoft.com/office/drawing/2014/main" id="{F42691FF-6474-4735-9964-CC25E97300F8}"/>
              </a:ext>
            </a:extLst>
          </p:cNvPr>
          <p:cNvSpPr/>
          <p:nvPr/>
        </p:nvSpPr>
        <p:spPr>
          <a:xfrm>
            <a:off x="6314209" y="1662545"/>
            <a:ext cx="1207943" cy="848591"/>
          </a:xfrm>
          <a:custGeom>
            <a:avLst/>
            <a:gdLst/>
            <a:ahLst/>
            <a:cxnLst/>
            <a:rect l="l" t="t" r="r" b="b"/>
            <a:pathLst>
              <a:path w="191" h="134" extrusionOk="0">
                <a:moveTo>
                  <a:pt x="94" y="0"/>
                </a:moveTo>
                <a:cubicBezTo>
                  <a:pt x="0" y="0"/>
                  <a:pt x="0" y="0"/>
                  <a:pt x="0" y="0"/>
                </a:cubicBezTo>
                <a:cubicBezTo>
                  <a:pt x="0" y="44"/>
                  <a:pt x="23" y="87"/>
                  <a:pt x="63" y="111"/>
                </a:cubicBezTo>
                <a:cubicBezTo>
                  <a:pt x="104" y="134"/>
                  <a:pt x="153" y="133"/>
                  <a:pt x="191" y="111"/>
                </a:cubicBezTo>
                <a:cubicBezTo>
                  <a:pt x="144" y="29"/>
                  <a:pt x="144" y="29"/>
                  <a:pt x="144" y="29"/>
                </a:cubicBezTo>
                <a:cubicBezTo>
                  <a:pt x="135" y="13"/>
                  <a:pt x="112" y="0"/>
                  <a:pt x="94" y="0"/>
                </a:cubicBezTo>
                <a:close/>
              </a:path>
            </a:pathLst>
          </a:custGeom>
          <a:solidFill>
            <a:schemeClr val="tx2"/>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2" name="shp15">
            <a:extLst>
              <a:ext uri="{FF2B5EF4-FFF2-40B4-BE49-F238E27FC236}">
                <a16:creationId xmlns:a16="http://schemas.microsoft.com/office/drawing/2014/main" id="{02936E76-8064-449B-89B9-E835DE455DA7}"/>
              </a:ext>
            </a:extLst>
          </p:cNvPr>
          <p:cNvSpPr/>
          <p:nvPr/>
        </p:nvSpPr>
        <p:spPr>
          <a:xfrm>
            <a:off x="6314209" y="751897"/>
            <a:ext cx="1170420" cy="828386"/>
          </a:xfrm>
          <a:custGeom>
            <a:avLst/>
            <a:gdLst/>
            <a:ahLst/>
            <a:cxnLst/>
            <a:rect l="l" t="t" r="r" b="b"/>
            <a:pathLst>
              <a:path w="185" h="131" extrusionOk="0">
                <a:moveTo>
                  <a:pt x="87" y="131"/>
                </a:moveTo>
                <a:cubicBezTo>
                  <a:pt x="111" y="131"/>
                  <a:pt x="134" y="119"/>
                  <a:pt x="146" y="98"/>
                </a:cubicBezTo>
                <a:cubicBezTo>
                  <a:pt x="146" y="98"/>
                  <a:pt x="146" y="98"/>
                  <a:pt x="146" y="98"/>
                </a:cubicBezTo>
                <a:cubicBezTo>
                  <a:pt x="185" y="31"/>
                  <a:pt x="185" y="31"/>
                  <a:pt x="185" y="31"/>
                </a:cubicBezTo>
                <a:cubicBezTo>
                  <a:pt x="125" y="0"/>
                  <a:pt x="51" y="22"/>
                  <a:pt x="17" y="81"/>
                </a:cubicBezTo>
                <a:cubicBezTo>
                  <a:pt x="8" y="97"/>
                  <a:pt x="2" y="114"/>
                  <a:pt x="0" y="131"/>
                </a:cubicBezTo>
                <a:cubicBezTo>
                  <a:pt x="87" y="131"/>
                  <a:pt x="87" y="131"/>
                  <a:pt x="87" y="131"/>
                </a:cubicBezTo>
                <a:cubicBezTo>
                  <a:pt x="87" y="131"/>
                  <a:pt x="87" y="131"/>
                  <a:pt x="87" y="131"/>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3" name="shp16">
            <a:extLst>
              <a:ext uri="{FF2B5EF4-FFF2-40B4-BE49-F238E27FC236}">
                <a16:creationId xmlns:a16="http://schemas.microsoft.com/office/drawing/2014/main" id="{95094F96-A58F-4546-9277-96C094627B18}"/>
              </a:ext>
            </a:extLst>
          </p:cNvPr>
          <p:cNvSpPr/>
          <p:nvPr/>
        </p:nvSpPr>
        <p:spPr>
          <a:xfrm>
            <a:off x="7237845" y="985692"/>
            <a:ext cx="790864" cy="1329170"/>
          </a:xfrm>
          <a:custGeom>
            <a:avLst/>
            <a:gdLst/>
            <a:ahLst/>
            <a:cxnLst/>
            <a:rect l="l" t="t" r="r" b="b"/>
            <a:pathLst>
              <a:path w="125" h="210" extrusionOk="0">
                <a:moveTo>
                  <a:pt x="13" y="65"/>
                </a:moveTo>
                <a:cubicBezTo>
                  <a:pt x="13" y="65"/>
                  <a:pt x="13" y="65"/>
                  <a:pt x="13" y="65"/>
                </a:cubicBezTo>
                <a:cubicBezTo>
                  <a:pt x="0" y="88"/>
                  <a:pt x="1" y="115"/>
                  <a:pt x="14" y="137"/>
                </a:cubicBezTo>
                <a:cubicBezTo>
                  <a:pt x="14" y="137"/>
                  <a:pt x="14" y="137"/>
                  <a:pt x="14" y="137"/>
                </a:cubicBezTo>
                <a:cubicBezTo>
                  <a:pt x="56" y="210"/>
                  <a:pt x="56" y="210"/>
                  <a:pt x="56" y="210"/>
                </a:cubicBezTo>
                <a:cubicBezTo>
                  <a:pt x="70" y="200"/>
                  <a:pt x="82" y="187"/>
                  <a:pt x="91" y="171"/>
                </a:cubicBezTo>
                <a:cubicBezTo>
                  <a:pt x="125" y="112"/>
                  <a:pt x="107" y="37"/>
                  <a:pt x="50" y="0"/>
                </a:cubicBezTo>
                <a:lnTo>
                  <a:pt x="13" y="6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5" name="shp17">
            <a:extLst>
              <a:ext uri="{FF2B5EF4-FFF2-40B4-BE49-F238E27FC236}">
                <a16:creationId xmlns:a16="http://schemas.microsoft.com/office/drawing/2014/main" id="{F5FBB380-D7DB-4BD7-9195-BEBB0AD57735}"/>
              </a:ext>
            </a:extLst>
          </p:cNvPr>
          <p:cNvSpPr txBox="1"/>
          <p:nvPr/>
        </p:nvSpPr>
        <p:spPr>
          <a:xfrm>
            <a:off x="6689436" y="1803977"/>
            <a:ext cx="665306"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01</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p18">
            <a:extLst>
              <a:ext uri="{FF2B5EF4-FFF2-40B4-BE49-F238E27FC236}">
                <a16:creationId xmlns:a16="http://schemas.microsoft.com/office/drawing/2014/main" id="{12964976-0394-45E0-B429-4B3529E2CF98}"/>
              </a:ext>
            </a:extLst>
          </p:cNvPr>
          <p:cNvSpPr txBox="1"/>
          <p:nvPr/>
        </p:nvSpPr>
        <p:spPr>
          <a:xfrm>
            <a:off x="7309714" y="1414126"/>
            <a:ext cx="668193"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External Data Provider</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28" name="shp19">
            <a:extLst>
              <a:ext uri="{FF2B5EF4-FFF2-40B4-BE49-F238E27FC236}">
                <a16:creationId xmlns:a16="http://schemas.microsoft.com/office/drawing/2014/main" id="{F4054FBD-4BD0-47DA-A8DD-3FD01A1D6C17}"/>
              </a:ext>
            </a:extLst>
          </p:cNvPr>
          <p:cNvSpPr/>
          <p:nvPr/>
        </p:nvSpPr>
        <p:spPr>
          <a:xfrm>
            <a:off x="7333095" y="2733386"/>
            <a:ext cx="759114" cy="1391227"/>
          </a:xfrm>
          <a:custGeom>
            <a:avLst/>
            <a:gdLst/>
            <a:ahLst/>
            <a:cxnLst/>
            <a:rect l="l" t="t" r="r" b="b"/>
            <a:pathLst>
              <a:path w="120" h="220" extrusionOk="0">
                <a:moveTo>
                  <a:pt x="110" y="81"/>
                </a:moveTo>
                <a:cubicBezTo>
                  <a:pt x="63" y="0"/>
                  <a:pt x="63" y="0"/>
                  <a:pt x="63" y="0"/>
                </a:cubicBezTo>
                <a:cubicBezTo>
                  <a:pt x="25" y="22"/>
                  <a:pt x="0" y="63"/>
                  <a:pt x="0" y="110"/>
                </a:cubicBezTo>
                <a:cubicBezTo>
                  <a:pt x="0" y="157"/>
                  <a:pt x="25" y="198"/>
                  <a:pt x="63" y="220"/>
                </a:cubicBezTo>
                <a:cubicBezTo>
                  <a:pt x="110" y="139"/>
                  <a:pt x="110" y="139"/>
                  <a:pt x="110" y="139"/>
                </a:cubicBezTo>
                <a:cubicBezTo>
                  <a:pt x="120" y="123"/>
                  <a:pt x="120" y="97"/>
                  <a:pt x="110" y="81"/>
                </a:cubicBezTo>
                <a:close/>
              </a:path>
            </a:pathLst>
          </a:custGeom>
          <a:solidFill>
            <a:schemeClr val="accent5"/>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9" name="shp20">
            <a:extLst>
              <a:ext uri="{FF2B5EF4-FFF2-40B4-BE49-F238E27FC236}">
                <a16:creationId xmlns:a16="http://schemas.microsoft.com/office/drawing/2014/main" id="{C3AD9666-00AA-418B-A36B-BF71E72F2189}"/>
              </a:ext>
            </a:extLst>
          </p:cNvPr>
          <p:cNvSpPr/>
          <p:nvPr/>
        </p:nvSpPr>
        <p:spPr>
          <a:xfrm>
            <a:off x="7807902" y="2625147"/>
            <a:ext cx="1131455" cy="766329"/>
          </a:xfrm>
          <a:custGeom>
            <a:avLst/>
            <a:gdLst/>
            <a:ahLst/>
            <a:cxnLst/>
            <a:rect l="l" t="t" r="r" b="b"/>
            <a:pathLst>
              <a:path w="179" h="121" extrusionOk="0">
                <a:moveTo>
                  <a:pt x="44" y="86"/>
                </a:moveTo>
                <a:cubicBezTo>
                  <a:pt x="55" y="106"/>
                  <a:pt x="77" y="120"/>
                  <a:pt x="102" y="121"/>
                </a:cubicBezTo>
                <a:cubicBezTo>
                  <a:pt x="102" y="121"/>
                  <a:pt x="102" y="121"/>
                  <a:pt x="102" y="121"/>
                </a:cubicBezTo>
                <a:cubicBezTo>
                  <a:pt x="179" y="121"/>
                  <a:pt x="179" y="121"/>
                  <a:pt x="179" y="121"/>
                </a:cubicBezTo>
                <a:cubicBezTo>
                  <a:pt x="176" y="53"/>
                  <a:pt x="120" y="0"/>
                  <a:pt x="52" y="0"/>
                </a:cubicBezTo>
                <a:cubicBezTo>
                  <a:pt x="34" y="0"/>
                  <a:pt x="16" y="4"/>
                  <a:pt x="0" y="11"/>
                </a:cubicBezTo>
                <a:cubicBezTo>
                  <a:pt x="44" y="86"/>
                  <a:pt x="44" y="86"/>
                  <a:pt x="44" y="86"/>
                </a:cubicBezTo>
                <a:cubicBezTo>
                  <a:pt x="44" y="86"/>
                  <a:pt x="44" y="86"/>
                  <a:pt x="44" y="86"/>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30" name="shp21">
            <a:extLst>
              <a:ext uri="{FF2B5EF4-FFF2-40B4-BE49-F238E27FC236}">
                <a16:creationId xmlns:a16="http://schemas.microsoft.com/office/drawing/2014/main" id="{E068E615-4687-42F7-B31C-16386D800529}"/>
              </a:ext>
            </a:extLst>
          </p:cNvPr>
          <p:cNvSpPr/>
          <p:nvPr/>
        </p:nvSpPr>
        <p:spPr>
          <a:xfrm>
            <a:off x="7807902" y="3473738"/>
            <a:ext cx="1131455" cy="764886"/>
          </a:xfrm>
          <a:custGeom>
            <a:avLst/>
            <a:gdLst/>
            <a:ahLst/>
            <a:cxnLst/>
            <a:rect l="l" t="t" r="r" b="b"/>
            <a:pathLst>
              <a:path w="179" h="121" extrusionOk="0">
                <a:moveTo>
                  <a:pt x="105" y="0"/>
                </a:moveTo>
                <a:cubicBezTo>
                  <a:pt x="105" y="0"/>
                  <a:pt x="105" y="0"/>
                  <a:pt x="105" y="0"/>
                </a:cubicBezTo>
                <a:cubicBezTo>
                  <a:pt x="78" y="0"/>
                  <a:pt x="55" y="15"/>
                  <a:pt x="43" y="36"/>
                </a:cubicBezTo>
                <a:cubicBezTo>
                  <a:pt x="43" y="36"/>
                  <a:pt x="43" y="36"/>
                  <a:pt x="43" y="36"/>
                </a:cubicBezTo>
                <a:cubicBezTo>
                  <a:pt x="0" y="110"/>
                  <a:pt x="0" y="110"/>
                  <a:pt x="0" y="110"/>
                </a:cubicBezTo>
                <a:cubicBezTo>
                  <a:pt x="16" y="117"/>
                  <a:pt x="34" y="121"/>
                  <a:pt x="52" y="121"/>
                </a:cubicBezTo>
                <a:cubicBezTo>
                  <a:pt x="120" y="121"/>
                  <a:pt x="176" y="67"/>
                  <a:pt x="179" y="0"/>
                </a:cubicBezTo>
                <a:lnTo>
                  <a:pt x="105" y="0"/>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2" name="shp22">
            <a:extLst>
              <a:ext uri="{FF2B5EF4-FFF2-40B4-BE49-F238E27FC236}">
                <a16:creationId xmlns:a16="http://schemas.microsoft.com/office/drawing/2014/main" id="{6C0E9EFD-347B-4268-BD1B-254D7EF495C2}"/>
              </a:ext>
            </a:extLst>
          </p:cNvPr>
          <p:cNvSpPr txBox="1"/>
          <p:nvPr/>
        </p:nvSpPr>
        <p:spPr>
          <a:xfrm>
            <a:off x="7474527" y="3196647"/>
            <a:ext cx="666750"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02</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p23">
            <a:extLst>
              <a:ext uri="{FF2B5EF4-FFF2-40B4-BE49-F238E27FC236}">
                <a16:creationId xmlns:a16="http://schemas.microsoft.com/office/drawing/2014/main" id="{FBEA1F7C-5492-4DEB-BAE0-C32E9EDFE59E}"/>
              </a:ext>
            </a:extLst>
          </p:cNvPr>
          <p:cNvSpPr txBox="1"/>
          <p:nvPr/>
        </p:nvSpPr>
        <p:spPr>
          <a:xfrm>
            <a:off x="8049874" y="3609397"/>
            <a:ext cx="807459" cy="50918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In-Country Data Provider</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35" name="shp24">
            <a:extLst>
              <a:ext uri="{FF2B5EF4-FFF2-40B4-BE49-F238E27FC236}">
                <a16:creationId xmlns:a16="http://schemas.microsoft.com/office/drawing/2014/main" id="{26F58B56-11D4-48CA-A15E-78F60AEF6BC7}"/>
              </a:ext>
            </a:extLst>
          </p:cNvPr>
          <p:cNvSpPr/>
          <p:nvPr/>
        </p:nvSpPr>
        <p:spPr>
          <a:xfrm>
            <a:off x="6314209" y="4346864"/>
            <a:ext cx="1207943" cy="848591"/>
          </a:xfrm>
          <a:custGeom>
            <a:avLst/>
            <a:gdLst/>
            <a:ahLst/>
            <a:cxnLst/>
            <a:rect l="l" t="t" r="r" b="b"/>
            <a:pathLst>
              <a:path w="191" h="134" extrusionOk="0">
                <a:moveTo>
                  <a:pt x="144" y="105"/>
                </a:moveTo>
                <a:cubicBezTo>
                  <a:pt x="191" y="24"/>
                  <a:pt x="191" y="24"/>
                  <a:pt x="191" y="24"/>
                </a:cubicBezTo>
                <a:cubicBezTo>
                  <a:pt x="153" y="2"/>
                  <a:pt x="104" y="0"/>
                  <a:pt x="63" y="24"/>
                </a:cubicBezTo>
                <a:cubicBezTo>
                  <a:pt x="23" y="47"/>
                  <a:pt x="0" y="90"/>
                  <a:pt x="0" y="134"/>
                </a:cubicBezTo>
                <a:cubicBezTo>
                  <a:pt x="94" y="134"/>
                  <a:pt x="94" y="134"/>
                  <a:pt x="94" y="134"/>
                </a:cubicBezTo>
                <a:cubicBezTo>
                  <a:pt x="112" y="134"/>
                  <a:pt x="135" y="121"/>
                  <a:pt x="144" y="105"/>
                </a:cubicBezTo>
                <a:close/>
              </a:path>
            </a:pathLst>
          </a:custGeom>
          <a:solidFill>
            <a:schemeClr val="accent4"/>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6" name="shp25">
            <a:extLst>
              <a:ext uri="{FF2B5EF4-FFF2-40B4-BE49-F238E27FC236}">
                <a16:creationId xmlns:a16="http://schemas.microsoft.com/office/drawing/2014/main" id="{A96C2A09-9E34-4AA0-ACD4-C7D45C02E4A7}"/>
              </a:ext>
            </a:extLst>
          </p:cNvPr>
          <p:cNvSpPr/>
          <p:nvPr/>
        </p:nvSpPr>
        <p:spPr>
          <a:xfrm>
            <a:off x="7232073" y="4543137"/>
            <a:ext cx="796636" cy="1329170"/>
          </a:xfrm>
          <a:custGeom>
            <a:avLst/>
            <a:gdLst/>
            <a:ahLst/>
            <a:cxnLst/>
            <a:rect l="l" t="t" r="r" b="b"/>
            <a:pathLst>
              <a:path w="126" h="210" extrusionOk="0">
                <a:moveTo>
                  <a:pt x="14" y="75"/>
                </a:moveTo>
                <a:cubicBezTo>
                  <a:pt x="1" y="95"/>
                  <a:pt x="0" y="121"/>
                  <a:pt x="13" y="143"/>
                </a:cubicBezTo>
                <a:cubicBezTo>
                  <a:pt x="13" y="143"/>
                  <a:pt x="13" y="143"/>
                  <a:pt x="13" y="143"/>
                </a:cubicBezTo>
                <a:cubicBezTo>
                  <a:pt x="51" y="210"/>
                  <a:pt x="51" y="210"/>
                  <a:pt x="51" y="210"/>
                </a:cubicBezTo>
                <a:cubicBezTo>
                  <a:pt x="108" y="173"/>
                  <a:pt x="126" y="98"/>
                  <a:pt x="92" y="39"/>
                </a:cubicBezTo>
                <a:cubicBezTo>
                  <a:pt x="83" y="23"/>
                  <a:pt x="71" y="10"/>
                  <a:pt x="57" y="0"/>
                </a:cubicBezTo>
                <a:cubicBezTo>
                  <a:pt x="14" y="75"/>
                  <a:pt x="14" y="75"/>
                  <a:pt x="14" y="75"/>
                </a:cubicBezTo>
                <a:cubicBezTo>
                  <a:pt x="14" y="75"/>
                  <a:pt x="14" y="75"/>
                  <a:pt x="14" y="7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37" name="shp26">
            <a:extLst>
              <a:ext uri="{FF2B5EF4-FFF2-40B4-BE49-F238E27FC236}">
                <a16:creationId xmlns:a16="http://schemas.microsoft.com/office/drawing/2014/main" id="{16BC94B4-653D-4A18-B23A-8711DD8462D7}"/>
              </a:ext>
            </a:extLst>
          </p:cNvPr>
          <p:cNvSpPr/>
          <p:nvPr/>
        </p:nvSpPr>
        <p:spPr>
          <a:xfrm>
            <a:off x="6314209" y="5277716"/>
            <a:ext cx="1170420" cy="828386"/>
          </a:xfrm>
          <a:custGeom>
            <a:avLst/>
            <a:gdLst/>
            <a:ahLst/>
            <a:cxnLst/>
            <a:rect l="l" t="t" r="r" b="b"/>
            <a:pathLst>
              <a:path w="185" h="131" extrusionOk="0">
                <a:moveTo>
                  <a:pt x="148" y="36"/>
                </a:moveTo>
                <a:cubicBezTo>
                  <a:pt x="148" y="36"/>
                  <a:pt x="148" y="36"/>
                  <a:pt x="148" y="36"/>
                </a:cubicBezTo>
                <a:cubicBezTo>
                  <a:pt x="134" y="13"/>
                  <a:pt x="110" y="0"/>
                  <a:pt x="85" y="0"/>
                </a:cubicBezTo>
                <a:cubicBezTo>
                  <a:pt x="85" y="0"/>
                  <a:pt x="85" y="0"/>
                  <a:pt x="85" y="0"/>
                </a:cubicBezTo>
                <a:cubicBezTo>
                  <a:pt x="0" y="0"/>
                  <a:pt x="0" y="0"/>
                  <a:pt x="0" y="0"/>
                </a:cubicBezTo>
                <a:cubicBezTo>
                  <a:pt x="2" y="18"/>
                  <a:pt x="8" y="35"/>
                  <a:pt x="17" y="51"/>
                </a:cubicBezTo>
                <a:cubicBezTo>
                  <a:pt x="51" y="110"/>
                  <a:pt x="125" y="131"/>
                  <a:pt x="185" y="101"/>
                </a:cubicBezTo>
                <a:lnTo>
                  <a:pt x="148" y="3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9" name="shp27">
            <a:extLst>
              <a:ext uri="{FF2B5EF4-FFF2-40B4-BE49-F238E27FC236}">
                <a16:creationId xmlns:a16="http://schemas.microsoft.com/office/drawing/2014/main" id="{E7C2F112-5C49-40BD-B65E-74F1F1E58A32}"/>
              </a:ext>
            </a:extLst>
          </p:cNvPr>
          <p:cNvSpPr txBox="1"/>
          <p:nvPr/>
        </p:nvSpPr>
        <p:spPr>
          <a:xfrm>
            <a:off x="6667789" y="4582102"/>
            <a:ext cx="665306"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03</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p28">
            <a:extLst>
              <a:ext uri="{FF2B5EF4-FFF2-40B4-BE49-F238E27FC236}">
                <a16:creationId xmlns:a16="http://schemas.microsoft.com/office/drawing/2014/main" id="{2876A6C6-C28D-4472-8694-AD6D2247DCC1}"/>
              </a:ext>
            </a:extLst>
          </p:cNvPr>
          <p:cNvSpPr txBox="1"/>
          <p:nvPr/>
        </p:nvSpPr>
        <p:spPr>
          <a:xfrm>
            <a:off x="6523845" y="5398943"/>
            <a:ext cx="7211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Sectoral Experts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42" name="shp29">
            <a:extLst>
              <a:ext uri="{FF2B5EF4-FFF2-40B4-BE49-F238E27FC236}">
                <a16:creationId xmlns:a16="http://schemas.microsoft.com/office/drawing/2014/main" id="{4374267D-830B-489D-8BA6-6B754B7D27EF}"/>
              </a:ext>
            </a:extLst>
          </p:cNvPr>
          <p:cNvSpPr/>
          <p:nvPr/>
        </p:nvSpPr>
        <p:spPr>
          <a:xfrm>
            <a:off x="4676197" y="4346864"/>
            <a:ext cx="1207943" cy="848591"/>
          </a:xfrm>
          <a:custGeom>
            <a:avLst/>
            <a:gdLst/>
            <a:ahLst/>
            <a:cxnLst/>
            <a:rect l="l" t="t" r="r" b="b"/>
            <a:pathLst>
              <a:path w="191" h="134" extrusionOk="0">
                <a:moveTo>
                  <a:pt x="97" y="134"/>
                </a:moveTo>
                <a:cubicBezTo>
                  <a:pt x="191" y="134"/>
                  <a:pt x="191" y="134"/>
                  <a:pt x="191" y="134"/>
                </a:cubicBezTo>
                <a:cubicBezTo>
                  <a:pt x="191" y="90"/>
                  <a:pt x="169" y="47"/>
                  <a:pt x="128" y="24"/>
                </a:cubicBezTo>
                <a:cubicBezTo>
                  <a:pt x="87" y="0"/>
                  <a:pt x="38" y="2"/>
                  <a:pt x="0" y="24"/>
                </a:cubicBezTo>
                <a:cubicBezTo>
                  <a:pt x="47" y="105"/>
                  <a:pt x="47" y="105"/>
                  <a:pt x="47" y="105"/>
                </a:cubicBezTo>
                <a:cubicBezTo>
                  <a:pt x="57" y="121"/>
                  <a:pt x="79" y="134"/>
                  <a:pt x="97" y="134"/>
                </a:cubicBezTo>
                <a:close/>
              </a:path>
            </a:pathLst>
          </a:custGeom>
          <a:solidFill>
            <a:schemeClr val="accent6"/>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43" name="shp30">
            <a:extLst>
              <a:ext uri="{FF2B5EF4-FFF2-40B4-BE49-F238E27FC236}">
                <a16:creationId xmlns:a16="http://schemas.microsoft.com/office/drawing/2014/main" id="{ED65AE04-DED8-4867-8B5E-19EE315A3C94}"/>
              </a:ext>
            </a:extLst>
          </p:cNvPr>
          <p:cNvSpPr/>
          <p:nvPr/>
        </p:nvSpPr>
        <p:spPr>
          <a:xfrm>
            <a:off x="4713720" y="5277716"/>
            <a:ext cx="1170420" cy="828386"/>
          </a:xfrm>
          <a:custGeom>
            <a:avLst/>
            <a:gdLst/>
            <a:ahLst/>
            <a:cxnLst/>
            <a:rect l="l" t="t" r="r" b="b"/>
            <a:pathLst>
              <a:path w="185" h="131" extrusionOk="0">
                <a:moveTo>
                  <a:pt x="98" y="0"/>
                </a:moveTo>
                <a:cubicBezTo>
                  <a:pt x="74" y="0"/>
                  <a:pt x="51" y="12"/>
                  <a:pt x="39" y="34"/>
                </a:cubicBezTo>
                <a:cubicBezTo>
                  <a:pt x="39" y="34"/>
                  <a:pt x="39" y="34"/>
                  <a:pt x="39" y="34"/>
                </a:cubicBezTo>
                <a:cubicBezTo>
                  <a:pt x="0" y="101"/>
                  <a:pt x="0" y="101"/>
                  <a:pt x="0" y="101"/>
                </a:cubicBezTo>
                <a:cubicBezTo>
                  <a:pt x="60" y="131"/>
                  <a:pt x="134" y="110"/>
                  <a:pt x="168" y="51"/>
                </a:cubicBezTo>
                <a:cubicBezTo>
                  <a:pt x="178" y="35"/>
                  <a:pt x="183" y="18"/>
                  <a:pt x="185" y="0"/>
                </a:cubicBezTo>
                <a:cubicBezTo>
                  <a:pt x="98" y="0"/>
                  <a:pt x="98" y="0"/>
                  <a:pt x="98" y="0"/>
                </a:cubicBezTo>
                <a:cubicBezTo>
                  <a:pt x="98" y="0"/>
                  <a:pt x="98" y="0"/>
                  <a:pt x="98" y="0"/>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44" name="shp31">
            <a:extLst>
              <a:ext uri="{FF2B5EF4-FFF2-40B4-BE49-F238E27FC236}">
                <a16:creationId xmlns:a16="http://schemas.microsoft.com/office/drawing/2014/main" id="{389C3DEB-BE53-4619-A8FA-C1D78E40544A}"/>
              </a:ext>
            </a:extLst>
          </p:cNvPr>
          <p:cNvSpPr/>
          <p:nvPr/>
        </p:nvSpPr>
        <p:spPr>
          <a:xfrm>
            <a:off x="4169640" y="4543137"/>
            <a:ext cx="790864" cy="1329170"/>
          </a:xfrm>
          <a:custGeom>
            <a:avLst/>
            <a:gdLst/>
            <a:ahLst/>
            <a:cxnLst/>
            <a:rect l="l" t="t" r="r" b="b"/>
            <a:pathLst>
              <a:path w="125" h="210" extrusionOk="0">
                <a:moveTo>
                  <a:pt x="112" y="146"/>
                </a:moveTo>
                <a:cubicBezTo>
                  <a:pt x="112" y="146"/>
                  <a:pt x="112" y="146"/>
                  <a:pt x="112" y="146"/>
                </a:cubicBezTo>
                <a:cubicBezTo>
                  <a:pt x="125" y="123"/>
                  <a:pt x="124" y="95"/>
                  <a:pt x="111" y="73"/>
                </a:cubicBezTo>
                <a:cubicBezTo>
                  <a:pt x="111" y="73"/>
                  <a:pt x="111" y="73"/>
                  <a:pt x="111" y="73"/>
                </a:cubicBezTo>
                <a:cubicBezTo>
                  <a:pt x="69" y="0"/>
                  <a:pt x="69" y="0"/>
                  <a:pt x="69" y="0"/>
                </a:cubicBezTo>
                <a:cubicBezTo>
                  <a:pt x="55" y="10"/>
                  <a:pt x="43" y="23"/>
                  <a:pt x="34" y="39"/>
                </a:cubicBezTo>
                <a:cubicBezTo>
                  <a:pt x="0" y="98"/>
                  <a:pt x="18" y="173"/>
                  <a:pt x="75" y="210"/>
                </a:cubicBezTo>
                <a:lnTo>
                  <a:pt x="112" y="14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46" name="shp32">
            <a:extLst>
              <a:ext uri="{FF2B5EF4-FFF2-40B4-BE49-F238E27FC236}">
                <a16:creationId xmlns:a16="http://schemas.microsoft.com/office/drawing/2014/main" id="{EEB596AB-061C-442F-8D02-BF80E79BF0C6}"/>
              </a:ext>
            </a:extLst>
          </p:cNvPr>
          <p:cNvSpPr txBox="1"/>
          <p:nvPr/>
        </p:nvSpPr>
        <p:spPr>
          <a:xfrm>
            <a:off x="5068743" y="4589319"/>
            <a:ext cx="518102" cy="463261"/>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04</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shp33">
            <a:extLst>
              <a:ext uri="{FF2B5EF4-FFF2-40B4-BE49-F238E27FC236}">
                <a16:creationId xmlns:a16="http://schemas.microsoft.com/office/drawing/2014/main" id="{0A6C0271-BAAC-45DA-A781-FBE702AC8CEE}"/>
              </a:ext>
            </a:extLst>
          </p:cNvPr>
          <p:cNvSpPr txBox="1"/>
          <p:nvPr/>
        </p:nvSpPr>
        <p:spPr>
          <a:xfrm>
            <a:off x="4275482" y="4988021"/>
            <a:ext cx="972704"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49" name="shp34">
            <a:extLst>
              <a:ext uri="{FF2B5EF4-FFF2-40B4-BE49-F238E27FC236}">
                <a16:creationId xmlns:a16="http://schemas.microsoft.com/office/drawing/2014/main" id="{0E260B04-5640-424E-A019-4CFE36EB2860}"/>
              </a:ext>
            </a:extLst>
          </p:cNvPr>
          <p:cNvSpPr/>
          <p:nvPr/>
        </p:nvSpPr>
        <p:spPr>
          <a:xfrm>
            <a:off x="4106141" y="2733386"/>
            <a:ext cx="759114" cy="1391227"/>
          </a:xfrm>
          <a:custGeom>
            <a:avLst/>
            <a:gdLst/>
            <a:ahLst/>
            <a:cxnLst/>
            <a:rect l="l" t="t" r="r" b="b"/>
            <a:pathLst>
              <a:path w="120" h="220" extrusionOk="0">
                <a:moveTo>
                  <a:pt x="10" y="139"/>
                </a:moveTo>
                <a:cubicBezTo>
                  <a:pt x="57" y="220"/>
                  <a:pt x="57" y="220"/>
                  <a:pt x="57" y="220"/>
                </a:cubicBezTo>
                <a:cubicBezTo>
                  <a:pt x="95" y="198"/>
                  <a:pt x="120" y="157"/>
                  <a:pt x="120" y="110"/>
                </a:cubicBezTo>
                <a:cubicBezTo>
                  <a:pt x="120" y="63"/>
                  <a:pt x="95" y="22"/>
                  <a:pt x="57" y="0"/>
                </a:cubicBezTo>
                <a:cubicBezTo>
                  <a:pt x="10" y="81"/>
                  <a:pt x="10" y="81"/>
                  <a:pt x="10" y="81"/>
                </a:cubicBezTo>
                <a:cubicBezTo>
                  <a:pt x="0" y="97"/>
                  <a:pt x="0" y="123"/>
                  <a:pt x="10" y="139"/>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50" name="shp35">
            <a:extLst>
              <a:ext uri="{FF2B5EF4-FFF2-40B4-BE49-F238E27FC236}">
                <a16:creationId xmlns:a16="http://schemas.microsoft.com/office/drawing/2014/main" id="{1B271FCB-05B8-418B-8FA0-EA0DB000FE96}"/>
              </a:ext>
            </a:extLst>
          </p:cNvPr>
          <p:cNvSpPr/>
          <p:nvPr/>
        </p:nvSpPr>
        <p:spPr>
          <a:xfrm>
            <a:off x="3258993" y="3473738"/>
            <a:ext cx="1132898" cy="764886"/>
          </a:xfrm>
          <a:custGeom>
            <a:avLst/>
            <a:gdLst/>
            <a:ahLst/>
            <a:cxnLst/>
            <a:rect l="l" t="t" r="r" b="b"/>
            <a:pathLst>
              <a:path w="179" h="121" extrusionOk="0">
                <a:moveTo>
                  <a:pt x="135" y="34"/>
                </a:moveTo>
                <a:cubicBezTo>
                  <a:pt x="124" y="14"/>
                  <a:pt x="102" y="0"/>
                  <a:pt x="77" y="0"/>
                </a:cubicBezTo>
                <a:cubicBezTo>
                  <a:pt x="77" y="0"/>
                  <a:pt x="77" y="0"/>
                  <a:pt x="77" y="0"/>
                </a:cubicBezTo>
                <a:cubicBezTo>
                  <a:pt x="0" y="0"/>
                  <a:pt x="0" y="0"/>
                  <a:pt x="0" y="0"/>
                </a:cubicBezTo>
                <a:cubicBezTo>
                  <a:pt x="3" y="67"/>
                  <a:pt x="59" y="121"/>
                  <a:pt x="127" y="121"/>
                </a:cubicBezTo>
                <a:cubicBezTo>
                  <a:pt x="145" y="121"/>
                  <a:pt x="163" y="117"/>
                  <a:pt x="179" y="110"/>
                </a:cubicBezTo>
                <a:cubicBezTo>
                  <a:pt x="135" y="34"/>
                  <a:pt x="135" y="34"/>
                  <a:pt x="135" y="34"/>
                </a:cubicBezTo>
                <a:cubicBezTo>
                  <a:pt x="135" y="34"/>
                  <a:pt x="135" y="34"/>
                  <a:pt x="135" y="34"/>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51" name="shp36">
            <a:extLst>
              <a:ext uri="{FF2B5EF4-FFF2-40B4-BE49-F238E27FC236}">
                <a16:creationId xmlns:a16="http://schemas.microsoft.com/office/drawing/2014/main" id="{D499CCDE-0E48-4403-B25F-92C049C8CC88}"/>
              </a:ext>
            </a:extLst>
          </p:cNvPr>
          <p:cNvSpPr/>
          <p:nvPr/>
        </p:nvSpPr>
        <p:spPr>
          <a:xfrm>
            <a:off x="3258993" y="2625147"/>
            <a:ext cx="1132898" cy="766329"/>
          </a:xfrm>
          <a:custGeom>
            <a:avLst/>
            <a:gdLst/>
            <a:ahLst/>
            <a:cxnLst/>
            <a:rect l="l" t="t" r="r" b="b"/>
            <a:pathLst>
              <a:path w="179" h="121" extrusionOk="0">
                <a:moveTo>
                  <a:pt x="74" y="121"/>
                </a:moveTo>
                <a:cubicBezTo>
                  <a:pt x="74" y="121"/>
                  <a:pt x="74" y="121"/>
                  <a:pt x="74" y="121"/>
                </a:cubicBezTo>
                <a:cubicBezTo>
                  <a:pt x="101" y="120"/>
                  <a:pt x="124" y="106"/>
                  <a:pt x="136" y="84"/>
                </a:cubicBezTo>
                <a:cubicBezTo>
                  <a:pt x="136" y="84"/>
                  <a:pt x="136" y="84"/>
                  <a:pt x="136" y="84"/>
                </a:cubicBezTo>
                <a:cubicBezTo>
                  <a:pt x="179" y="11"/>
                  <a:pt x="179" y="11"/>
                  <a:pt x="179" y="11"/>
                </a:cubicBezTo>
                <a:cubicBezTo>
                  <a:pt x="163" y="4"/>
                  <a:pt x="145" y="0"/>
                  <a:pt x="127" y="0"/>
                </a:cubicBezTo>
                <a:cubicBezTo>
                  <a:pt x="59" y="0"/>
                  <a:pt x="3" y="53"/>
                  <a:pt x="0" y="121"/>
                </a:cubicBezTo>
                <a:lnTo>
                  <a:pt x="74" y="121"/>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53" name="shp37">
            <a:extLst>
              <a:ext uri="{FF2B5EF4-FFF2-40B4-BE49-F238E27FC236}">
                <a16:creationId xmlns:a16="http://schemas.microsoft.com/office/drawing/2014/main" id="{2C480349-815C-4501-A2E2-5049AF536897}"/>
              </a:ext>
            </a:extLst>
          </p:cNvPr>
          <p:cNvSpPr txBox="1"/>
          <p:nvPr/>
        </p:nvSpPr>
        <p:spPr>
          <a:xfrm>
            <a:off x="4283652" y="3213965"/>
            <a:ext cx="665307"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05</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4" name="shp38">
            <a:extLst>
              <a:ext uri="{FF2B5EF4-FFF2-40B4-BE49-F238E27FC236}">
                <a16:creationId xmlns:a16="http://schemas.microsoft.com/office/drawing/2014/main" id="{0EC6AD11-0E3D-48A0-8ABD-7D564F85ABFF}"/>
              </a:ext>
            </a:extLst>
          </p:cNvPr>
          <p:cNvSpPr txBox="1"/>
          <p:nvPr/>
        </p:nvSpPr>
        <p:spPr>
          <a:xfrm>
            <a:off x="3378003" y="2888898"/>
            <a:ext cx="812512" cy="41852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National Level Users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5" name="shp39">
            <a:extLst>
              <a:ext uri="{FF2B5EF4-FFF2-40B4-BE49-F238E27FC236}">
                <a16:creationId xmlns:a16="http://schemas.microsoft.com/office/drawing/2014/main" id="{4ED5A064-8333-42D8-9CC1-C5BD21FDE0CF}"/>
              </a:ext>
            </a:extLst>
          </p:cNvPr>
          <p:cNvSpPr txBox="1"/>
          <p:nvPr/>
        </p:nvSpPr>
        <p:spPr>
          <a:xfrm>
            <a:off x="5216247" y="2796171"/>
            <a:ext cx="1784195" cy="132240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90C350"/>
              </a:buClr>
              <a:buSzPts val="3200"/>
              <a:buFont typeface="PT Sans"/>
              <a:buNone/>
              <a:tabLst/>
              <a:defRPr/>
            </a:pPr>
            <a:r>
              <a:rPr kumimoji="0" lang="en-US" sz="2400" b="1" i="0" u="none" strike="noStrike" kern="1200" cap="none" spc="0" normalizeH="0" baseline="0" noProof="0" dirty="0" smtClean="0">
                <a:ln>
                  <a:noFill/>
                </a:ln>
                <a:solidFill>
                  <a:prstClr val="black"/>
                </a:solidFill>
                <a:effectLst/>
                <a:uLnTx/>
                <a:uFillTx/>
                <a:latin typeface="Bahnschrift SemiCondensed" panose="020B0502040204020203" pitchFamily="34" charset="0"/>
                <a:ea typeface="Source Sans Pro ExtraLight" panose="020B0303030403020204" pitchFamily="34" charset="0"/>
                <a:cs typeface="Segoe UI Light" panose="020B0502040204020203" pitchFamily="34" charset="0"/>
                <a:sym typeface="PT Sans"/>
              </a:rPr>
              <a:t>Climate </a:t>
            </a:r>
            <a:r>
              <a:rPr lang="en-US" sz="2400" b="1" dirty="0" smtClean="0">
                <a:solidFill>
                  <a:prstClr val="black"/>
                </a:solidFill>
                <a:latin typeface="Bahnschrift SemiCondensed" panose="020B0502040204020203" pitchFamily="34" charset="0"/>
                <a:ea typeface="Source Sans Pro ExtraLight" panose="020B0303030403020204" pitchFamily="34" charset="0"/>
                <a:cs typeface="Segoe UI Light" panose="020B0502040204020203" pitchFamily="34" charset="0"/>
                <a:sym typeface="PT Sans"/>
              </a:rPr>
              <a:t>Information</a:t>
            </a:r>
            <a:r>
              <a:rPr kumimoji="0" lang="en-US" sz="2400" b="1" i="0" u="none" strike="noStrike" kern="1200" cap="none" spc="0" normalizeH="0" baseline="0" noProof="0" dirty="0" smtClean="0">
                <a:ln>
                  <a:noFill/>
                </a:ln>
                <a:solidFill>
                  <a:prstClr val="black"/>
                </a:solidFill>
                <a:effectLst/>
                <a:uLnTx/>
                <a:uFillTx/>
                <a:latin typeface="Bahnschrift SemiCondensed" panose="020B0502040204020203" pitchFamily="34" charset="0"/>
                <a:ea typeface="Source Sans Pro ExtraLight" panose="020B0303030403020204" pitchFamily="34" charset="0"/>
                <a:cs typeface="Segoe UI Light" panose="020B0502040204020203" pitchFamily="34" charset="0"/>
                <a:sym typeface="PT Sans"/>
              </a:rPr>
              <a:t> Value Chain</a:t>
            </a:r>
            <a:endParaRPr kumimoji="0" sz="2400" b="0" i="0" u="none" strike="noStrike" kern="1200" cap="none" spc="0" normalizeH="0" baseline="0" noProof="0" dirty="0">
              <a:ln>
                <a:noFill/>
              </a:ln>
              <a:solidFill>
                <a:prstClr val="black"/>
              </a:solidFill>
              <a:effectLst/>
              <a:uLnTx/>
              <a:uFillTx/>
              <a:latin typeface="Bahnschrift SemiCondensed" panose="020B0502040204020203" pitchFamily="34" charset="0"/>
              <a:ea typeface="Source Sans Pro ExtraLight" panose="020B0303030403020204" pitchFamily="34" charset="0"/>
              <a:cs typeface="Segoe UI Light" panose="020B0502040204020203" pitchFamily="34" charset="0"/>
            </a:endParaRPr>
          </a:p>
        </p:txBody>
      </p:sp>
      <p:pic>
        <p:nvPicPr>
          <p:cNvPr id="94" name="shp46" descr="Handshake">
            <a:extLst>
              <a:ext uri="{FF2B5EF4-FFF2-40B4-BE49-F238E27FC236}">
                <a16:creationId xmlns:a16="http://schemas.microsoft.com/office/drawing/2014/main" id="{AF7AFA35-9463-41AA-83A5-8A14108AF91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6667789" y="1010262"/>
            <a:ext cx="516155" cy="516155"/>
          </a:xfrm>
          <a:prstGeom prst="rect">
            <a:avLst/>
          </a:prstGeom>
        </p:spPr>
      </p:pic>
      <p:pic>
        <p:nvPicPr>
          <p:cNvPr id="98" name="shp48" descr="Customer review">
            <a:extLst>
              <a:ext uri="{FF2B5EF4-FFF2-40B4-BE49-F238E27FC236}">
                <a16:creationId xmlns:a16="http://schemas.microsoft.com/office/drawing/2014/main" id="{9E2BEB9B-2633-441C-A32B-5D8B92EEEDC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7354742" y="4994391"/>
            <a:ext cx="516155" cy="516155"/>
          </a:xfrm>
          <a:prstGeom prst="rect">
            <a:avLst/>
          </a:prstGeom>
        </p:spPr>
      </p:pic>
      <p:pic>
        <p:nvPicPr>
          <p:cNvPr id="100" name="shp49" descr="Clipboard Partially Checked">
            <a:extLst>
              <a:ext uri="{FF2B5EF4-FFF2-40B4-BE49-F238E27FC236}">
                <a16:creationId xmlns:a16="http://schemas.microsoft.com/office/drawing/2014/main" id="{96E84A8E-B6CF-4A46-94A2-3603E80B072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3525261" y="3530022"/>
            <a:ext cx="516155" cy="516155"/>
          </a:xfrm>
          <a:prstGeom prst="rect">
            <a:avLst/>
          </a:prstGeom>
        </p:spPr>
      </p:pic>
      <p:pic>
        <p:nvPicPr>
          <p:cNvPr id="104" name="shp51" descr="User network">
            <a:extLst>
              <a:ext uri="{FF2B5EF4-FFF2-40B4-BE49-F238E27FC236}">
                <a16:creationId xmlns:a16="http://schemas.microsoft.com/office/drawing/2014/main" id="{65349F99-A54D-4816-84D9-B98B6D18E79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5022090" y="5337391"/>
            <a:ext cx="516155" cy="516155"/>
          </a:xfrm>
          <a:prstGeom prst="rect">
            <a:avLst/>
          </a:prstGeom>
        </p:spPr>
      </p:pic>
      <p:pic>
        <p:nvPicPr>
          <p:cNvPr id="1026" name="Picture 2" descr="Document provider, content provider, content sharing, data provider, file shari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200471" y="2888898"/>
            <a:ext cx="374135" cy="3741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arm Farmer Worker Work Farming Countryside Village | Etsy in 2021 |  Pictogram, Farm logo, Cow illustration"/>
          <p:cNvPicPr>
            <a:picLocks noChangeAspect="1" noChangeArrowheads="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t="71039" r="54197"/>
          <a:stretch/>
        </p:blipFill>
        <p:spPr bwMode="auto">
          <a:xfrm flipH="1">
            <a:off x="4328434" y="1451349"/>
            <a:ext cx="573664" cy="362729"/>
          </a:xfrm>
          <a:prstGeom prst="rect">
            <a:avLst/>
          </a:prstGeom>
          <a:noFill/>
          <a:extLst>
            <a:ext uri="{909E8E84-426E-40DD-AFC4-6F175D3DCCD1}">
              <a14:hiddenFill xmlns:a14="http://schemas.microsoft.com/office/drawing/2010/main">
                <a:solidFill>
                  <a:srgbClr val="FFFFFF"/>
                </a:solidFill>
              </a14:hiddenFill>
            </a:ext>
          </a:extLst>
        </p:spPr>
      </p:pic>
      <p:sp>
        <p:nvSpPr>
          <p:cNvPr id="4" name="Curved Left Arrow 3"/>
          <p:cNvSpPr/>
          <p:nvPr/>
        </p:nvSpPr>
        <p:spPr>
          <a:xfrm>
            <a:off x="6290037" y="2509080"/>
            <a:ext cx="851837" cy="1987902"/>
          </a:xfrm>
          <a:prstGeom prst="curvedLef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0" name="Curved Left Arrow 59"/>
          <p:cNvSpPr/>
          <p:nvPr/>
        </p:nvSpPr>
        <p:spPr>
          <a:xfrm flipH="1">
            <a:off x="5052147" y="2509080"/>
            <a:ext cx="851837" cy="1987902"/>
          </a:xfrm>
          <a:prstGeom prst="curvedLef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Donut 16"/>
          <p:cNvSpPr/>
          <p:nvPr/>
        </p:nvSpPr>
        <p:spPr>
          <a:xfrm>
            <a:off x="2770784" y="91439"/>
            <a:ext cx="6675120" cy="6675120"/>
          </a:xfrm>
          <a:prstGeom prst="donut">
            <a:avLst>
              <a:gd name="adj" fmla="val 694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Pentagon 66"/>
          <p:cNvSpPr/>
          <p:nvPr/>
        </p:nvSpPr>
        <p:spPr>
          <a:xfrm rot="10800000">
            <a:off x="9452462" y="3130828"/>
            <a:ext cx="1498571" cy="738190"/>
          </a:xfrm>
          <a:prstGeom prst="homePlate">
            <a:avLst>
              <a:gd name="adj" fmla="val 44193"/>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68" name="Group 67"/>
          <p:cNvGrpSpPr/>
          <p:nvPr/>
        </p:nvGrpSpPr>
        <p:grpSpPr>
          <a:xfrm>
            <a:off x="10285996" y="2719448"/>
            <a:ext cx="1496291" cy="1499616"/>
            <a:chOff x="6932763" y="4376721"/>
            <a:chExt cx="1496291" cy="1499616"/>
          </a:xfrm>
          <a:solidFill>
            <a:srgbClr val="9FD572"/>
          </a:solidFill>
        </p:grpSpPr>
        <p:sp>
          <p:nvSpPr>
            <p:cNvPr id="69" name="Oval 68"/>
            <p:cNvSpPr/>
            <p:nvPr/>
          </p:nvSpPr>
          <p:spPr>
            <a:xfrm rot="6977100">
              <a:off x="6931101" y="4378383"/>
              <a:ext cx="1499616" cy="1496291"/>
            </a:xfrm>
            <a:prstGeom prst="ellipse">
              <a:avLst/>
            </a:prstGeom>
            <a:grpFill/>
            <a:ln>
              <a:noFill/>
            </a:ln>
            <a:effectLst>
              <a:outerShdw blurRad="889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Oval 70"/>
            <p:cNvSpPr/>
            <p:nvPr/>
          </p:nvSpPr>
          <p:spPr>
            <a:xfrm rot="6977100">
              <a:off x="7093080" y="4536741"/>
              <a:ext cx="1175657" cy="1179576"/>
            </a:xfrm>
            <a:prstGeom prst="ellipse">
              <a:avLst/>
            </a:prstGeom>
            <a:solidFill>
              <a:srgbClr val="69A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7" name="TextBox 26"/>
          <p:cNvSpPr txBox="1"/>
          <p:nvPr/>
        </p:nvSpPr>
        <p:spPr>
          <a:xfrm>
            <a:off x="10531169" y="3151885"/>
            <a:ext cx="105344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Calibri" panose="020F0502020204030204"/>
                <a:ea typeface="+mn-ea"/>
                <a:cs typeface="+mn-cs"/>
              </a:rPr>
              <a:t>Research &amp; Development Partners</a:t>
            </a:r>
            <a:endParaRPr kumimoji="0" lang="en-US" sz="1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Pentagon 78"/>
          <p:cNvSpPr/>
          <p:nvPr/>
        </p:nvSpPr>
        <p:spPr>
          <a:xfrm>
            <a:off x="1281069" y="3088794"/>
            <a:ext cx="1498571" cy="738190"/>
          </a:xfrm>
          <a:prstGeom prst="homePlate">
            <a:avLst>
              <a:gd name="adj" fmla="val 44193"/>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80" name="Group 79"/>
          <p:cNvGrpSpPr/>
          <p:nvPr/>
        </p:nvGrpSpPr>
        <p:grpSpPr>
          <a:xfrm>
            <a:off x="509098" y="2685828"/>
            <a:ext cx="1496291" cy="1499616"/>
            <a:chOff x="3776532" y="4359182"/>
            <a:chExt cx="1496291" cy="1499616"/>
          </a:xfrm>
          <a:solidFill>
            <a:srgbClr val="005A9A"/>
          </a:solidFill>
        </p:grpSpPr>
        <p:sp>
          <p:nvSpPr>
            <p:cNvPr id="82" name="Oval 81"/>
            <p:cNvSpPr/>
            <p:nvPr/>
          </p:nvSpPr>
          <p:spPr>
            <a:xfrm rot="14344310">
              <a:off x="3774870" y="4360844"/>
              <a:ext cx="1499616" cy="1496291"/>
            </a:xfrm>
            <a:prstGeom prst="ellipse">
              <a:avLst/>
            </a:prstGeom>
            <a:grpFill/>
            <a:ln>
              <a:noFill/>
            </a:ln>
            <a:effectLst>
              <a:outerShdw blurRad="889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p:cNvSpPr/>
            <p:nvPr/>
          </p:nvSpPr>
          <p:spPr>
            <a:xfrm rot="14344310">
              <a:off x="3936849" y="4519202"/>
              <a:ext cx="1175657" cy="1179576"/>
            </a:xfrm>
            <a:prstGeom prst="ellipse">
              <a:avLst/>
            </a:prstGeom>
            <a:solidFill>
              <a:srgbClr val="00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5" name="TextBox 94"/>
          <p:cNvSpPr txBox="1"/>
          <p:nvPr/>
        </p:nvSpPr>
        <p:spPr>
          <a:xfrm>
            <a:off x="754347" y="3204802"/>
            <a:ext cx="105344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Calibri" panose="020F0502020204030204"/>
                <a:ea typeface="+mn-ea"/>
                <a:cs typeface="+mn-cs"/>
              </a:rPr>
              <a:t>Private Sector</a:t>
            </a:r>
            <a:endParaRPr kumimoji="0" lang="en-US" sz="1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rot="21124051">
            <a:off x="5329984" y="2583462"/>
            <a:ext cx="1431633" cy="431746"/>
          </a:xfrm>
          <a:prstGeom prst="rect">
            <a:avLst/>
          </a:prstGeom>
          <a:noFill/>
        </p:spPr>
        <p:txBody>
          <a:bodyPr wrap="square" rtlCol="0">
            <a:prstTxWarp prst="textArchUp">
              <a:avLst>
                <a:gd name="adj" fmla="val 10800766"/>
              </a:avLst>
            </a:prstTxWarp>
            <a:spAutoFit/>
          </a:bodyPr>
          <a:lstStyle/>
          <a:p>
            <a:r>
              <a:rPr lang="en-US" sz="1400" dirty="0" smtClean="0">
                <a:solidFill>
                  <a:schemeClr val="bg1"/>
                </a:solidFill>
              </a:rPr>
              <a:t>feedback</a:t>
            </a:r>
            <a:endParaRPr lang="en-US" sz="1400" dirty="0">
              <a:solidFill>
                <a:schemeClr val="bg1"/>
              </a:solidFill>
            </a:endParaRPr>
          </a:p>
        </p:txBody>
      </p:sp>
      <p:sp>
        <p:nvSpPr>
          <p:cNvPr id="3" name="TextBox 2"/>
          <p:cNvSpPr txBox="1"/>
          <p:nvPr/>
        </p:nvSpPr>
        <p:spPr>
          <a:xfrm rot="2126253">
            <a:off x="6066886" y="2808926"/>
            <a:ext cx="1302026" cy="369332"/>
          </a:xfrm>
          <a:prstGeom prst="rect">
            <a:avLst/>
          </a:prstGeom>
          <a:noFill/>
        </p:spPr>
        <p:txBody>
          <a:bodyPr wrap="square" rtlCol="0">
            <a:prstTxWarp prst="textArchUp">
              <a:avLst>
                <a:gd name="adj" fmla="val 12498453"/>
              </a:avLst>
            </a:prstTxWarp>
            <a:spAutoFit/>
          </a:bodyPr>
          <a:lstStyle/>
          <a:p>
            <a:r>
              <a:rPr lang="en-US" sz="1400" dirty="0" smtClean="0">
                <a:solidFill>
                  <a:schemeClr val="bg1"/>
                </a:solidFill>
              </a:rPr>
              <a:t>information</a:t>
            </a:r>
            <a:endParaRPr lang="en-US" sz="1400" dirty="0">
              <a:solidFill>
                <a:schemeClr val="bg1"/>
              </a:solidFill>
            </a:endParaRPr>
          </a:p>
        </p:txBody>
      </p:sp>
    </p:spTree>
    <p:extLst>
      <p:ext uri="{BB962C8B-B14F-4D97-AF65-F5344CB8AC3E}">
        <p14:creationId xmlns:p14="http://schemas.microsoft.com/office/powerpoint/2010/main" val="242138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7"/>
                                        </p:tgtEl>
                                        <p:attrNameLst>
                                          <p:attrName>style.visibility</p:attrName>
                                        </p:attrNameLst>
                                      </p:cBhvr>
                                      <p:to>
                                        <p:strVal val="visible"/>
                                      </p:to>
                                    </p:set>
                                    <p:animEffect transition="in" filter="fade">
                                      <p:cBhvr>
                                        <p:cTn id="11" dur="500"/>
                                        <p:tgtEl>
                                          <p:spTgt spid="6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9"/>
                                        </p:tgtEl>
                                        <p:attrNameLst>
                                          <p:attrName>style.visibility</p:attrName>
                                        </p:attrNameLst>
                                      </p:cBhvr>
                                      <p:to>
                                        <p:strVal val="visible"/>
                                      </p:to>
                                    </p:set>
                                    <p:animEffect transition="in" filter="fade">
                                      <p:cBhvr>
                                        <p:cTn id="19"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7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hp52"/>
          <p:cNvSpPr/>
          <p:nvPr/>
        </p:nvSpPr>
        <p:spPr>
          <a:xfrm rot="16200000">
            <a:off x="11496471" y="6177657"/>
            <a:ext cx="442895" cy="699810"/>
          </a:xfrm>
          <a:prstGeom prst="round2SameRect">
            <a:avLst>
              <a:gd name="adj1" fmla="val 50000"/>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shp53"/>
          <p:cNvSpPr txBox="1"/>
          <p:nvPr/>
        </p:nvSpPr>
        <p:spPr>
          <a:xfrm>
            <a:off x="11463514" y="6327507"/>
            <a:ext cx="57573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Calibri" panose="020F0502020204030204"/>
                <a:ea typeface="+mn-ea"/>
                <a:cs typeface="+mn-cs"/>
              </a:rPr>
              <a:t>01</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33" name="shp54"/>
          <p:cNvCxnSpPr/>
          <p:nvPr/>
        </p:nvCxnSpPr>
        <p:spPr>
          <a:xfrm flipH="1">
            <a:off x="189265" y="163128"/>
            <a:ext cx="1181347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5" name="shp55"/>
          <p:cNvSpPr/>
          <p:nvPr/>
        </p:nvSpPr>
        <p:spPr>
          <a:xfrm>
            <a:off x="6739076" y="1554305"/>
            <a:ext cx="4395444" cy="614846"/>
          </a:xfrm>
          <a:custGeom>
            <a:avLst/>
            <a:gdLst>
              <a:gd name="connsiteX0" fmla="*/ 0 w 4395444"/>
              <a:gd name="connsiteY0" fmla="*/ 0 h 614846"/>
              <a:gd name="connsiteX1" fmla="*/ 4088021 w 4395444"/>
              <a:gd name="connsiteY1" fmla="*/ 0 h 614846"/>
              <a:gd name="connsiteX2" fmla="*/ 4395444 w 4395444"/>
              <a:gd name="connsiteY2" fmla="*/ 307423 h 614846"/>
              <a:gd name="connsiteX3" fmla="*/ 4088021 w 4395444"/>
              <a:gd name="connsiteY3" fmla="*/ 614846 h 614846"/>
              <a:gd name="connsiteX4" fmla="*/ 3 w 4395444"/>
              <a:gd name="connsiteY4" fmla="*/ 614846 h 614846"/>
              <a:gd name="connsiteX5" fmla="*/ 40139 w 4395444"/>
              <a:gd name="connsiteY5" fmla="*/ 581731 h 614846"/>
              <a:gd name="connsiteX6" fmla="*/ 153760 w 4395444"/>
              <a:gd name="connsiteY6" fmla="*/ 307424 h 614846"/>
              <a:gd name="connsiteX7" fmla="*/ 40139 w 4395444"/>
              <a:gd name="connsiteY7" fmla="*/ 33118 h 614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95444" h="614846">
                <a:moveTo>
                  <a:pt x="0" y="0"/>
                </a:moveTo>
                <a:lnTo>
                  <a:pt x="4088021" y="0"/>
                </a:lnTo>
                <a:cubicBezTo>
                  <a:pt x="4257806" y="0"/>
                  <a:pt x="4395444" y="137638"/>
                  <a:pt x="4395444" y="307423"/>
                </a:cubicBezTo>
                <a:cubicBezTo>
                  <a:pt x="4395444" y="477208"/>
                  <a:pt x="4257806" y="614846"/>
                  <a:pt x="4088021" y="614846"/>
                </a:cubicBezTo>
                <a:lnTo>
                  <a:pt x="3" y="614846"/>
                </a:lnTo>
                <a:lnTo>
                  <a:pt x="40139" y="581731"/>
                </a:lnTo>
                <a:cubicBezTo>
                  <a:pt x="110340" y="511530"/>
                  <a:pt x="153760" y="414548"/>
                  <a:pt x="153760" y="307424"/>
                </a:cubicBezTo>
                <a:cubicBezTo>
                  <a:pt x="153760" y="200301"/>
                  <a:pt x="110340" y="103319"/>
                  <a:pt x="40139" y="33118"/>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shp56"/>
          <p:cNvSpPr txBox="1"/>
          <p:nvPr/>
        </p:nvSpPr>
        <p:spPr>
          <a:xfrm>
            <a:off x="7106989" y="1600118"/>
            <a:ext cx="393962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400" b="0" i="0" u="none" strike="noStrike" kern="1200" cap="none" spc="0" normalizeH="0" baseline="0" noProof="0" dirty="0" err="1" smtClean="0">
                <a:ln>
                  <a:noFill/>
                </a:ln>
                <a:solidFill>
                  <a:prstClr val="white"/>
                </a:solidFill>
                <a:effectLst/>
                <a:uLnTx/>
                <a:uFillTx/>
                <a:latin typeface="Calibri" panose="020F0502020204030204"/>
                <a:ea typeface="+mn-ea"/>
                <a:cs typeface="+mn-cs"/>
              </a:rPr>
              <a:t>External</a:t>
            </a:r>
            <a:r>
              <a:rPr kumimoji="0" lang="fr-FR" sz="2400" b="0" i="0" u="none" strike="noStrike" kern="1200" cap="none" spc="0" normalizeH="0" baseline="0" noProof="0" dirty="0" smtClean="0">
                <a:ln>
                  <a:noFill/>
                </a:ln>
                <a:solidFill>
                  <a:prstClr val="white"/>
                </a:solidFill>
                <a:effectLst/>
                <a:uLnTx/>
                <a:uFillTx/>
                <a:latin typeface="Calibri" panose="020F0502020204030204"/>
                <a:ea typeface="+mn-ea"/>
                <a:cs typeface="+mn-cs"/>
              </a:rPr>
              <a:t> Data Providers</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shp57"/>
          <p:cNvSpPr/>
          <p:nvPr/>
        </p:nvSpPr>
        <p:spPr>
          <a:xfrm>
            <a:off x="5963221" y="1473801"/>
            <a:ext cx="775855" cy="775855"/>
          </a:xfrm>
          <a:prstGeom prst="ellipse">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1</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shp58"/>
          <p:cNvSpPr txBox="1">
            <a:spLocks/>
          </p:cNvSpPr>
          <p:nvPr/>
        </p:nvSpPr>
        <p:spPr>
          <a:xfrm>
            <a:off x="6724438" y="2261088"/>
            <a:ext cx="4322173" cy="1686558"/>
          </a:xfrm>
          <a:prstGeom prst="rect">
            <a:avLst/>
          </a:prstGeom>
        </p:spPr>
        <p:txBody>
          <a:bodyPr anchor="b"/>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smtClean="0">
                <a:ln>
                  <a:noFill/>
                </a:ln>
                <a:solidFill>
                  <a:srgbClr val="333F50"/>
                </a:solidFill>
                <a:effectLst/>
                <a:uLnTx/>
                <a:uFillTx/>
                <a:latin typeface="Calibri Light" panose="020F0302020204030204"/>
                <a:ea typeface="+mn-ea"/>
                <a:cs typeface="+mn-cs"/>
              </a:rPr>
              <a:t>External </a:t>
            </a:r>
            <a:r>
              <a:rPr kumimoji="0" lang="en-US" sz="2000" b="1" i="0" u="none" strike="noStrike" kern="1200" cap="none" spc="0" normalizeH="0" baseline="0" noProof="0" dirty="0">
                <a:ln>
                  <a:noFill/>
                </a:ln>
                <a:solidFill>
                  <a:srgbClr val="333F50"/>
                </a:solidFill>
                <a:effectLst/>
                <a:uLnTx/>
                <a:uFillTx/>
                <a:latin typeface="Calibri Light" panose="020F0302020204030204"/>
                <a:ea typeface="+mn-ea"/>
                <a:cs typeface="+mn-cs"/>
              </a:rPr>
              <a:t>Data Providers </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Global Producing Centers, Regional Climate Centers etc. </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For Example, European </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Center for Medium Range Weather Forecast (ECMWF</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 NOAA etc. </a:t>
            </a:r>
            <a:r>
              <a:rPr kumimoji="0" lang="en-US" sz="2000" b="0" i="0" u="none" strike="noStrike" kern="1200" cap="none" spc="0" normalizeH="0" baseline="0" noProof="0" dirty="0" err="1" smtClean="0">
                <a:ln>
                  <a:noFill/>
                </a:ln>
                <a:solidFill>
                  <a:srgbClr val="333F50"/>
                </a:solidFill>
                <a:effectLst/>
                <a:uLnTx/>
                <a:uFillTx/>
                <a:latin typeface="Calibri Light" panose="020F0302020204030204"/>
                <a:ea typeface="+mn-ea"/>
                <a:cs typeface="+mn-cs"/>
              </a:rPr>
              <a:t>Strenghthen</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 NHMS with value added data.</a:t>
            </a:r>
            <a:endPar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endParaRPr>
          </a:p>
        </p:txBody>
      </p:sp>
      <p:grpSp>
        <p:nvGrpSpPr>
          <p:cNvPr id="38" name="shp59"/>
          <p:cNvGrpSpPr/>
          <p:nvPr/>
        </p:nvGrpSpPr>
        <p:grpSpPr>
          <a:xfrm>
            <a:off x="0" y="6722774"/>
            <a:ext cx="1854352" cy="140536"/>
            <a:chOff x="3797402" y="721910"/>
            <a:chExt cx="1854352" cy="140536"/>
          </a:xfrm>
        </p:grpSpPr>
        <p:sp>
          <p:nvSpPr>
            <p:cNvPr id="46" name="shp60"/>
            <p:cNvSpPr/>
            <p:nvPr/>
          </p:nvSpPr>
          <p:spPr>
            <a:xfrm>
              <a:off x="3797402" y="721910"/>
              <a:ext cx="606582" cy="14053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shp61"/>
            <p:cNvSpPr/>
            <p:nvPr/>
          </p:nvSpPr>
          <p:spPr>
            <a:xfrm>
              <a:off x="5045172" y="721910"/>
              <a:ext cx="606582" cy="1405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hp62"/>
            <p:cNvSpPr/>
            <p:nvPr/>
          </p:nvSpPr>
          <p:spPr>
            <a:xfrm>
              <a:off x="4421287" y="721910"/>
              <a:ext cx="606582" cy="14053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9" name="shp63">
            <a:extLst>
              <a:ext uri="{FF2B5EF4-FFF2-40B4-BE49-F238E27FC236}">
                <a16:creationId xmlns:a16="http://schemas.microsoft.com/office/drawing/2014/main" id="{A5841732-7F18-404B-A924-FDEBD734C181}"/>
              </a:ext>
            </a:extLst>
          </p:cNvPr>
          <p:cNvSpPr/>
          <p:nvPr/>
        </p:nvSpPr>
        <p:spPr>
          <a:xfrm>
            <a:off x="1944292" y="1969120"/>
            <a:ext cx="998300" cy="701315"/>
          </a:xfrm>
          <a:custGeom>
            <a:avLst/>
            <a:gdLst/>
            <a:ahLst/>
            <a:cxnLst/>
            <a:rect l="l" t="t" r="r" b="b"/>
            <a:pathLst>
              <a:path w="191" h="134" extrusionOk="0">
                <a:moveTo>
                  <a:pt x="47" y="29"/>
                </a:moveTo>
                <a:cubicBezTo>
                  <a:pt x="0" y="111"/>
                  <a:pt x="0" y="111"/>
                  <a:pt x="0" y="111"/>
                </a:cubicBezTo>
                <a:cubicBezTo>
                  <a:pt x="38" y="133"/>
                  <a:pt x="87" y="134"/>
                  <a:pt x="128" y="111"/>
                </a:cubicBezTo>
                <a:cubicBezTo>
                  <a:pt x="169" y="87"/>
                  <a:pt x="191" y="44"/>
                  <a:pt x="191" y="0"/>
                </a:cubicBezTo>
                <a:cubicBezTo>
                  <a:pt x="97" y="0"/>
                  <a:pt x="97" y="0"/>
                  <a:pt x="97" y="0"/>
                </a:cubicBezTo>
                <a:cubicBezTo>
                  <a:pt x="79" y="0"/>
                  <a:pt x="57" y="13"/>
                  <a:pt x="47" y="2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11" name="shp64">
            <a:extLst>
              <a:ext uri="{FF2B5EF4-FFF2-40B4-BE49-F238E27FC236}">
                <a16:creationId xmlns:a16="http://schemas.microsoft.com/office/drawing/2014/main" id="{298A4AA4-3AA9-472A-9A1A-24F91B6B92F5}"/>
              </a:ext>
            </a:extLst>
          </p:cNvPr>
          <p:cNvSpPr/>
          <p:nvPr/>
        </p:nvSpPr>
        <p:spPr>
          <a:xfrm>
            <a:off x="1525650" y="1409737"/>
            <a:ext cx="659569" cy="1098488"/>
          </a:xfrm>
          <a:custGeom>
            <a:avLst/>
            <a:gdLst/>
            <a:ahLst/>
            <a:cxnLst/>
            <a:rect l="l" t="t" r="r" b="b"/>
            <a:pathLst>
              <a:path w="126" h="210" extrusionOk="0">
                <a:moveTo>
                  <a:pt x="112" y="135"/>
                </a:moveTo>
                <a:cubicBezTo>
                  <a:pt x="125" y="115"/>
                  <a:pt x="126" y="89"/>
                  <a:pt x="113" y="67"/>
                </a:cubicBezTo>
                <a:cubicBezTo>
                  <a:pt x="113" y="67"/>
                  <a:pt x="113" y="67"/>
                  <a:pt x="113" y="67"/>
                </a:cubicBezTo>
                <a:cubicBezTo>
                  <a:pt x="75" y="0"/>
                  <a:pt x="75" y="0"/>
                  <a:pt x="75" y="0"/>
                </a:cubicBezTo>
                <a:cubicBezTo>
                  <a:pt x="18" y="37"/>
                  <a:pt x="0" y="112"/>
                  <a:pt x="34" y="171"/>
                </a:cubicBezTo>
                <a:cubicBezTo>
                  <a:pt x="43" y="187"/>
                  <a:pt x="55" y="200"/>
                  <a:pt x="69" y="210"/>
                </a:cubicBezTo>
                <a:cubicBezTo>
                  <a:pt x="112" y="135"/>
                  <a:pt x="112" y="135"/>
                  <a:pt x="112" y="135"/>
                </a:cubicBezTo>
                <a:cubicBezTo>
                  <a:pt x="112" y="135"/>
                  <a:pt x="112" y="135"/>
                  <a:pt x="112" y="13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13" name="shp65">
            <a:extLst>
              <a:ext uri="{FF2B5EF4-FFF2-40B4-BE49-F238E27FC236}">
                <a16:creationId xmlns:a16="http://schemas.microsoft.com/office/drawing/2014/main" id="{93F2DEEF-D435-4349-8DAB-3289B051D1E2}"/>
              </a:ext>
            </a:extLst>
          </p:cNvPr>
          <p:cNvSpPr/>
          <p:nvPr/>
        </p:nvSpPr>
        <p:spPr>
          <a:xfrm>
            <a:off x="1975303" y="1216518"/>
            <a:ext cx="967289" cy="684617"/>
          </a:xfrm>
          <a:custGeom>
            <a:avLst/>
            <a:gdLst/>
            <a:ahLst/>
            <a:cxnLst/>
            <a:rect l="l" t="t" r="r" b="b"/>
            <a:pathLst>
              <a:path w="185" h="131" extrusionOk="0">
                <a:moveTo>
                  <a:pt x="37" y="95"/>
                </a:moveTo>
                <a:cubicBezTo>
                  <a:pt x="37" y="95"/>
                  <a:pt x="37" y="95"/>
                  <a:pt x="37" y="95"/>
                </a:cubicBezTo>
                <a:cubicBezTo>
                  <a:pt x="51" y="118"/>
                  <a:pt x="75" y="131"/>
                  <a:pt x="100" y="131"/>
                </a:cubicBezTo>
                <a:cubicBezTo>
                  <a:pt x="100" y="131"/>
                  <a:pt x="100" y="131"/>
                  <a:pt x="100" y="131"/>
                </a:cubicBezTo>
                <a:cubicBezTo>
                  <a:pt x="185" y="131"/>
                  <a:pt x="185" y="131"/>
                  <a:pt x="185" y="131"/>
                </a:cubicBezTo>
                <a:cubicBezTo>
                  <a:pt x="183" y="114"/>
                  <a:pt x="178" y="97"/>
                  <a:pt x="168" y="81"/>
                </a:cubicBezTo>
                <a:cubicBezTo>
                  <a:pt x="134" y="22"/>
                  <a:pt x="60" y="0"/>
                  <a:pt x="0" y="31"/>
                </a:cubicBezTo>
                <a:lnTo>
                  <a:pt x="37" y="9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15" name="shp66">
            <a:extLst>
              <a:ext uri="{FF2B5EF4-FFF2-40B4-BE49-F238E27FC236}">
                <a16:creationId xmlns:a16="http://schemas.microsoft.com/office/drawing/2014/main" id="{6983DAED-9080-4601-B488-000C7A4D266E}"/>
              </a:ext>
            </a:extLst>
          </p:cNvPr>
          <p:cNvSpPr txBox="1"/>
          <p:nvPr/>
        </p:nvSpPr>
        <p:spPr>
          <a:xfrm>
            <a:off x="2277059" y="209793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06</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 name="shp67">
            <a:extLst>
              <a:ext uri="{FF2B5EF4-FFF2-40B4-BE49-F238E27FC236}">
                <a16:creationId xmlns:a16="http://schemas.microsoft.com/office/drawing/2014/main" id="{178A15AB-0FCA-4BDE-B542-6778C33EB9BB}"/>
              </a:ext>
            </a:extLst>
          </p:cNvPr>
          <p:cNvSpPr txBox="1"/>
          <p:nvPr/>
        </p:nvSpPr>
        <p:spPr>
          <a:xfrm>
            <a:off x="2120533" y="1477723"/>
            <a:ext cx="936683" cy="363776"/>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Community Level Users</a:t>
            </a:r>
          </a:p>
        </p:txBody>
      </p:sp>
      <p:sp>
        <p:nvSpPr>
          <p:cNvPr id="119" name="shp68">
            <a:extLst>
              <a:ext uri="{FF2B5EF4-FFF2-40B4-BE49-F238E27FC236}">
                <a16:creationId xmlns:a16="http://schemas.microsoft.com/office/drawing/2014/main" id="{95F615BE-2118-480E-9355-D6D0F4AF2D2E}"/>
              </a:ext>
            </a:extLst>
          </p:cNvPr>
          <p:cNvSpPr/>
          <p:nvPr/>
        </p:nvSpPr>
        <p:spPr>
          <a:xfrm>
            <a:off x="3298021" y="1969120"/>
            <a:ext cx="998300" cy="701315"/>
          </a:xfrm>
          <a:custGeom>
            <a:avLst/>
            <a:gdLst/>
            <a:ahLst/>
            <a:cxnLst/>
            <a:rect l="l" t="t" r="r" b="b"/>
            <a:pathLst>
              <a:path w="191" h="134" extrusionOk="0">
                <a:moveTo>
                  <a:pt x="94" y="0"/>
                </a:moveTo>
                <a:cubicBezTo>
                  <a:pt x="0" y="0"/>
                  <a:pt x="0" y="0"/>
                  <a:pt x="0" y="0"/>
                </a:cubicBezTo>
                <a:cubicBezTo>
                  <a:pt x="0" y="44"/>
                  <a:pt x="23" y="87"/>
                  <a:pt x="63" y="111"/>
                </a:cubicBezTo>
                <a:cubicBezTo>
                  <a:pt x="104" y="134"/>
                  <a:pt x="153" y="133"/>
                  <a:pt x="191" y="111"/>
                </a:cubicBezTo>
                <a:cubicBezTo>
                  <a:pt x="144" y="29"/>
                  <a:pt x="144" y="29"/>
                  <a:pt x="144" y="29"/>
                </a:cubicBezTo>
                <a:cubicBezTo>
                  <a:pt x="135" y="13"/>
                  <a:pt x="112" y="0"/>
                  <a:pt x="94" y="0"/>
                </a:cubicBezTo>
                <a:close/>
              </a:path>
            </a:pathLst>
          </a:custGeom>
          <a:solidFill>
            <a:schemeClr val="tx2"/>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1" name="shp69">
            <a:extLst>
              <a:ext uri="{FF2B5EF4-FFF2-40B4-BE49-F238E27FC236}">
                <a16:creationId xmlns:a16="http://schemas.microsoft.com/office/drawing/2014/main" id="{97C09CA2-026A-4014-AB8D-92F6AC234883}"/>
              </a:ext>
            </a:extLst>
          </p:cNvPr>
          <p:cNvSpPr/>
          <p:nvPr/>
        </p:nvSpPr>
        <p:spPr>
          <a:xfrm>
            <a:off x="3298021" y="1216518"/>
            <a:ext cx="967289" cy="684617"/>
          </a:xfrm>
          <a:custGeom>
            <a:avLst/>
            <a:gdLst/>
            <a:ahLst/>
            <a:cxnLst/>
            <a:rect l="l" t="t" r="r" b="b"/>
            <a:pathLst>
              <a:path w="185" h="131" extrusionOk="0">
                <a:moveTo>
                  <a:pt x="87" y="131"/>
                </a:moveTo>
                <a:cubicBezTo>
                  <a:pt x="111" y="131"/>
                  <a:pt x="134" y="119"/>
                  <a:pt x="146" y="98"/>
                </a:cubicBezTo>
                <a:cubicBezTo>
                  <a:pt x="146" y="98"/>
                  <a:pt x="146" y="98"/>
                  <a:pt x="146" y="98"/>
                </a:cubicBezTo>
                <a:cubicBezTo>
                  <a:pt x="185" y="31"/>
                  <a:pt x="185" y="31"/>
                  <a:pt x="185" y="31"/>
                </a:cubicBezTo>
                <a:cubicBezTo>
                  <a:pt x="125" y="0"/>
                  <a:pt x="51" y="22"/>
                  <a:pt x="17" y="81"/>
                </a:cubicBezTo>
                <a:cubicBezTo>
                  <a:pt x="8" y="97"/>
                  <a:pt x="2" y="114"/>
                  <a:pt x="0" y="131"/>
                </a:cubicBezTo>
                <a:cubicBezTo>
                  <a:pt x="87" y="131"/>
                  <a:pt x="87" y="131"/>
                  <a:pt x="87" y="131"/>
                </a:cubicBezTo>
                <a:cubicBezTo>
                  <a:pt x="87" y="131"/>
                  <a:pt x="87" y="131"/>
                  <a:pt x="87" y="131"/>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3" name="shp70">
            <a:extLst>
              <a:ext uri="{FF2B5EF4-FFF2-40B4-BE49-F238E27FC236}">
                <a16:creationId xmlns:a16="http://schemas.microsoft.com/office/drawing/2014/main" id="{4114AA11-E5A2-4974-AB8A-D3580A210F65}"/>
              </a:ext>
            </a:extLst>
          </p:cNvPr>
          <p:cNvSpPr/>
          <p:nvPr/>
        </p:nvSpPr>
        <p:spPr>
          <a:xfrm>
            <a:off x="4061356" y="1409737"/>
            <a:ext cx="653607" cy="1098488"/>
          </a:xfrm>
          <a:custGeom>
            <a:avLst/>
            <a:gdLst/>
            <a:ahLst/>
            <a:cxnLst/>
            <a:rect l="l" t="t" r="r" b="b"/>
            <a:pathLst>
              <a:path w="125" h="210" extrusionOk="0">
                <a:moveTo>
                  <a:pt x="13" y="65"/>
                </a:moveTo>
                <a:cubicBezTo>
                  <a:pt x="13" y="65"/>
                  <a:pt x="13" y="65"/>
                  <a:pt x="13" y="65"/>
                </a:cubicBezTo>
                <a:cubicBezTo>
                  <a:pt x="0" y="88"/>
                  <a:pt x="1" y="115"/>
                  <a:pt x="14" y="137"/>
                </a:cubicBezTo>
                <a:cubicBezTo>
                  <a:pt x="14" y="137"/>
                  <a:pt x="14" y="137"/>
                  <a:pt x="14" y="137"/>
                </a:cubicBezTo>
                <a:cubicBezTo>
                  <a:pt x="56" y="210"/>
                  <a:pt x="56" y="210"/>
                  <a:pt x="56" y="210"/>
                </a:cubicBezTo>
                <a:cubicBezTo>
                  <a:pt x="70" y="200"/>
                  <a:pt x="82" y="187"/>
                  <a:pt x="91" y="171"/>
                </a:cubicBezTo>
                <a:cubicBezTo>
                  <a:pt x="125" y="112"/>
                  <a:pt x="107" y="37"/>
                  <a:pt x="50" y="0"/>
                </a:cubicBezTo>
                <a:lnTo>
                  <a:pt x="13" y="6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47" name="shp71">
            <a:extLst>
              <a:ext uri="{FF2B5EF4-FFF2-40B4-BE49-F238E27FC236}">
                <a16:creationId xmlns:a16="http://schemas.microsoft.com/office/drawing/2014/main" id="{ED05A191-AEAE-4FFB-893A-6DBD9345296C}"/>
              </a:ext>
            </a:extLst>
          </p:cNvPr>
          <p:cNvSpPr txBox="1"/>
          <p:nvPr/>
        </p:nvSpPr>
        <p:spPr>
          <a:xfrm>
            <a:off x="3608125" y="2086006"/>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01</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9" name="shp72">
            <a:extLst>
              <a:ext uri="{FF2B5EF4-FFF2-40B4-BE49-F238E27FC236}">
                <a16:creationId xmlns:a16="http://schemas.microsoft.com/office/drawing/2014/main" id="{949D99BE-6CFB-45FC-9602-D15F40C379ED}"/>
              </a:ext>
            </a:extLst>
          </p:cNvPr>
          <p:cNvSpPr txBox="1"/>
          <p:nvPr/>
        </p:nvSpPr>
        <p:spPr>
          <a:xfrm>
            <a:off x="4086978" y="1756817"/>
            <a:ext cx="671939" cy="49020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External Data Provider</a:t>
            </a:r>
          </a:p>
        </p:txBody>
      </p:sp>
      <p:sp>
        <p:nvSpPr>
          <p:cNvPr id="151" name="shp73">
            <a:extLst>
              <a:ext uri="{FF2B5EF4-FFF2-40B4-BE49-F238E27FC236}">
                <a16:creationId xmlns:a16="http://schemas.microsoft.com/office/drawing/2014/main" id="{84EC4F1F-626E-44A2-BB94-698BB4B5D3FB}"/>
              </a:ext>
            </a:extLst>
          </p:cNvPr>
          <p:cNvSpPr/>
          <p:nvPr/>
        </p:nvSpPr>
        <p:spPr>
          <a:xfrm>
            <a:off x="4140075" y="2854112"/>
            <a:ext cx="627367" cy="1149774"/>
          </a:xfrm>
          <a:custGeom>
            <a:avLst/>
            <a:gdLst/>
            <a:ahLst/>
            <a:cxnLst/>
            <a:rect l="l" t="t" r="r" b="b"/>
            <a:pathLst>
              <a:path w="120" h="220" extrusionOk="0">
                <a:moveTo>
                  <a:pt x="110" y="81"/>
                </a:moveTo>
                <a:cubicBezTo>
                  <a:pt x="63" y="0"/>
                  <a:pt x="63" y="0"/>
                  <a:pt x="63" y="0"/>
                </a:cubicBezTo>
                <a:cubicBezTo>
                  <a:pt x="25" y="22"/>
                  <a:pt x="0" y="63"/>
                  <a:pt x="0" y="110"/>
                </a:cubicBezTo>
                <a:cubicBezTo>
                  <a:pt x="0" y="157"/>
                  <a:pt x="25" y="198"/>
                  <a:pt x="63" y="220"/>
                </a:cubicBezTo>
                <a:cubicBezTo>
                  <a:pt x="110" y="139"/>
                  <a:pt x="110" y="139"/>
                  <a:pt x="110" y="139"/>
                </a:cubicBezTo>
                <a:cubicBezTo>
                  <a:pt x="120" y="123"/>
                  <a:pt x="120" y="97"/>
                  <a:pt x="110" y="81"/>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3" name="shp74">
            <a:extLst>
              <a:ext uri="{FF2B5EF4-FFF2-40B4-BE49-F238E27FC236}">
                <a16:creationId xmlns:a16="http://schemas.microsoft.com/office/drawing/2014/main" id="{38572C8A-6F4B-4049-BD0B-A51D2B5F436F}"/>
              </a:ext>
            </a:extLst>
          </p:cNvPr>
          <p:cNvSpPr/>
          <p:nvPr/>
        </p:nvSpPr>
        <p:spPr>
          <a:xfrm>
            <a:off x="4532477" y="2764659"/>
            <a:ext cx="935087" cy="633330"/>
          </a:xfrm>
          <a:custGeom>
            <a:avLst/>
            <a:gdLst/>
            <a:ahLst/>
            <a:cxnLst/>
            <a:rect l="l" t="t" r="r" b="b"/>
            <a:pathLst>
              <a:path w="179" h="121" extrusionOk="0">
                <a:moveTo>
                  <a:pt x="44" y="86"/>
                </a:moveTo>
                <a:cubicBezTo>
                  <a:pt x="55" y="106"/>
                  <a:pt x="77" y="120"/>
                  <a:pt x="102" y="121"/>
                </a:cubicBezTo>
                <a:cubicBezTo>
                  <a:pt x="102" y="121"/>
                  <a:pt x="102" y="121"/>
                  <a:pt x="102" y="121"/>
                </a:cubicBezTo>
                <a:cubicBezTo>
                  <a:pt x="179" y="121"/>
                  <a:pt x="179" y="121"/>
                  <a:pt x="179" y="121"/>
                </a:cubicBezTo>
                <a:cubicBezTo>
                  <a:pt x="176" y="53"/>
                  <a:pt x="120" y="0"/>
                  <a:pt x="52" y="0"/>
                </a:cubicBezTo>
                <a:cubicBezTo>
                  <a:pt x="34" y="0"/>
                  <a:pt x="16" y="4"/>
                  <a:pt x="0" y="11"/>
                </a:cubicBezTo>
                <a:cubicBezTo>
                  <a:pt x="44" y="86"/>
                  <a:pt x="44" y="86"/>
                  <a:pt x="44" y="86"/>
                </a:cubicBezTo>
                <a:cubicBezTo>
                  <a:pt x="44" y="86"/>
                  <a:pt x="44" y="86"/>
                  <a:pt x="44" y="86"/>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55" name="shp75">
            <a:extLst>
              <a:ext uri="{FF2B5EF4-FFF2-40B4-BE49-F238E27FC236}">
                <a16:creationId xmlns:a16="http://schemas.microsoft.com/office/drawing/2014/main" id="{DCE3592B-1642-4941-A7D2-D68400937B9E}"/>
              </a:ext>
            </a:extLst>
          </p:cNvPr>
          <p:cNvSpPr/>
          <p:nvPr/>
        </p:nvSpPr>
        <p:spPr>
          <a:xfrm>
            <a:off x="4532477" y="3465973"/>
            <a:ext cx="935087" cy="632137"/>
          </a:xfrm>
          <a:custGeom>
            <a:avLst/>
            <a:gdLst/>
            <a:ahLst/>
            <a:cxnLst/>
            <a:rect l="l" t="t" r="r" b="b"/>
            <a:pathLst>
              <a:path w="179" h="121" extrusionOk="0">
                <a:moveTo>
                  <a:pt x="105" y="0"/>
                </a:moveTo>
                <a:cubicBezTo>
                  <a:pt x="105" y="0"/>
                  <a:pt x="105" y="0"/>
                  <a:pt x="105" y="0"/>
                </a:cubicBezTo>
                <a:cubicBezTo>
                  <a:pt x="78" y="0"/>
                  <a:pt x="55" y="15"/>
                  <a:pt x="43" y="36"/>
                </a:cubicBezTo>
                <a:cubicBezTo>
                  <a:pt x="43" y="36"/>
                  <a:pt x="43" y="36"/>
                  <a:pt x="43" y="36"/>
                </a:cubicBezTo>
                <a:cubicBezTo>
                  <a:pt x="0" y="110"/>
                  <a:pt x="0" y="110"/>
                  <a:pt x="0" y="110"/>
                </a:cubicBezTo>
                <a:cubicBezTo>
                  <a:pt x="16" y="117"/>
                  <a:pt x="34" y="121"/>
                  <a:pt x="52" y="121"/>
                </a:cubicBezTo>
                <a:cubicBezTo>
                  <a:pt x="120" y="121"/>
                  <a:pt x="176" y="67"/>
                  <a:pt x="179" y="0"/>
                </a:cubicBezTo>
                <a:lnTo>
                  <a:pt x="105" y="0"/>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7" name="shp76">
            <a:extLst>
              <a:ext uri="{FF2B5EF4-FFF2-40B4-BE49-F238E27FC236}">
                <a16:creationId xmlns:a16="http://schemas.microsoft.com/office/drawing/2014/main" id="{EDA5AF77-1E33-4380-AC14-FE4541435468}"/>
              </a:ext>
            </a:extLst>
          </p:cNvPr>
          <p:cNvSpPr txBox="1"/>
          <p:nvPr/>
        </p:nvSpPr>
        <p:spPr>
          <a:xfrm>
            <a:off x="4256961" y="323697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02</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9" name="shp77">
            <a:extLst>
              <a:ext uri="{FF2B5EF4-FFF2-40B4-BE49-F238E27FC236}">
                <a16:creationId xmlns:a16="http://schemas.microsoft.com/office/drawing/2014/main" id="{F3A39F0B-4126-46CB-83DB-5B35E61E976D}"/>
              </a:ext>
            </a:extLst>
          </p:cNvPr>
          <p:cNvSpPr txBox="1"/>
          <p:nvPr/>
        </p:nvSpPr>
        <p:spPr>
          <a:xfrm>
            <a:off x="4676641" y="3568977"/>
            <a:ext cx="847857" cy="42579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In-Country Data </a:t>
            </a:r>
            <a:endPar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endParaRPr>
          </a:p>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Provider</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161" name="shp78">
            <a:extLst>
              <a:ext uri="{FF2B5EF4-FFF2-40B4-BE49-F238E27FC236}">
                <a16:creationId xmlns:a16="http://schemas.microsoft.com/office/drawing/2014/main" id="{1565F048-11E1-4690-BF16-2901649408D4}"/>
              </a:ext>
            </a:extLst>
          </p:cNvPr>
          <p:cNvSpPr/>
          <p:nvPr/>
        </p:nvSpPr>
        <p:spPr>
          <a:xfrm>
            <a:off x="3298021" y="4187565"/>
            <a:ext cx="998300" cy="701315"/>
          </a:xfrm>
          <a:custGeom>
            <a:avLst/>
            <a:gdLst/>
            <a:ahLst/>
            <a:cxnLst/>
            <a:rect l="l" t="t" r="r" b="b"/>
            <a:pathLst>
              <a:path w="191" h="134" extrusionOk="0">
                <a:moveTo>
                  <a:pt x="144" y="105"/>
                </a:moveTo>
                <a:cubicBezTo>
                  <a:pt x="191" y="24"/>
                  <a:pt x="191" y="24"/>
                  <a:pt x="191" y="24"/>
                </a:cubicBezTo>
                <a:cubicBezTo>
                  <a:pt x="153" y="2"/>
                  <a:pt x="104" y="0"/>
                  <a:pt x="63" y="24"/>
                </a:cubicBezTo>
                <a:cubicBezTo>
                  <a:pt x="23" y="47"/>
                  <a:pt x="0" y="90"/>
                  <a:pt x="0" y="134"/>
                </a:cubicBezTo>
                <a:cubicBezTo>
                  <a:pt x="94" y="134"/>
                  <a:pt x="94" y="134"/>
                  <a:pt x="94" y="134"/>
                </a:cubicBezTo>
                <a:cubicBezTo>
                  <a:pt x="112" y="134"/>
                  <a:pt x="135" y="121"/>
                  <a:pt x="144" y="105"/>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3" name="shp79">
            <a:extLst>
              <a:ext uri="{FF2B5EF4-FFF2-40B4-BE49-F238E27FC236}">
                <a16:creationId xmlns:a16="http://schemas.microsoft.com/office/drawing/2014/main" id="{B8E00478-15AF-40F6-B966-62F5FF36F63D}"/>
              </a:ext>
            </a:extLst>
          </p:cNvPr>
          <p:cNvSpPr/>
          <p:nvPr/>
        </p:nvSpPr>
        <p:spPr>
          <a:xfrm>
            <a:off x="4056586" y="4349774"/>
            <a:ext cx="658377" cy="1098488"/>
          </a:xfrm>
          <a:custGeom>
            <a:avLst/>
            <a:gdLst/>
            <a:ahLst/>
            <a:cxnLst/>
            <a:rect l="l" t="t" r="r" b="b"/>
            <a:pathLst>
              <a:path w="126" h="210" extrusionOk="0">
                <a:moveTo>
                  <a:pt x="14" y="75"/>
                </a:moveTo>
                <a:cubicBezTo>
                  <a:pt x="1" y="95"/>
                  <a:pt x="0" y="121"/>
                  <a:pt x="13" y="143"/>
                </a:cubicBezTo>
                <a:cubicBezTo>
                  <a:pt x="13" y="143"/>
                  <a:pt x="13" y="143"/>
                  <a:pt x="13" y="143"/>
                </a:cubicBezTo>
                <a:cubicBezTo>
                  <a:pt x="51" y="210"/>
                  <a:pt x="51" y="210"/>
                  <a:pt x="51" y="210"/>
                </a:cubicBezTo>
                <a:cubicBezTo>
                  <a:pt x="108" y="173"/>
                  <a:pt x="126" y="98"/>
                  <a:pt x="92" y="39"/>
                </a:cubicBezTo>
                <a:cubicBezTo>
                  <a:pt x="83" y="23"/>
                  <a:pt x="71" y="10"/>
                  <a:pt x="57" y="0"/>
                </a:cubicBezTo>
                <a:cubicBezTo>
                  <a:pt x="14" y="75"/>
                  <a:pt x="14" y="75"/>
                  <a:pt x="14" y="75"/>
                </a:cubicBezTo>
                <a:cubicBezTo>
                  <a:pt x="14" y="75"/>
                  <a:pt x="14" y="75"/>
                  <a:pt x="14" y="7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65" name="shp80">
            <a:extLst>
              <a:ext uri="{FF2B5EF4-FFF2-40B4-BE49-F238E27FC236}">
                <a16:creationId xmlns:a16="http://schemas.microsoft.com/office/drawing/2014/main" id="{97D9FE1E-B27F-4D5E-A597-304349C5D935}"/>
              </a:ext>
            </a:extLst>
          </p:cNvPr>
          <p:cNvSpPr/>
          <p:nvPr/>
        </p:nvSpPr>
        <p:spPr>
          <a:xfrm>
            <a:off x="3298021" y="4956864"/>
            <a:ext cx="967289" cy="684617"/>
          </a:xfrm>
          <a:custGeom>
            <a:avLst/>
            <a:gdLst/>
            <a:ahLst/>
            <a:cxnLst/>
            <a:rect l="l" t="t" r="r" b="b"/>
            <a:pathLst>
              <a:path w="185" h="131" extrusionOk="0">
                <a:moveTo>
                  <a:pt x="148" y="36"/>
                </a:moveTo>
                <a:cubicBezTo>
                  <a:pt x="148" y="36"/>
                  <a:pt x="148" y="36"/>
                  <a:pt x="148" y="36"/>
                </a:cubicBezTo>
                <a:cubicBezTo>
                  <a:pt x="134" y="13"/>
                  <a:pt x="110" y="0"/>
                  <a:pt x="85" y="0"/>
                </a:cubicBezTo>
                <a:cubicBezTo>
                  <a:pt x="85" y="0"/>
                  <a:pt x="85" y="0"/>
                  <a:pt x="85" y="0"/>
                </a:cubicBezTo>
                <a:cubicBezTo>
                  <a:pt x="0" y="0"/>
                  <a:pt x="0" y="0"/>
                  <a:pt x="0" y="0"/>
                </a:cubicBezTo>
                <a:cubicBezTo>
                  <a:pt x="2" y="18"/>
                  <a:pt x="8" y="35"/>
                  <a:pt x="17" y="51"/>
                </a:cubicBezTo>
                <a:cubicBezTo>
                  <a:pt x="51" y="110"/>
                  <a:pt x="125" y="131"/>
                  <a:pt x="185" y="101"/>
                </a:cubicBezTo>
                <a:lnTo>
                  <a:pt x="148" y="3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7" name="shp81">
            <a:extLst>
              <a:ext uri="{FF2B5EF4-FFF2-40B4-BE49-F238E27FC236}">
                <a16:creationId xmlns:a16="http://schemas.microsoft.com/office/drawing/2014/main" id="{8C4C33EF-4267-480E-892D-690BC259800A}"/>
              </a:ext>
            </a:extLst>
          </p:cNvPr>
          <p:cNvSpPr txBox="1"/>
          <p:nvPr/>
        </p:nvSpPr>
        <p:spPr>
          <a:xfrm>
            <a:off x="3590235" y="4381977"/>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03</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1" name="shp83">
            <a:extLst>
              <a:ext uri="{FF2B5EF4-FFF2-40B4-BE49-F238E27FC236}">
                <a16:creationId xmlns:a16="http://schemas.microsoft.com/office/drawing/2014/main" id="{6D0012CA-59FA-4031-8891-5979BB8C67F1}"/>
              </a:ext>
            </a:extLst>
          </p:cNvPr>
          <p:cNvSpPr/>
          <p:nvPr/>
        </p:nvSpPr>
        <p:spPr>
          <a:xfrm>
            <a:off x="1944292" y="4187565"/>
            <a:ext cx="998300" cy="701315"/>
          </a:xfrm>
          <a:custGeom>
            <a:avLst/>
            <a:gdLst/>
            <a:ahLst/>
            <a:cxnLst/>
            <a:rect l="l" t="t" r="r" b="b"/>
            <a:pathLst>
              <a:path w="191" h="134" extrusionOk="0">
                <a:moveTo>
                  <a:pt x="97" y="134"/>
                </a:moveTo>
                <a:cubicBezTo>
                  <a:pt x="191" y="134"/>
                  <a:pt x="191" y="134"/>
                  <a:pt x="191" y="134"/>
                </a:cubicBezTo>
                <a:cubicBezTo>
                  <a:pt x="191" y="90"/>
                  <a:pt x="169" y="47"/>
                  <a:pt x="128" y="24"/>
                </a:cubicBezTo>
                <a:cubicBezTo>
                  <a:pt x="87" y="0"/>
                  <a:pt x="38" y="2"/>
                  <a:pt x="0" y="24"/>
                </a:cubicBezTo>
                <a:cubicBezTo>
                  <a:pt x="47" y="105"/>
                  <a:pt x="47" y="105"/>
                  <a:pt x="47" y="105"/>
                </a:cubicBezTo>
                <a:cubicBezTo>
                  <a:pt x="57" y="121"/>
                  <a:pt x="79" y="134"/>
                  <a:pt x="97" y="134"/>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73" name="shp84">
            <a:extLst>
              <a:ext uri="{FF2B5EF4-FFF2-40B4-BE49-F238E27FC236}">
                <a16:creationId xmlns:a16="http://schemas.microsoft.com/office/drawing/2014/main" id="{3D92E6A6-5A3F-4C6A-A1B4-5FDB8F467876}"/>
              </a:ext>
            </a:extLst>
          </p:cNvPr>
          <p:cNvSpPr/>
          <p:nvPr/>
        </p:nvSpPr>
        <p:spPr>
          <a:xfrm>
            <a:off x="1975303" y="4956864"/>
            <a:ext cx="967289" cy="684617"/>
          </a:xfrm>
          <a:custGeom>
            <a:avLst/>
            <a:gdLst/>
            <a:ahLst/>
            <a:cxnLst/>
            <a:rect l="l" t="t" r="r" b="b"/>
            <a:pathLst>
              <a:path w="185" h="131" extrusionOk="0">
                <a:moveTo>
                  <a:pt x="98" y="0"/>
                </a:moveTo>
                <a:cubicBezTo>
                  <a:pt x="74" y="0"/>
                  <a:pt x="51" y="12"/>
                  <a:pt x="39" y="34"/>
                </a:cubicBezTo>
                <a:cubicBezTo>
                  <a:pt x="39" y="34"/>
                  <a:pt x="39" y="34"/>
                  <a:pt x="39" y="34"/>
                </a:cubicBezTo>
                <a:cubicBezTo>
                  <a:pt x="0" y="101"/>
                  <a:pt x="0" y="101"/>
                  <a:pt x="0" y="101"/>
                </a:cubicBezTo>
                <a:cubicBezTo>
                  <a:pt x="60" y="131"/>
                  <a:pt x="134" y="110"/>
                  <a:pt x="168" y="51"/>
                </a:cubicBezTo>
                <a:cubicBezTo>
                  <a:pt x="178" y="35"/>
                  <a:pt x="183" y="18"/>
                  <a:pt x="185" y="0"/>
                </a:cubicBezTo>
                <a:cubicBezTo>
                  <a:pt x="98" y="0"/>
                  <a:pt x="98" y="0"/>
                  <a:pt x="98" y="0"/>
                </a:cubicBezTo>
                <a:cubicBezTo>
                  <a:pt x="98" y="0"/>
                  <a:pt x="98" y="0"/>
                  <a:pt x="98" y="0"/>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75" name="shp85">
            <a:extLst>
              <a:ext uri="{FF2B5EF4-FFF2-40B4-BE49-F238E27FC236}">
                <a16:creationId xmlns:a16="http://schemas.microsoft.com/office/drawing/2014/main" id="{A1983E18-0751-408F-AA3E-F8EA3CC9AB12}"/>
              </a:ext>
            </a:extLst>
          </p:cNvPr>
          <p:cNvSpPr/>
          <p:nvPr/>
        </p:nvSpPr>
        <p:spPr>
          <a:xfrm>
            <a:off x="1525650" y="4349774"/>
            <a:ext cx="653607" cy="1098488"/>
          </a:xfrm>
          <a:custGeom>
            <a:avLst/>
            <a:gdLst/>
            <a:ahLst/>
            <a:cxnLst/>
            <a:rect l="l" t="t" r="r" b="b"/>
            <a:pathLst>
              <a:path w="125" h="210" extrusionOk="0">
                <a:moveTo>
                  <a:pt x="112" y="146"/>
                </a:moveTo>
                <a:cubicBezTo>
                  <a:pt x="112" y="146"/>
                  <a:pt x="112" y="146"/>
                  <a:pt x="112" y="146"/>
                </a:cubicBezTo>
                <a:cubicBezTo>
                  <a:pt x="125" y="123"/>
                  <a:pt x="124" y="95"/>
                  <a:pt x="111" y="73"/>
                </a:cubicBezTo>
                <a:cubicBezTo>
                  <a:pt x="111" y="73"/>
                  <a:pt x="111" y="73"/>
                  <a:pt x="111" y="73"/>
                </a:cubicBezTo>
                <a:cubicBezTo>
                  <a:pt x="69" y="0"/>
                  <a:pt x="69" y="0"/>
                  <a:pt x="69" y="0"/>
                </a:cubicBezTo>
                <a:cubicBezTo>
                  <a:pt x="55" y="10"/>
                  <a:pt x="43" y="23"/>
                  <a:pt x="34" y="39"/>
                </a:cubicBezTo>
                <a:cubicBezTo>
                  <a:pt x="0" y="98"/>
                  <a:pt x="18" y="173"/>
                  <a:pt x="75" y="210"/>
                </a:cubicBezTo>
                <a:lnTo>
                  <a:pt x="112" y="14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77" name="shp86">
            <a:extLst>
              <a:ext uri="{FF2B5EF4-FFF2-40B4-BE49-F238E27FC236}">
                <a16:creationId xmlns:a16="http://schemas.microsoft.com/office/drawing/2014/main" id="{0AD8B5EB-7C71-40E6-B4D7-8BB8256B3007}"/>
              </a:ext>
            </a:extLst>
          </p:cNvPr>
          <p:cNvSpPr txBox="1"/>
          <p:nvPr/>
        </p:nvSpPr>
        <p:spPr>
          <a:xfrm>
            <a:off x="2268710" y="4387941"/>
            <a:ext cx="428183" cy="38286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04</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1" name="shp88">
            <a:extLst>
              <a:ext uri="{FF2B5EF4-FFF2-40B4-BE49-F238E27FC236}">
                <a16:creationId xmlns:a16="http://schemas.microsoft.com/office/drawing/2014/main" id="{CCE55C83-FD0B-492E-9479-89D4D621BFB0}"/>
              </a:ext>
            </a:extLst>
          </p:cNvPr>
          <p:cNvSpPr/>
          <p:nvPr/>
        </p:nvSpPr>
        <p:spPr>
          <a:xfrm>
            <a:off x="1473171" y="2854112"/>
            <a:ext cx="627367" cy="1149774"/>
          </a:xfrm>
          <a:custGeom>
            <a:avLst/>
            <a:gdLst/>
            <a:ahLst/>
            <a:cxnLst/>
            <a:rect l="l" t="t" r="r" b="b"/>
            <a:pathLst>
              <a:path w="120" h="220" extrusionOk="0">
                <a:moveTo>
                  <a:pt x="10" y="139"/>
                </a:moveTo>
                <a:cubicBezTo>
                  <a:pt x="57" y="220"/>
                  <a:pt x="57" y="220"/>
                  <a:pt x="57" y="220"/>
                </a:cubicBezTo>
                <a:cubicBezTo>
                  <a:pt x="95" y="198"/>
                  <a:pt x="120" y="157"/>
                  <a:pt x="120" y="110"/>
                </a:cubicBezTo>
                <a:cubicBezTo>
                  <a:pt x="120" y="63"/>
                  <a:pt x="95" y="22"/>
                  <a:pt x="57" y="0"/>
                </a:cubicBezTo>
                <a:cubicBezTo>
                  <a:pt x="10" y="81"/>
                  <a:pt x="10" y="81"/>
                  <a:pt x="10" y="81"/>
                </a:cubicBezTo>
                <a:cubicBezTo>
                  <a:pt x="0" y="97"/>
                  <a:pt x="0" y="123"/>
                  <a:pt x="10" y="13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3" name="shp89">
            <a:extLst>
              <a:ext uri="{FF2B5EF4-FFF2-40B4-BE49-F238E27FC236}">
                <a16:creationId xmlns:a16="http://schemas.microsoft.com/office/drawing/2014/main" id="{E38860FD-2578-4B1D-9B74-CEC99C36C524}"/>
              </a:ext>
            </a:extLst>
          </p:cNvPr>
          <p:cNvSpPr/>
          <p:nvPr/>
        </p:nvSpPr>
        <p:spPr>
          <a:xfrm>
            <a:off x="773049" y="3465973"/>
            <a:ext cx="936279" cy="632137"/>
          </a:xfrm>
          <a:custGeom>
            <a:avLst/>
            <a:gdLst/>
            <a:ahLst/>
            <a:cxnLst/>
            <a:rect l="l" t="t" r="r" b="b"/>
            <a:pathLst>
              <a:path w="179" h="121" extrusionOk="0">
                <a:moveTo>
                  <a:pt x="135" y="34"/>
                </a:moveTo>
                <a:cubicBezTo>
                  <a:pt x="124" y="14"/>
                  <a:pt x="102" y="0"/>
                  <a:pt x="77" y="0"/>
                </a:cubicBezTo>
                <a:cubicBezTo>
                  <a:pt x="77" y="0"/>
                  <a:pt x="77" y="0"/>
                  <a:pt x="77" y="0"/>
                </a:cubicBezTo>
                <a:cubicBezTo>
                  <a:pt x="0" y="0"/>
                  <a:pt x="0" y="0"/>
                  <a:pt x="0" y="0"/>
                </a:cubicBezTo>
                <a:cubicBezTo>
                  <a:pt x="3" y="67"/>
                  <a:pt x="59" y="121"/>
                  <a:pt x="127" y="121"/>
                </a:cubicBezTo>
                <a:cubicBezTo>
                  <a:pt x="145" y="121"/>
                  <a:pt x="163" y="117"/>
                  <a:pt x="179" y="110"/>
                </a:cubicBezTo>
                <a:cubicBezTo>
                  <a:pt x="135" y="34"/>
                  <a:pt x="135" y="34"/>
                  <a:pt x="135" y="34"/>
                </a:cubicBezTo>
                <a:cubicBezTo>
                  <a:pt x="135" y="34"/>
                  <a:pt x="135" y="34"/>
                  <a:pt x="135" y="34"/>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85" name="shp90">
            <a:extLst>
              <a:ext uri="{FF2B5EF4-FFF2-40B4-BE49-F238E27FC236}">
                <a16:creationId xmlns:a16="http://schemas.microsoft.com/office/drawing/2014/main" id="{1152D485-8EDD-4B3D-BA6D-D0F99B770817}"/>
              </a:ext>
            </a:extLst>
          </p:cNvPr>
          <p:cNvSpPr/>
          <p:nvPr/>
        </p:nvSpPr>
        <p:spPr>
          <a:xfrm>
            <a:off x="773049" y="2764659"/>
            <a:ext cx="936279" cy="633330"/>
          </a:xfrm>
          <a:custGeom>
            <a:avLst/>
            <a:gdLst/>
            <a:ahLst/>
            <a:cxnLst/>
            <a:rect l="l" t="t" r="r" b="b"/>
            <a:pathLst>
              <a:path w="179" h="121" extrusionOk="0">
                <a:moveTo>
                  <a:pt x="74" y="121"/>
                </a:moveTo>
                <a:cubicBezTo>
                  <a:pt x="74" y="121"/>
                  <a:pt x="74" y="121"/>
                  <a:pt x="74" y="121"/>
                </a:cubicBezTo>
                <a:cubicBezTo>
                  <a:pt x="101" y="120"/>
                  <a:pt x="124" y="106"/>
                  <a:pt x="136" y="84"/>
                </a:cubicBezTo>
                <a:cubicBezTo>
                  <a:pt x="136" y="84"/>
                  <a:pt x="136" y="84"/>
                  <a:pt x="136" y="84"/>
                </a:cubicBezTo>
                <a:cubicBezTo>
                  <a:pt x="179" y="11"/>
                  <a:pt x="179" y="11"/>
                  <a:pt x="179" y="11"/>
                </a:cubicBezTo>
                <a:cubicBezTo>
                  <a:pt x="163" y="4"/>
                  <a:pt x="145" y="0"/>
                  <a:pt x="127" y="0"/>
                </a:cubicBezTo>
                <a:cubicBezTo>
                  <a:pt x="59" y="0"/>
                  <a:pt x="3" y="53"/>
                  <a:pt x="0" y="121"/>
                </a:cubicBezTo>
                <a:lnTo>
                  <a:pt x="74" y="121"/>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7" name="shp91">
            <a:extLst>
              <a:ext uri="{FF2B5EF4-FFF2-40B4-BE49-F238E27FC236}">
                <a16:creationId xmlns:a16="http://schemas.microsoft.com/office/drawing/2014/main" id="{7330B930-6CF2-4956-BD01-75001B1C77EB}"/>
              </a:ext>
            </a:extLst>
          </p:cNvPr>
          <p:cNvSpPr txBox="1"/>
          <p:nvPr/>
        </p:nvSpPr>
        <p:spPr>
          <a:xfrm>
            <a:off x="1619874" y="3251285"/>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05</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3" name="shp93" descr="Handshake">
            <a:extLst>
              <a:ext uri="{FF2B5EF4-FFF2-40B4-BE49-F238E27FC236}">
                <a16:creationId xmlns:a16="http://schemas.microsoft.com/office/drawing/2014/main" id="{3168D293-06D2-43EF-AB98-FC64D61E8B0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3590235" y="1430043"/>
            <a:ext cx="426574" cy="426574"/>
          </a:xfrm>
          <a:prstGeom prst="rect">
            <a:avLst/>
          </a:prstGeom>
        </p:spPr>
      </p:pic>
      <p:pic>
        <p:nvPicPr>
          <p:cNvPr id="197" name="shp95" descr="Customer review">
            <a:extLst>
              <a:ext uri="{FF2B5EF4-FFF2-40B4-BE49-F238E27FC236}">
                <a16:creationId xmlns:a16="http://schemas.microsoft.com/office/drawing/2014/main" id="{B963E7A5-BFC7-450B-8F64-80F6FFF64BF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4143098" y="4728883"/>
            <a:ext cx="426574" cy="426574"/>
          </a:xfrm>
          <a:prstGeom prst="rect">
            <a:avLst/>
          </a:prstGeom>
        </p:spPr>
      </p:pic>
      <p:pic>
        <p:nvPicPr>
          <p:cNvPr id="199" name="shp96" descr="Clipboard Partially Checked">
            <a:extLst>
              <a:ext uri="{FF2B5EF4-FFF2-40B4-BE49-F238E27FC236}">
                <a16:creationId xmlns:a16="http://schemas.microsoft.com/office/drawing/2014/main" id="{AF216EE2-9B07-4CCC-862F-899F6523F33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1017312" y="3512489"/>
            <a:ext cx="426574" cy="426574"/>
          </a:xfrm>
          <a:prstGeom prst="rect">
            <a:avLst/>
          </a:prstGeom>
        </p:spPr>
      </p:pic>
      <p:pic>
        <p:nvPicPr>
          <p:cNvPr id="203" name="shp98" descr="User network">
            <a:extLst>
              <a:ext uri="{FF2B5EF4-FFF2-40B4-BE49-F238E27FC236}">
                <a16:creationId xmlns:a16="http://schemas.microsoft.com/office/drawing/2014/main" id="{3F84B39F-1F81-45DA-BC10-5F5F99E36BB7}"/>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2243571" y="5017304"/>
            <a:ext cx="426574" cy="426574"/>
          </a:xfrm>
          <a:prstGeom prst="rect">
            <a:avLst/>
          </a:prstGeom>
        </p:spPr>
      </p:pic>
      <p:pic>
        <p:nvPicPr>
          <p:cNvPr id="50" name="Picture 2" descr="Document provider, content provider, content sharing, data provider, file shari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834676" y="2960827"/>
            <a:ext cx="374135" cy="374136"/>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 descr="Farm Farmer Worker Work Farming Countryside Village | Etsy in 2021 |  Pictogram, Farm logo, Cow illustration"/>
          <p:cNvPicPr>
            <a:picLocks noChangeAspect="1" noChangeArrowheads="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t="71039" r="54197"/>
          <a:stretch/>
        </p:blipFill>
        <p:spPr bwMode="auto">
          <a:xfrm flipH="1">
            <a:off x="1661510" y="1783735"/>
            <a:ext cx="457200" cy="289088"/>
          </a:xfrm>
          <a:prstGeom prst="rect">
            <a:avLst/>
          </a:prstGeom>
          <a:noFill/>
          <a:extLst>
            <a:ext uri="{909E8E84-426E-40DD-AFC4-6F175D3DCCD1}">
              <a14:hiddenFill xmlns:a14="http://schemas.microsoft.com/office/drawing/2010/main">
                <a:solidFill>
                  <a:srgbClr val="FFFFFF"/>
                </a:solidFill>
              </a14:hiddenFill>
            </a:ext>
          </a:extLst>
        </p:spPr>
      </p:pic>
      <p:sp>
        <p:nvSpPr>
          <p:cNvPr id="52" name="shp28">
            <a:extLst>
              <a:ext uri="{FF2B5EF4-FFF2-40B4-BE49-F238E27FC236}">
                <a16:creationId xmlns:a16="http://schemas.microsoft.com/office/drawing/2014/main" id="{2876A6C6-C28D-4472-8694-AD6D2247DCC1}"/>
              </a:ext>
            </a:extLst>
          </p:cNvPr>
          <p:cNvSpPr txBox="1"/>
          <p:nvPr/>
        </p:nvSpPr>
        <p:spPr>
          <a:xfrm>
            <a:off x="3462849" y="5028307"/>
            <a:ext cx="7211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Sectoral Experts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3" name="shp33">
            <a:extLst>
              <a:ext uri="{FF2B5EF4-FFF2-40B4-BE49-F238E27FC236}">
                <a16:creationId xmlns:a16="http://schemas.microsoft.com/office/drawing/2014/main" id="{0A6C0271-BAAC-45DA-A781-FBE702AC8CEE}"/>
              </a:ext>
            </a:extLst>
          </p:cNvPr>
          <p:cNvSpPr txBox="1"/>
          <p:nvPr/>
        </p:nvSpPr>
        <p:spPr>
          <a:xfrm>
            <a:off x="1556661" y="4783456"/>
            <a:ext cx="972704"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4" name="shp38">
            <a:extLst>
              <a:ext uri="{FF2B5EF4-FFF2-40B4-BE49-F238E27FC236}">
                <a16:creationId xmlns:a16="http://schemas.microsoft.com/office/drawing/2014/main" id="{0EC6AD11-0E3D-48A0-8ABD-7D564F85ABFF}"/>
              </a:ext>
            </a:extLst>
          </p:cNvPr>
          <p:cNvSpPr txBox="1"/>
          <p:nvPr/>
        </p:nvSpPr>
        <p:spPr>
          <a:xfrm>
            <a:off x="823803" y="2975891"/>
            <a:ext cx="812512" cy="41852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National Level Users</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Tree>
    <p:extLst>
      <p:ext uri="{BB962C8B-B14F-4D97-AF65-F5344CB8AC3E}">
        <p14:creationId xmlns:p14="http://schemas.microsoft.com/office/powerpoint/2010/main" val="36716567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hp99"/>
          <p:cNvSpPr/>
          <p:nvPr/>
        </p:nvSpPr>
        <p:spPr>
          <a:xfrm rot="16200000">
            <a:off x="11496471" y="6177657"/>
            <a:ext cx="442895" cy="699810"/>
          </a:xfrm>
          <a:prstGeom prst="round2SameRect">
            <a:avLst>
              <a:gd name="adj1" fmla="val 50000"/>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shp100"/>
          <p:cNvSpPr txBox="1"/>
          <p:nvPr/>
        </p:nvSpPr>
        <p:spPr>
          <a:xfrm>
            <a:off x="11463514" y="6327507"/>
            <a:ext cx="57573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Calibri" panose="020F0502020204030204"/>
                <a:ea typeface="+mn-ea"/>
                <a:cs typeface="+mn-cs"/>
              </a:rPr>
              <a:t>01</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33" name="shp101"/>
          <p:cNvCxnSpPr/>
          <p:nvPr/>
        </p:nvCxnSpPr>
        <p:spPr>
          <a:xfrm flipH="1">
            <a:off x="189265" y="163128"/>
            <a:ext cx="1181347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5" name="shp102"/>
          <p:cNvSpPr/>
          <p:nvPr/>
        </p:nvSpPr>
        <p:spPr>
          <a:xfrm>
            <a:off x="7341548" y="3090566"/>
            <a:ext cx="4395444" cy="614846"/>
          </a:xfrm>
          <a:custGeom>
            <a:avLst/>
            <a:gdLst>
              <a:gd name="connsiteX0" fmla="*/ 0 w 4395444"/>
              <a:gd name="connsiteY0" fmla="*/ 0 h 614846"/>
              <a:gd name="connsiteX1" fmla="*/ 4088021 w 4395444"/>
              <a:gd name="connsiteY1" fmla="*/ 0 h 614846"/>
              <a:gd name="connsiteX2" fmla="*/ 4395444 w 4395444"/>
              <a:gd name="connsiteY2" fmla="*/ 307423 h 614846"/>
              <a:gd name="connsiteX3" fmla="*/ 4088021 w 4395444"/>
              <a:gd name="connsiteY3" fmla="*/ 614846 h 614846"/>
              <a:gd name="connsiteX4" fmla="*/ 3 w 4395444"/>
              <a:gd name="connsiteY4" fmla="*/ 614846 h 614846"/>
              <a:gd name="connsiteX5" fmla="*/ 40139 w 4395444"/>
              <a:gd name="connsiteY5" fmla="*/ 581731 h 614846"/>
              <a:gd name="connsiteX6" fmla="*/ 153760 w 4395444"/>
              <a:gd name="connsiteY6" fmla="*/ 307424 h 614846"/>
              <a:gd name="connsiteX7" fmla="*/ 40139 w 4395444"/>
              <a:gd name="connsiteY7" fmla="*/ 33118 h 614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95444" h="614846">
                <a:moveTo>
                  <a:pt x="0" y="0"/>
                </a:moveTo>
                <a:lnTo>
                  <a:pt x="4088021" y="0"/>
                </a:lnTo>
                <a:cubicBezTo>
                  <a:pt x="4257806" y="0"/>
                  <a:pt x="4395444" y="137638"/>
                  <a:pt x="4395444" y="307423"/>
                </a:cubicBezTo>
                <a:cubicBezTo>
                  <a:pt x="4395444" y="477208"/>
                  <a:pt x="4257806" y="614846"/>
                  <a:pt x="4088021" y="614846"/>
                </a:cubicBezTo>
                <a:lnTo>
                  <a:pt x="3" y="614846"/>
                </a:lnTo>
                <a:lnTo>
                  <a:pt x="40139" y="581731"/>
                </a:lnTo>
                <a:cubicBezTo>
                  <a:pt x="110340" y="511530"/>
                  <a:pt x="153760" y="414548"/>
                  <a:pt x="153760" y="307424"/>
                </a:cubicBezTo>
                <a:cubicBezTo>
                  <a:pt x="153760" y="200301"/>
                  <a:pt x="110340" y="103319"/>
                  <a:pt x="40139" y="3311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shp103"/>
          <p:cNvSpPr txBox="1"/>
          <p:nvPr/>
        </p:nvSpPr>
        <p:spPr>
          <a:xfrm>
            <a:off x="7479975" y="3130774"/>
            <a:ext cx="433949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24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In-Country </a:t>
            </a:r>
            <a:r>
              <a:rPr kumimoji="0" lang="en-US" sz="2400" b="0" i="0" u="none" strike="noStrike" kern="1200" cap="none" spc="0" normalizeH="0" baseline="0" noProof="0" dirty="0">
                <a:ln>
                  <a:noFill/>
                </a:ln>
                <a:solidFill>
                  <a:prstClr val="white"/>
                </a:solidFill>
                <a:effectLst/>
                <a:uLnTx/>
                <a:uFillTx/>
                <a:latin typeface="Open Sans"/>
                <a:ea typeface="Open Sans"/>
                <a:cs typeface="Open Sans"/>
                <a:sym typeface="Open Sans"/>
              </a:rPr>
              <a:t>Data Provider</a:t>
            </a:r>
          </a:p>
        </p:txBody>
      </p:sp>
      <p:sp>
        <p:nvSpPr>
          <p:cNvPr id="37" name="shp104"/>
          <p:cNvSpPr/>
          <p:nvPr/>
        </p:nvSpPr>
        <p:spPr>
          <a:xfrm>
            <a:off x="6565693" y="3010062"/>
            <a:ext cx="775855" cy="775855"/>
          </a:xfrm>
          <a:prstGeom prst="ellipse">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2</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shp105"/>
          <p:cNvSpPr txBox="1">
            <a:spLocks/>
          </p:cNvSpPr>
          <p:nvPr/>
        </p:nvSpPr>
        <p:spPr>
          <a:xfrm>
            <a:off x="7355485" y="4055173"/>
            <a:ext cx="4712339" cy="1667413"/>
          </a:xfrm>
          <a:prstGeom prst="rect">
            <a:avLst/>
          </a:prstGeom>
        </p:spPr>
        <p:txBody>
          <a:bodyPr anchor="b"/>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smtClean="0">
                <a:ln>
                  <a:noFill/>
                </a:ln>
                <a:solidFill>
                  <a:srgbClr val="333F50"/>
                </a:solidFill>
                <a:effectLst/>
                <a:uLnTx/>
                <a:uFillTx/>
                <a:latin typeface="Calibri Light" panose="020F0302020204030204"/>
                <a:ea typeface="+mn-ea"/>
                <a:cs typeface="+mn-cs"/>
              </a:rPr>
              <a:t>National </a:t>
            </a:r>
            <a:r>
              <a:rPr kumimoji="0" lang="en-US" sz="2000" b="1" i="0" u="none" strike="noStrike" kern="1200" cap="none" spc="0" normalizeH="0" baseline="0" noProof="0" dirty="0" err="1" smtClean="0">
                <a:ln>
                  <a:noFill/>
                </a:ln>
                <a:solidFill>
                  <a:srgbClr val="333F50"/>
                </a:solidFill>
                <a:effectLst/>
                <a:uLnTx/>
                <a:uFillTx/>
                <a:latin typeface="Calibri Light" panose="020F0302020204030204"/>
                <a:ea typeface="+mn-ea"/>
                <a:cs typeface="+mn-cs"/>
              </a:rPr>
              <a:t>Hydromet</a:t>
            </a:r>
            <a:r>
              <a:rPr kumimoji="0" lang="en-US" sz="2000" b="1" i="0" u="none" strike="noStrike" kern="1200" cap="none" spc="0" normalizeH="0" baseline="0" noProof="0" dirty="0" smtClean="0">
                <a:ln>
                  <a:noFill/>
                </a:ln>
                <a:solidFill>
                  <a:srgbClr val="333F50"/>
                </a:solidFill>
                <a:effectLst/>
                <a:uLnTx/>
                <a:uFillTx/>
                <a:latin typeface="Calibri Light" panose="020F0302020204030204"/>
                <a:ea typeface="+mn-ea"/>
                <a:cs typeface="+mn-cs"/>
              </a:rPr>
              <a:t> Service Providers</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 Production of </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tailored hydro-meteorological information based on the demand from the sectoral institutions/experts. In this case the information is produced by Flood Forecasting and Warning Center of Bangladesh Water Development Board.</a:t>
            </a:r>
            <a:endPar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endParaRPr>
          </a:p>
        </p:txBody>
      </p:sp>
      <p:grpSp>
        <p:nvGrpSpPr>
          <p:cNvPr id="38" name="shp106"/>
          <p:cNvGrpSpPr/>
          <p:nvPr/>
        </p:nvGrpSpPr>
        <p:grpSpPr>
          <a:xfrm>
            <a:off x="0" y="6722774"/>
            <a:ext cx="1854352" cy="140536"/>
            <a:chOff x="3797402" y="721910"/>
            <a:chExt cx="1854352" cy="140536"/>
          </a:xfrm>
        </p:grpSpPr>
        <p:sp>
          <p:nvSpPr>
            <p:cNvPr id="46" name="shp107"/>
            <p:cNvSpPr/>
            <p:nvPr/>
          </p:nvSpPr>
          <p:spPr>
            <a:xfrm>
              <a:off x="3797402" y="721910"/>
              <a:ext cx="606582" cy="14053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shp108"/>
            <p:cNvSpPr/>
            <p:nvPr/>
          </p:nvSpPr>
          <p:spPr>
            <a:xfrm>
              <a:off x="5045172" y="721910"/>
              <a:ext cx="606582" cy="1405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hp109"/>
            <p:cNvSpPr/>
            <p:nvPr/>
          </p:nvSpPr>
          <p:spPr>
            <a:xfrm>
              <a:off x="4421287" y="721910"/>
              <a:ext cx="606582" cy="14053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9" name="shp110">
            <a:extLst>
              <a:ext uri="{FF2B5EF4-FFF2-40B4-BE49-F238E27FC236}">
                <a16:creationId xmlns:a16="http://schemas.microsoft.com/office/drawing/2014/main" id="{A5841732-7F18-404B-A924-FDEBD734C181}"/>
              </a:ext>
            </a:extLst>
          </p:cNvPr>
          <p:cNvSpPr/>
          <p:nvPr/>
        </p:nvSpPr>
        <p:spPr>
          <a:xfrm>
            <a:off x="1944292" y="1969120"/>
            <a:ext cx="998300" cy="701315"/>
          </a:xfrm>
          <a:custGeom>
            <a:avLst/>
            <a:gdLst/>
            <a:ahLst/>
            <a:cxnLst/>
            <a:rect l="l" t="t" r="r" b="b"/>
            <a:pathLst>
              <a:path w="191" h="134" extrusionOk="0">
                <a:moveTo>
                  <a:pt x="47" y="29"/>
                </a:moveTo>
                <a:cubicBezTo>
                  <a:pt x="0" y="111"/>
                  <a:pt x="0" y="111"/>
                  <a:pt x="0" y="111"/>
                </a:cubicBezTo>
                <a:cubicBezTo>
                  <a:pt x="38" y="133"/>
                  <a:pt x="87" y="134"/>
                  <a:pt x="128" y="111"/>
                </a:cubicBezTo>
                <a:cubicBezTo>
                  <a:pt x="169" y="87"/>
                  <a:pt x="191" y="44"/>
                  <a:pt x="191" y="0"/>
                </a:cubicBezTo>
                <a:cubicBezTo>
                  <a:pt x="97" y="0"/>
                  <a:pt x="97" y="0"/>
                  <a:pt x="97" y="0"/>
                </a:cubicBezTo>
                <a:cubicBezTo>
                  <a:pt x="79" y="0"/>
                  <a:pt x="57" y="13"/>
                  <a:pt x="47" y="2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11" name="shp111">
            <a:extLst>
              <a:ext uri="{FF2B5EF4-FFF2-40B4-BE49-F238E27FC236}">
                <a16:creationId xmlns:a16="http://schemas.microsoft.com/office/drawing/2014/main" id="{298A4AA4-3AA9-472A-9A1A-24F91B6B92F5}"/>
              </a:ext>
            </a:extLst>
          </p:cNvPr>
          <p:cNvSpPr/>
          <p:nvPr/>
        </p:nvSpPr>
        <p:spPr>
          <a:xfrm>
            <a:off x="1525650" y="1409737"/>
            <a:ext cx="659569" cy="1098488"/>
          </a:xfrm>
          <a:custGeom>
            <a:avLst/>
            <a:gdLst/>
            <a:ahLst/>
            <a:cxnLst/>
            <a:rect l="l" t="t" r="r" b="b"/>
            <a:pathLst>
              <a:path w="126" h="210" extrusionOk="0">
                <a:moveTo>
                  <a:pt x="112" y="135"/>
                </a:moveTo>
                <a:cubicBezTo>
                  <a:pt x="125" y="115"/>
                  <a:pt x="126" y="89"/>
                  <a:pt x="113" y="67"/>
                </a:cubicBezTo>
                <a:cubicBezTo>
                  <a:pt x="113" y="67"/>
                  <a:pt x="113" y="67"/>
                  <a:pt x="113" y="67"/>
                </a:cubicBezTo>
                <a:cubicBezTo>
                  <a:pt x="75" y="0"/>
                  <a:pt x="75" y="0"/>
                  <a:pt x="75" y="0"/>
                </a:cubicBezTo>
                <a:cubicBezTo>
                  <a:pt x="18" y="37"/>
                  <a:pt x="0" y="112"/>
                  <a:pt x="34" y="171"/>
                </a:cubicBezTo>
                <a:cubicBezTo>
                  <a:pt x="43" y="187"/>
                  <a:pt x="55" y="200"/>
                  <a:pt x="69" y="210"/>
                </a:cubicBezTo>
                <a:cubicBezTo>
                  <a:pt x="112" y="135"/>
                  <a:pt x="112" y="135"/>
                  <a:pt x="112" y="135"/>
                </a:cubicBezTo>
                <a:cubicBezTo>
                  <a:pt x="112" y="135"/>
                  <a:pt x="112" y="135"/>
                  <a:pt x="112" y="13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13" name="shp112">
            <a:extLst>
              <a:ext uri="{FF2B5EF4-FFF2-40B4-BE49-F238E27FC236}">
                <a16:creationId xmlns:a16="http://schemas.microsoft.com/office/drawing/2014/main" id="{93F2DEEF-D435-4349-8DAB-3289B051D1E2}"/>
              </a:ext>
            </a:extLst>
          </p:cNvPr>
          <p:cNvSpPr/>
          <p:nvPr/>
        </p:nvSpPr>
        <p:spPr>
          <a:xfrm>
            <a:off x="1975303" y="1216518"/>
            <a:ext cx="967289" cy="684617"/>
          </a:xfrm>
          <a:custGeom>
            <a:avLst/>
            <a:gdLst/>
            <a:ahLst/>
            <a:cxnLst/>
            <a:rect l="l" t="t" r="r" b="b"/>
            <a:pathLst>
              <a:path w="185" h="131" extrusionOk="0">
                <a:moveTo>
                  <a:pt x="37" y="95"/>
                </a:moveTo>
                <a:cubicBezTo>
                  <a:pt x="37" y="95"/>
                  <a:pt x="37" y="95"/>
                  <a:pt x="37" y="95"/>
                </a:cubicBezTo>
                <a:cubicBezTo>
                  <a:pt x="51" y="118"/>
                  <a:pt x="75" y="131"/>
                  <a:pt x="100" y="131"/>
                </a:cubicBezTo>
                <a:cubicBezTo>
                  <a:pt x="100" y="131"/>
                  <a:pt x="100" y="131"/>
                  <a:pt x="100" y="131"/>
                </a:cubicBezTo>
                <a:cubicBezTo>
                  <a:pt x="185" y="131"/>
                  <a:pt x="185" y="131"/>
                  <a:pt x="185" y="131"/>
                </a:cubicBezTo>
                <a:cubicBezTo>
                  <a:pt x="183" y="114"/>
                  <a:pt x="178" y="97"/>
                  <a:pt x="168" y="81"/>
                </a:cubicBezTo>
                <a:cubicBezTo>
                  <a:pt x="134" y="22"/>
                  <a:pt x="60" y="0"/>
                  <a:pt x="0" y="31"/>
                </a:cubicBezTo>
                <a:lnTo>
                  <a:pt x="37" y="9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15" name="shp113">
            <a:extLst>
              <a:ext uri="{FF2B5EF4-FFF2-40B4-BE49-F238E27FC236}">
                <a16:creationId xmlns:a16="http://schemas.microsoft.com/office/drawing/2014/main" id="{6983DAED-9080-4601-B488-000C7A4D266E}"/>
              </a:ext>
            </a:extLst>
          </p:cNvPr>
          <p:cNvSpPr txBox="1"/>
          <p:nvPr/>
        </p:nvSpPr>
        <p:spPr>
          <a:xfrm>
            <a:off x="2277059" y="209793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06</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shp115">
            <a:extLst>
              <a:ext uri="{FF2B5EF4-FFF2-40B4-BE49-F238E27FC236}">
                <a16:creationId xmlns:a16="http://schemas.microsoft.com/office/drawing/2014/main" id="{95F615BE-2118-480E-9355-D6D0F4AF2D2E}"/>
              </a:ext>
            </a:extLst>
          </p:cNvPr>
          <p:cNvSpPr/>
          <p:nvPr/>
        </p:nvSpPr>
        <p:spPr>
          <a:xfrm>
            <a:off x="3298021" y="1969120"/>
            <a:ext cx="998300" cy="701315"/>
          </a:xfrm>
          <a:custGeom>
            <a:avLst/>
            <a:gdLst/>
            <a:ahLst/>
            <a:cxnLst/>
            <a:rect l="l" t="t" r="r" b="b"/>
            <a:pathLst>
              <a:path w="191" h="134" extrusionOk="0">
                <a:moveTo>
                  <a:pt x="94" y="0"/>
                </a:moveTo>
                <a:cubicBezTo>
                  <a:pt x="0" y="0"/>
                  <a:pt x="0" y="0"/>
                  <a:pt x="0" y="0"/>
                </a:cubicBezTo>
                <a:cubicBezTo>
                  <a:pt x="0" y="44"/>
                  <a:pt x="23" y="87"/>
                  <a:pt x="63" y="111"/>
                </a:cubicBezTo>
                <a:cubicBezTo>
                  <a:pt x="104" y="134"/>
                  <a:pt x="153" y="133"/>
                  <a:pt x="191" y="111"/>
                </a:cubicBezTo>
                <a:cubicBezTo>
                  <a:pt x="144" y="29"/>
                  <a:pt x="144" y="29"/>
                  <a:pt x="144" y="29"/>
                </a:cubicBezTo>
                <a:cubicBezTo>
                  <a:pt x="135" y="13"/>
                  <a:pt x="112" y="0"/>
                  <a:pt x="94" y="0"/>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1" name="shp116">
            <a:extLst>
              <a:ext uri="{FF2B5EF4-FFF2-40B4-BE49-F238E27FC236}">
                <a16:creationId xmlns:a16="http://schemas.microsoft.com/office/drawing/2014/main" id="{97C09CA2-026A-4014-AB8D-92F6AC234883}"/>
              </a:ext>
            </a:extLst>
          </p:cNvPr>
          <p:cNvSpPr/>
          <p:nvPr/>
        </p:nvSpPr>
        <p:spPr>
          <a:xfrm>
            <a:off x="3298021" y="1216518"/>
            <a:ext cx="967289" cy="684617"/>
          </a:xfrm>
          <a:custGeom>
            <a:avLst/>
            <a:gdLst/>
            <a:ahLst/>
            <a:cxnLst/>
            <a:rect l="l" t="t" r="r" b="b"/>
            <a:pathLst>
              <a:path w="185" h="131" extrusionOk="0">
                <a:moveTo>
                  <a:pt x="87" y="131"/>
                </a:moveTo>
                <a:cubicBezTo>
                  <a:pt x="111" y="131"/>
                  <a:pt x="134" y="119"/>
                  <a:pt x="146" y="98"/>
                </a:cubicBezTo>
                <a:cubicBezTo>
                  <a:pt x="146" y="98"/>
                  <a:pt x="146" y="98"/>
                  <a:pt x="146" y="98"/>
                </a:cubicBezTo>
                <a:cubicBezTo>
                  <a:pt x="185" y="31"/>
                  <a:pt x="185" y="31"/>
                  <a:pt x="185" y="31"/>
                </a:cubicBezTo>
                <a:cubicBezTo>
                  <a:pt x="125" y="0"/>
                  <a:pt x="51" y="22"/>
                  <a:pt x="17" y="81"/>
                </a:cubicBezTo>
                <a:cubicBezTo>
                  <a:pt x="8" y="97"/>
                  <a:pt x="2" y="114"/>
                  <a:pt x="0" y="131"/>
                </a:cubicBezTo>
                <a:cubicBezTo>
                  <a:pt x="87" y="131"/>
                  <a:pt x="87" y="131"/>
                  <a:pt x="87" y="131"/>
                </a:cubicBezTo>
                <a:cubicBezTo>
                  <a:pt x="87" y="131"/>
                  <a:pt x="87" y="131"/>
                  <a:pt x="87" y="131"/>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3" name="shp117">
            <a:extLst>
              <a:ext uri="{FF2B5EF4-FFF2-40B4-BE49-F238E27FC236}">
                <a16:creationId xmlns:a16="http://schemas.microsoft.com/office/drawing/2014/main" id="{4114AA11-E5A2-4974-AB8A-D3580A210F65}"/>
              </a:ext>
            </a:extLst>
          </p:cNvPr>
          <p:cNvSpPr/>
          <p:nvPr/>
        </p:nvSpPr>
        <p:spPr>
          <a:xfrm>
            <a:off x="4061356" y="1409737"/>
            <a:ext cx="653607" cy="1098488"/>
          </a:xfrm>
          <a:custGeom>
            <a:avLst/>
            <a:gdLst/>
            <a:ahLst/>
            <a:cxnLst/>
            <a:rect l="l" t="t" r="r" b="b"/>
            <a:pathLst>
              <a:path w="125" h="210" extrusionOk="0">
                <a:moveTo>
                  <a:pt x="13" y="65"/>
                </a:moveTo>
                <a:cubicBezTo>
                  <a:pt x="13" y="65"/>
                  <a:pt x="13" y="65"/>
                  <a:pt x="13" y="65"/>
                </a:cubicBezTo>
                <a:cubicBezTo>
                  <a:pt x="0" y="88"/>
                  <a:pt x="1" y="115"/>
                  <a:pt x="14" y="137"/>
                </a:cubicBezTo>
                <a:cubicBezTo>
                  <a:pt x="14" y="137"/>
                  <a:pt x="14" y="137"/>
                  <a:pt x="14" y="137"/>
                </a:cubicBezTo>
                <a:cubicBezTo>
                  <a:pt x="56" y="210"/>
                  <a:pt x="56" y="210"/>
                  <a:pt x="56" y="210"/>
                </a:cubicBezTo>
                <a:cubicBezTo>
                  <a:pt x="70" y="200"/>
                  <a:pt x="82" y="187"/>
                  <a:pt x="91" y="171"/>
                </a:cubicBezTo>
                <a:cubicBezTo>
                  <a:pt x="125" y="112"/>
                  <a:pt x="107" y="37"/>
                  <a:pt x="50" y="0"/>
                </a:cubicBezTo>
                <a:lnTo>
                  <a:pt x="13" y="6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47" name="shp118">
            <a:extLst>
              <a:ext uri="{FF2B5EF4-FFF2-40B4-BE49-F238E27FC236}">
                <a16:creationId xmlns:a16="http://schemas.microsoft.com/office/drawing/2014/main" id="{ED05A191-AEAE-4FFB-893A-6DBD9345296C}"/>
              </a:ext>
            </a:extLst>
          </p:cNvPr>
          <p:cNvSpPr txBox="1"/>
          <p:nvPr/>
        </p:nvSpPr>
        <p:spPr>
          <a:xfrm>
            <a:off x="3608125" y="2086006"/>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01</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1" name="shp120">
            <a:extLst>
              <a:ext uri="{FF2B5EF4-FFF2-40B4-BE49-F238E27FC236}">
                <a16:creationId xmlns:a16="http://schemas.microsoft.com/office/drawing/2014/main" id="{84EC4F1F-626E-44A2-BB94-698BB4B5D3FB}"/>
              </a:ext>
            </a:extLst>
          </p:cNvPr>
          <p:cNvSpPr/>
          <p:nvPr/>
        </p:nvSpPr>
        <p:spPr>
          <a:xfrm>
            <a:off x="4140075" y="2854112"/>
            <a:ext cx="627367" cy="1149774"/>
          </a:xfrm>
          <a:custGeom>
            <a:avLst/>
            <a:gdLst/>
            <a:ahLst/>
            <a:cxnLst/>
            <a:rect l="l" t="t" r="r" b="b"/>
            <a:pathLst>
              <a:path w="120" h="220" extrusionOk="0">
                <a:moveTo>
                  <a:pt x="110" y="81"/>
                </a:moveTo>
                <a:cubicBezTo>
                  <a:pt x="63" y="0"/>
                  <a:pt x="63" y="0"/>
                  <a:pt x="63" y="0"/>
                </a:cubicBezTo>
                <a:cubicBezTo>
                  <a:pt x="25" y="22"/>
                  <a:pt x="0" y="63"/>
                  <a:pt x="0" y="110"/>
                </a:cubicBezTo>
                <a:cubicBezTo>
                  <a:pt x="0" y="157"/>
                  <a:pt x="25" y="198"/>
                  <a:pt x="63" y="220"/>
                </a:cubicBezTo>
                <a:cubicBezTo>
                  <a:pt x="110" y="139"/>
                  <a:pt x="110" y="139"/>
                  <a:pt x="110" y="139"/>
                </a:cubicBezTo>
                <a:cubicBezTo>
                  <a:pt x="120" y="123"/>
                  <a:pt x="120" y="97"/>
                  <a:pt x="110" y="81"/>
                </a:cubicBezTo>
                <a:close/>
              </a:path>
            </a:pathLst>
          </a:custGeom>
          <a:solidFill>
            <a:schemeClr val="accent5"/>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3" name="shp121">
            <a:extLst>
              <a:ext uri="{FF2B5EF4-FFF2-40B4-BE49-F238E27FC236}">
                <a16:creationId xmlns:a16="http://schemas.microsoft.com/office/drawing/2014/main" id="{38572C8A-6F4B-4049-BD0B-A51D2B5F436F}"/>
              </a:ext>
            </a:extLst>
          </p:cNvPr>
          <p:cNvSpPr/>
          <p:nvPr/>
        </p:nvSpPr>
        <p:spPr>
          <a:xfrm>
            <a:off x="4532477" y="2764659"/>
            <a:ext cx="935087" cy="633330"/>
          </a:xfrm>
          <a:custGeom>
            <a:avLst/>
            <a:gdLst/>
            <a:ahLst/>
            <a:cxnLst/>
            <a:rect l="l" t="t" r="r" b="b"/>
            <a:pathLst>
              <a:path w="179" h="121" extrusionOk="0">
                <a:moveTo>
                  <a:pt x="44" y="86"/>
                </a:moveTo>
                <a:cubicBezTo>
                  <a:pt x="55" y="106"/>
                  <a:pt x="77" y="120"/>
                  <a:pt x="102" y="121"/>
                </a:cubicBezTo>
                <a:cubicBezTo>
                  <a:pt x="102" y="121"/>
                  <a:pt x="102" y="121"/>
                  <a:pt x="102" y="121"/>
                </a:cubicBezTo>
                <a:cubicBezTo>
                  <a:pt x="179" y="121"/>
                  <a:pt x="179" y="121"/>
                  <a:pt x="179" y="121"/>
                </a:cubicBezTo>
                <a:cubicBezTo>
                  <a:pt x="176" y="53"/>
                  <a:pt x="120" y="0"/>
                  <a:pt x="52" y="0"/>
                </a:cubicBezTo>
                <a:cubicBezTo>
                  <a:pt x="34" y="0"/>
                  <a:pt x="16" y="4"/>
                  <a:pt x="0" y="11"/>
                </a:cubicBezTo>
                <a:cubicBezTo>
                  <a:pt x="44" y="86"/>
                  <a:pt x="44" y="86"/>
                  <a:pt x="44" y="86"/>
                </a:cubicBezTo>
                <a:cubicBezTo>
                  <a:pt x="44" y="86"/>
                  <a:pt x="44" y="86"/>
                  <a:pt x="44" y="86"/>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55" name="shp122">
            <a:extLst>
              <a:ext uri="{FF2B5EF4-FFF2-40B4-BE49-F238E27FC236}">
                <a16:creationId xmlns:a16="http://schemas.microsoft.com/office/drawing/2014/main" id="{DCE3592B-1642-4941-A7D2-D68400937B9E}"/>
              </a:ext>
            </a:extLst>
          </p:cNvPr>
          <p:cNvSpPr/>
          <p:nvPr/>
        </p:nvSpPr>
        <p:spPr>
          <a:xfrm>
            <a:off x="4532477" y="3465973"/>
            <a:ext cx="935087" cy="632137"/>
          </a:xfrm>
          <a:custGeom>
            <a:avLst/>
            <a:gdLst/>
            <a:ahLst/>
            <a:cxnLst/>
            <a:rect l="l" t="t" r="r" b="b"/>
            <a:pathLst>
              <a:path w="179" h="121" extrusionOk="0">
                <a:moveTo>
                  <a:pt x="105" y="0"/>
                </a:moveTo>
                <a:cubicBezTo>
                  <a:pt x="105" y="0"/>
                  <a:pt x="105" y="0"/>
                  <a:pt x="105" y="0"/>
                </a:cubicBezTo>
                <a:cubicBezTo>
                  <a:pt x="78" y="0"/>
                  <a:pt x="55" y="15"/>
                  <a:pt x="43" y="36"/>
                </a:cubicBezTo>
                <a:cubicBezTo>
                  <a:pt x="43" y="36"/>
                  <a:pt x="43" y="36"/>
                  <a:pt x="43" y="36"/>
                </a:cubicBezTo>
                <a:cubicBezTo>
                  <a:pt x="0" y="110"/>
                  <a:pt x="0" y="110"/>
                  <a:pt x="0" y="110"/>
                </a:cubicBezTo>
                <a:cubicBezTo>
                  <a:pt x="16" y="117"/>
                  <a:pt x="34" y="121"/>
                  <a:pt x="52" y="121"/>
                </a:cubicBezTo>
                <a:cubicBezTo>
                  <a:pt x="120" y="121"/>
                  <a:pt x="176" y="67"/>
                  <a:pt x="179" y="0"/>
                </a:cubicBezTo>
                <a:lnTo>
                  <a:pt x="105" y="0"/>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7" name="shp123">
            <a:extLst>
              <a:ext uri="{FF2B5EF4-FFF2-40B4-BE49-F238E27FC236}">
                <a16:creationId xmlns:a16="http://schemas.microsoft.com/office/drawing/2014/main" id="{EDA5AF77-1E33-4380-AC14-FE4541435468}"/>
              </a:ext>
            </a:extLst>
          </p:cNvPr>
          <p:cNvSpPr txBox="1"/>
          <p:nvPr/>
        </p:nvSpPr>
        <p:spPr>
          <a:xfrm>
            <a:off x="4256961" y="323697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02</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1" name="shp125">
            <a:extLst>
              <a:ext uri="{FF2B5EF4-FFF2-40B4-BE49-F238E27FC236}">
                <a16:creationId xmlns:a16="http://schemas.microsoft.com/office/drawing/2014/main" id="{1565F048-11E1-4690-BF16-2901649408D4}"/>
              </a:ext>
            </a:extLst>
          </p:cNvPr>
          <p:cNvSpPr/>
          <p:nvPr/>
        </p:nvSpPr>
        <p:spPr>
          <a:xfrm>
            <a:off x="3298021" y="4187565"/>
            <a:ext cx="998300" cy="701315"/>
          </a:xfrm>
          <a:custGeom>
            <a:avLst/>
            <a:gdLst/>
            <a:ahLst/>
            <a:cxnLst/>
            <a:rect l="l" t="t" r="r" b="b"/>
            <a:pathLst>
              <a:path w="191" h="134" extrusionOk="0">
                <a:moveTo>
                  <a:pt x="144" y="105"/>
                </a:moveTo>
                <a:cubicBezTo>
                  <a:pt x="191" y="24"/>
                  <a:pt x="191" y="24"/>
                  <a:pt x="191" y="24"/>
                </a:cubicBezTo>
                <a:cubicBezTo>
                  <a:pt x="153" y="2"/>
                  <a:pt x="104" y="0"/>
                  <a:pt x="63" y="24"/>
                </a:cubicBezTo>
                <a:cubicBezTo>
                  <a:pt x="23" y="47"/>
                  <a:pt x="0" y="90"/>
                  <a:pt x="0" y="134"/>
                </a:cubicBezTo>
                <a:cubicBezTo>
                  <a:pt x="94" y="134"/>
                  <a:pt x="94" y="134"/>
                  <a:pt x="94" y="134"/>
                </a:cubicBezTo>
                <a:cubicBezTo>
                  <a:pt x="112" y="134"/>
                  <a:pt x="135" y="121"/>
                  <a:pt x="144" y="105"/>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3" name="shp126">
            <a:extLst>
              <a:ext uri="{FF2B5EF4-FFF2-40B4-BE49-F238E27FC236}">
                <a16:creationId xmlns:a16="http://schemas.microsoft.com/office/drawing/2014/main" id="{B8E00478-15AF-40F6-B966-62F5FF36F63D}"/>
              </a:ext>
            </a:extLst>
          </p:cNvPr>
          <p:cNvSpPr/>
          <p:nvPr/>
        </p:nvSpPr>
        <p:spPr>
          <a:xfrm>
            <a:off x="4056586" y="4349774"/>
            <a:ext cx="658377" cy="1098488"/>
          </a:xfrm>
          <a:custGeom>
            <a:avLst/>
            <a:gdLst/>
            <a:ahLst/>
            <a:cxnLst/>
            <a:rect l="l" t="t" r="r" b="b"/>
            <a:pathLst>
              <a:path w="126" h="210" extrusionOk="0">
                <a:moveTo>
                  <a:pt x="14" y="75"/>
                </a:moveTo>
                <a:cubicBezTo>
                  <a:pt x="1" y="95"/>
                  <a:pt x="0" y="121"/>
                  <a:pt x="13" y="143"/>
                </a:cubicBezTo>
                <a:cubicBezTo>
                  <a:pt x="13" y="143"/>
                  <a:pt x="13" y="143"/>
                  <a:pt x="13" y="143"/>
                </a:cubicBezTo>
                <a:cubicBezTo>
                  <a:pt x="51" y="210"/>
                  <a:pt x="51" y="210"/>
                  <a:pt x="51" y="210"/>
                </a:cubicBezTo>
                <a:cubicBezTo>
                  <a:pt x="108" y="173"/>
                  <a:pt x="126" y="98"/>
                  <a:pt x="92" y="39"/>
                </a:cubicBezTo>
                <a:cubicBezTo>
                  <a:pt x="83" y="23"/>
                  <a:pt x="71" y="10"/>
                  <a:pt x="57" y="0"/>
                </a:cubicBezTo>
                <a:cubicBezTo>
                  <a:pt x="14" y="75"/>
                  <a:pt x="14" y="75"/>
                  <a:pt x="14" y="75"/>
                </a:cubicBezTo>
                <a:cubicBezTo>
                  <a:pt x="14" y="75"/>
                  <a:pt x="14" y="75"/>
                  <a:pt x="14" y="7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65" name="shp127">
            <a:extLst>
              <a:ext uri="{FF2B5EF4-FFF2-40B4-BE49-F238E27FC236}">
                <a16:creationId xmlns:a16="http://schemas.microsoft.com/office/drawing/2014/main" id="{97D9FE1E-B27F-4D5E-A597-304349C5D935}"/>
              </a:ext>
            </a:extLst>
          </p:cNvPr>
          <p:cNvSpPr/>
          <p:nvPr/>
        </p:nvSpPr>
        <p:spPr>
          <a:xfrm>
            <a:off x="3298021" y="4956864"/>
            <a:ext cx="967289" cy="684617"/>
          </a:xfrm>
          <a:custGeom>
            <a:avLst/>
            <a:gdLst/>
            <a:ahLst/>
            <a:cxnLst/>
            <a:rect l="l" t="t" r="r" b="b"/>
            <a:pathLst>
              <a:path w="185" h="131" extrusionOk="0">
                <a:moveTo>
                  <a:pt x="148" y="36"/>
                </a:moveTo>
                <a:cubicBezTo>
                  <a:pt x="148" y="36"/>
                  <a:pt x="148" y="36"/>
                  <a:pt x="148" y="36"/>
                </a:cubicBezTo>
                <a:cubicBezTo>
                  <a:pt x="134" y="13"/>
                  <a:pt x="110" y="0"/>
                  <a:pt x="85" y="0"/>
                </a:cubicBezTo>
                <a:cubicBezTo>
                  <a:pt x="85" y="0"/>
                  <a:pt x="85" y="0"/>
                  <a:pt x="85" y="0"/>
                </a:cubicBezTo>
                <a:cubicBezTo>
                  <a:pt x="0" y="0"/>
                  <a:pt x="0" y="0"/>
                  <a:pt x="0" y="0"/>
                </a:cubicBezTo>
                <a:cubicBezTo>
                  <a:pt x="2" y="18"/>
                  <a:pt x="8" y="35"/>
                  <a:pt x="17" y="51"/>
                </a:cubicBezTo>
                <a:cubicBezTo>
                  <a:pt x="51" y="110"/>
                  <a:pt x="125" y="131"/>
                  <a:pt x="185" y="101"/>
                </a:cubicBezTo>
                <a:lnTo>
                  <a:pt x="148" y="3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7" name="shp128">
            <a:extLst>
              <a:ext uri="{FF2B5EF4-FFF2-40B4-BE49-F238E27FC236}">
                <a16:creationId xmlns:a16="http://schemas.microsoft.com/office/drawing/2014/main" id="{8C4C33EF-4267-480E-892D-690BC259800A}"/>
              </a:ext>
            </a:extLst>
          </p:cNvPr>
          <p:cNvSpPr txBox="1"/>
          <p:nvPr/>
        </p:nvSpPr>
        <p:spPr>
          <a:xfrm>
            <a:off x="3590235" y="4381977"/>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03</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1" name="shp130">
            <a:extLst>
              <a:ext uri="{FF2B5EF4-FFF2-40B4-BE49-F238E27FC236}">
                <a16:creationId xmlns:a16="http://schemas.microsoft.com/office/drawing/2014/main" id="{6D0012CA-59FA-4031-8891-5979BB8C67F1}"/>
              </a:ext>
            </a:extLst>
          </p:cNvPr>
          <p:cNvSpPr/>
          <p:nvPr/>
        </p:nvSpPr>
        <p:spPr>
          <a:xfrm>
            <a:off x="1944292" y="4187565"/>
            <a:ext cx="998300" cy="701315"/>
          </a:xfrm>
          <a:custGeom>
            <a:avLst/>
            <a:gdLst/>
            <a:ahLst/>
            <a:cxnLst/>
            <a:rect l="l" t="t" r="r" b="b"/>
            <a:pathLst>
              <a:path w="191" h="134" extrusionOk="0">
                <a:moveTo>
                  <a:pt x="97" y="134"/>
                </a:moveTo>
                <a:cubicBezTo>
                  <a:pt x="191" y="134"/>
                  <a:pt x="191" y="134"/>
                  <a:pt x="191" y="134"/>
                </a:cubicBezTo>
                <a:cubicBezTo>
                  <a:pt x="191" y="90"/>
                  <a:pt x="169" y="47"/>
                  <a:pt x="128" y="24"/>
                </a:cubicBezTo>
                <a:cubicBezTo>
                  <a:pt x="87" y="0"/>
                  <a:pt x="38" y="2"/>
                  <a:pt x="0" y="24"/>
                </a:cubicBezTo>
                <a:cubicBezTo>
                  <a:pt x="47" y="105"/>
                  <a:pt x="47" y="105"/>
                  <a:pt x="47" y="105"/>
                </a:cubicBezTo>
                <a:cubicBezTo>
                  <a:pt x="57" y="121"/>
                  <a:pt x="79" y="134"/>
                  <a:pt x="97" y="134"/>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73" name="shp131">
            <a:extLst>
              <a:ext uri="{FF2B5EF4-FFF2-40B4-BE49-F238E27FC236}">
                <a16:creationId xmlns:a16="http://schemas.microsoft.com/office/drawing/2014/main" id="{3D92E6A6-5A3F-4C6A-A1B4-5FDB8F467876}"/>
              </a:ext>
            </a:extLst>
          </p:cNvPr>
          <p:cNvSpPr/>
          <p:nvPr/>
        </p:nvSpPr>
        <p:spPr>
          <a:xfrm>
            <a:off x="1975303" y="4956864"/>
            <a:ext cx="967289" cy="684617"/>
          </a:xfrm>
          <a:custGeom>
            <a:avLst/>
            <a:gdLst/>
            <a:ahLst/>
            <a:cxnLst/>
            <a:rect l="l" t="t" r="r" b="b"/>
            <a:pathLst>
              <a:path w="185" h="131" extrusionOk="0">
                <a:moveTo>
                  <a:pt x="98" y="0"/>
                </a:moveTo>
                <a:cubicBezTo>
                  <a:pt x="74" y="0"/>
                  <a:pt x="51" y="12"/>
                  <a:pt x="39" y="34"/>
                </a:cubicBezTo>
                <a:cubicBezTo>
                  <a:pt x="39" y="34"/>
                  <a:pt x="39" y="34"/>
                  <a:pt x="39" y="34"/>
                </a:cubicBezTo>
                <a:cubicBezTo>
                  <a:pt x="0" y="101"/>
                  <a:pt x="0" y="101"/>
                  <a:pt x="0" y="101"/>
                </a:cubicBezTo>
                <a:cubicBezTo>
                  <a:pt x="60" y="131"/>
                  <a:pt x="134" y="110"/>
                  <a:pt x="168" y="51"/>
                </a:cubicBezTo>
                <a:cubicBezTo>
                  <a:pt x="178" y="35"/>
                  <a:pt x="183" y="18"/>
                  <a:pt x="185" y="0"/>
                </a:cubicBezTo>
                <a:cubicBezTo>
                  <a:pt x="98" y="0"/>
                  <a:pt x="98" y="0"/>
                  <a:pt x="98" y="0"/>
                </a:cubicBezTo>
                <a:cubicBezTo>
                  <a:pt x="98" y="0"/>
                  <a:pt x="98" y="0"/>
                  <a:pt x="98" y="0"/>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75" name="shp132">
            <a:extLst>
              <a:ext uri="{FF2B5EF4-FFF2-40B4-BE49-F238E27FC236}">
                <a16:creationId xmlns:a16="http://schemas.microsoft.com/office/drawing/2014/main" id="{A1983E18-0751-408F-AA3E-F8EA3CC9AB12}"/>
              </a:ext>
            </a:extLst>
          </p:cNvPr>
          <p:cNvSpPr/>
          <p:nvPr/>
        </p:nvSpPr>
        <p:spPr>
          <a:xfrm>
            <a:off x="1525650" y="4349774"/>
            <a:ext cx="653607" cy="1098488"/>
          </a:xfrm>
          <a:custGeom>
            <a:avLst/>
            <a:gdLst/>
            <a:ahLst/>
            <a:cxnLst/>
            <a:rect l="l" t="t" r="r" b="b"/>
            <a:pathLst>
              <a:path w="125" h="210" extrusionOk="0">
                <a:moveTo>
                  <a:pt x="112" y="146"/>
                </a:moveTo>
                <a:cubicBezTo>
                  <a:pt x="112" y="146"/>
                  <a:pt x="112" y="146"/>
                  <a:pt x="112" y="146"/>
                </a:cubicBezTo>
                <a:cubicBezTo>
                  <a:pt x="125" y="123"/>
                  <a:pt x="124" y="95"/>
                  <a:pt x="111" y="73"/>
                </a:cubicBezTo>
                <a:cubicBezTo>
                  <a:pt x="111" y="73"/>
                  <a:pt x="111" y="73"/>
                  <a:pt x="111" y="73"/>
                </a:cubicBezTo>
                <a:cubicBezTo>
                  <a:pt x="69" y="0"/>
                  <a:pt x="69" y="0"/>
                  <a:pt x="69" y="0"/>
                </a:cubicBezTo>
                <a:cubicBezTo>
                  <a:pt x="55" y="10"/>
                  <a:pt x="43" y="23"/>
                  <a:pt x="34" y="39"/>
                </a:cubicBezTo>
                <a:cubicBezTo>
                  <a:pt x="0" y="98"/>
                  <a:pt x="18" y="173"/>
                  <a:pt x="75" y="210"/>
                </a:cubicBezTo>
                <a:lnTo>
                  <a:pt x="112" y="14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77" name="shp133">
            <a:extLst>
              <a:ext uri="{FF2B5EF4-FFF2-40B4-BE49-F238E27FC236}">
                <a16:creationId xmlns:a16="http://schemas.microsoft.com/office/drawing/2014/main" id="{0AD8B5EB-7C71-40E6-B4D7-8BB8256B3007}"/>
              </a:ext>
            </a:extLst>
          </p:cNvPr>
          <p:cNvSpPr txBox="1"/>
          <p:nvPr/>
        </p:nvSpPr>
        <p:spPr>
          <a:xfrm>
            <a:off x="2268710" y="4387941"/>
            <a:ext cx="428183" cy="38286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04</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1" name="shp135">
            <a:extLst>
              <a:ext uri="{FF2B5EF4-FFF2-40B4-BE49-F238E27FC236}">
                <a16:creationId xmlns:a16="http://schemas.microsoft.com/office/drawing/2014/main" id="{CCE55C83-FD0B-492E-9479-89D4D621BFB0}"/>
              </a:ext>
            </a:extLst>
          </p:cNvPr>
          <p:cNvSpPr/>
          <p:nvPr/>
        </p:nvSpPr>
        <p:spPr>
          <a:xfrm>
            <a:off x="1473171" y="2854112"/>
            <a:ext cx="627367" cy="1149774"/>
          </a:xfrm>
          <a:custGeom>
            <a:avLst/>
            <a:gdLst/>
            <a:ahLst/>
            <a:cxnLst/>
            <a:rect l="l" t="t" r="r" b="b"/>
            <a:pathLst>
              <a:path w="120" h="220" extrusionOk="0">
                <a:moveTo>
                  <a:pt x="10" y="139"/>
                </a:moveTo>
                <a:cubicBezTo>
                  <a:pt x="57" y="220"/>
                  <a:pt x="57" y="220"/>
                  <a:pt x="57" y="220"/>
                </a:cubicBezTo>
                <a:cubicBezTo>
                  <a:pt x="95" y="198"/>
                  <a:pt x="120" y="157"/>
                  <a:pt x="120" y="110"/>
                </a:cubicBezTo>
                <a:cubicBezTo>
                  <a:pt x="120" y="63"/>
                  <a:pt x="95" y="22"/>
                  <a:pt x="57" y="0"/>
                </a:cubicBezTo>
                <a:cubicBezTo>
                  <a:pt x="10" y="81"/>
                  <a:pt x="10" y="81"/>
                  <a:pt x="10" y="81"/>
                </a:cubicBezTo>
                <a:cubicBezTo>
                  <a:pt x="0" y="97"/>
                  <a:pt x="0" y="123"/>
                  <a:pt x="10" y="13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3" name="shp136">
            <a:extLst>
              <a:ext uri="{FF2B5EF4-FFF2-40B4-BE49-F238E27FC236}">
                <a16:creationId xmlns:a16="http://schemas.microsoft.com/office/drawing/2014/main" id="{E38860FD-2578-4B1D-9B74-CEC99C36C524}"/>
              </a:ext>
            </a:extLst>
          </p:cNvPr>
          <p:cNvSpPr/>
          <p:nvPr/>
        </p:nvSpPr>
        <p:spPr>
          <a:xfrm>
            <a:off x="773049" y="3465973"/>
            <a:ext cx="936279" cy="632137"/>
          </a:xfrm>
          <a:custGeom>
            <a:avLst/>
            <a:gdLst/>
            <a:ahLst/>
            <a:cxnLst/>
            <a:rect l="l" t="t" r="r" b="b"/>
            <a:pathLst>
              <a:path w="179" h="121" extrusionOk="0">
                <a:moveTo>
                  <a:pt x="135" y="34"/>
                </a:moveTo>
                <a:cubicBezTo>
                  <a:pt x="124" y="14"/>
                  <a:pt x="102" y="0"/>
                  <a:pt x="77" y="0"/>
                </a:cubicBezTo>
                <a:cubicBezTo>
                  <a:pt x="77" y="0"/>
                  <a:pt x="77" y="0"/>
                  <a:pt x="77" y="0"/>
                </a:cubicBezTo>
                <a:cubicBezTo>
                  <a:pt x="0" y="0"/>
                  <a:pt x="0" y="0"/>
                  <a:pt x="0" y="0"/>
                </a:cubicBezTo>
                <a:cubicBezTo>
                  <a:pt x="3" y="67"/>
                  <a:pt x="59" y="121"/>
                  <a:pt x="127" y="121"/>
                </a:cubicBezTo>
                <a:cubicBezTo>
                  <a:pt x="145" y="121"/>
                  <a:pt x="163" y="117"/>
                  <a:pt x="179" y="110"/>
                </a:cubicBezTo>
                <a:cubicBezTo>
                  <a:pt x="135" y="34"/>
                  <a:pt x="135" y="34"/>
                  <a:pt x="135" y="34"/>
                </a:cubicBezTo>
                <a:cubicBezTo>
                  <a:pt x="135" y="34"/>
                  <a:pt x="135" y="34"/>
                  <a:pt x="135" y="34"/>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85" name="shp137">
            <a:extLst>
              <a:ext uri="{FF2B5EF4-FFF2-40B4-BE49-F238E27FC236}">
                <a16:creationId xmlns:a16="http://schemas.microsoft.com/office/drawing/2014/main" id="{1152D485-8EDD-4B3D-BA6D-D0F99B770817}"/>
              </a:ext>
            </a:extLst>
          </p:cNvPr>
          <p:cNvSpPr/>
          <p:nvPr/>
        </p:nvSpPr>
        <p:spPr>
          <a:xfrm>
            <a:off x="773049" y="2764659"/>
            <a:ext cx="936279" cy="633330"/>
          </a:xfrm>
          <a:custGeom>
            <a:avLst/>
            <a:gdLst/>
            <a:ahLst/>
            <a:cxnLst/>
            <a:rect l="l" t="t" r="r" b="b"/>
            <a:pathLst>
              <a:path w="179" h="121" extrusionOk="0">
                <a:moveTo>
                  <a:pt x="74" y="121"/>
                </a:moveTo>
                <a:cubicBezTo>
                  <a:pt x="74" y="121"/>
                  <a:pt x="74" y="121"/>
                  <a:pt x="74" y="121"/>
                </a:cubicBezTo>
                <a:cubicBezTo>
                  <a:pt x="101" y="120"/>
                  <a:pt x="124" y="106"/>
                  <a:pt x="136" y="84"/>
                </a:cubicBezTo>
                <a:cubicBezTo>
                  <a:pt x="136" y="84"/>
                  <a:pt x="136" y="84"/>
                  <a:pt x="136" y="84"/>
                </a:cubicBezTo>
                <a:cubicBezTo>
                  <a:pt x="179" y="11"/>
                  <a:pt x="179" y="11"/>
                  <a:pt x="179" y="11"/>
                </a:cubicBezTo>
                <a:cubicBezTo>
                  <a:pt x="163" y="4"/>
                  <a:pt x="145" y="0"/>
                  <a:pt x="127" y="0"/>
                </a:cubicBezTo>
                <a:cubicBezTo>
                  <a:pt x="59" y="0"/>
                  <a:pt x="3" y="53"/>
                  <a:pt x="0" y="121"/>
                </a:cubicBezTo>
                <a:lnTo>
                  <a:pt x="74" y="121"/>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7" name="shp138">
            <a:extLst>
              <a:ext uri="{FF2B5EF4-FFF2-40B4-BE49-F238E27FC236}">
                <a16:creationId xmlns:a16="http://schemas.microsoft.com/office/drawing/2014/main" id="{7330B930-6CF2-4956-BD01-75001B1C77EB}"/>
              </a:ext>
            </a:extLst>
          </p:cNvPr>
          <p:cNvSpPr txBox="1"/>
          <p:nvPr/>
        </p:nvSpPr>
        <p:spPr>
          <a:xfrm>
            <a:off x="1619874" y="3251285"/>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05</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3" name="shp140" descr="Handshake">
            <a:extLst>
              <a:ext uri="{FF2B5EF4-FFF2-40B4-BE49-F238E27FC236}">
                <a16:creationId xmlns:a16="http://schemas.microsoft.com/office/drawing/2014/main" id="{3168D293-06D2-43EF-AB98-FC64D61E8B0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3590235" y="1430043"/>
            <a:ext cx="426574" cy="426574"/>
          </a:xfrm>
          <a:prstGeom prst="rect">
            <a:avLst/>
          </a:prstGeom>
        </p:spPr>
      </p:pic>
      <p:pic>
        <p:nvPicPr>
          <p:cNvPr id="53" name="Picture 4" descr="Farm Farmer Worker Work Farming Countryside Village | Etsy in 2021 |  Pictogram, Farm logo, Cow illustration"/>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71039" r="54197"/>
          <a:stretch/>
        </p:blipFill>
        <p:spPr bwMode="auto">
          <a:xfrm flipH="1">
            <a:off x="1661510" y="1783735"/>
            <a:ext cx="457200" cy="289088"/>
          </a:xfrm>
          <a:prstGeom prst="rect">
            <a:avLst/>
          </a:prstGeom>
          <a:noFill/>
          <a:extLst>
            <a:ext uri="{909E8E84-426E-40DD-AFC4-6F175D3DCCD1}">
              <a14:hiddenFill xmlns:a14="http://schemas.microsoft.com/office/drawing/2010/main">
                <a:solidFill>
                  <a:srgbClr val="FFFFFF"/>
                </a:solidFill>
              </a14:hiddenFill>
            </a:ext>
          </a:extLst>
        </p:spPr>
      </p:pic>
      <p:pic>
        <p:nvPicPr>
          <p:cNvPr id="54" name="shp95" descr="Customer review">
            <a:extLst>
              <a:ext uri="{FF2B5EF4-FFF2-40B4-BE49-F238E27FC236}">
                <a16:creationId xmlns:a16="http://schemas.microsoft.com/office/drawing/2014/main" id="{B963E7A5-BFC7-450B-8F64-80F6FFF64BF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4143098" y="4728883"/>
            <a:ext cx="426574" cy="426574"/>
          </a:xfrm>
          <a:prstGeom prst="rect">
            <a:avLst/>
          </a:prstGeom>
        </p:spPr>
      </p:pic>
      <p:pic>
        <p:nvPicPr>
          <p:cNvPr id="55" name="shp96" descr="Clipboard Partially Checked">
            <a:extLst>
              <a:ext uri="{FF2B5EF4-FFF2-40B4-BE49-F238E27FC236}">
                <a16:creationId xmlns:a16="http://schemas.microsoft.com/office/drawing/2014/main" id="{AF216EE2-9B07-4CCC-862F-899F6523F33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1017312" y="3512489"/>
            <a:ext cx="426574" cy="426574"/>
          </a:xfrm>
          <a:prstGeom prst="rect">
            <a:avLst/>
          </a:prstGeom>
        </p:spPr>
      </p:pic>
      <p:pic>
        <p:nvPicPr>
          <p:cNvPr id="56" name="shp98" descr="User network">
            <a:extLst>
              <a:ext uri="{FF2B5EF4-FFF2-40B4-BE49-F238E27FC236}">
                <a16:creationId xmlns:a16="http://schemas.microsoft.com/office/drawing/2014/main" id="{3F84B39F-1F81-45DA-BC10-5F5F99E36BB7}"/>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2243571" y="5017304"/>
            <a:ext cx="426574" cy="426574"/>
          </a:xfrm>
          <a:prstGeom prst="rect">
            <a:avLst/>
          </a:prstGeom>
        </p:spPr>
      </p:pic>
      <p:pic>
        <p:nvPicPr>
          <p:cNvPr id="57" name="Picture 2" descr="Document provider, content provider, content sharing, data provider, file shari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834676" y="2960827"/>
            <a:ext cx="374135" cy="374136"/>
          </a:xfrm>
          <a:prstGeom prst="rect">
            <a:avLst/>
          </a:prstGeom>
          <a:noFill/>
          <a:extLst>
            <a:ext uri="{909E8E84-426E-40DD-AFC4-6F175D3DCCD1}">
              <a14:hiddenFill xmlns:a14="http://schemas.microsoft.com/office/drawing/2010/main">
                <a:solidFill>
                  <a:srgbClr val="FFFFFF"/>
                </a:solidFill>
              </a14:hiddenFill>
            </a:ext>
          </a:extLst>
        </p:spPr>
      </p:pic>
      <p:sp>
        <p:nvSpPr>
          <p:cNvPr id="58" name="shp72">
            <a:extLst>
              <a:ext uri="{FF2B5EF4-FFF2-40B4-BE49-F238E27FC236}">
                <a16:creationId xmlns:a16="http://schemas.microsoft.com/office/drawing/2014/main" id="{949D99BE-6CFB-45FC-9602-D15F40C379ED}"/>
              </a:ext>
            </a:extLst>
          </p:cNvPr>
          <p:cNvSpPr txBox="1"/>
          <p:nvPr/>
        </p:nvSpPr>
        <p:spPr>
          <a:xfrm>
            <a:off x="4086978" y="1756817"/>
            <a:ext cx="671939" cy="49020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External Data Provider</a:t>
            </a:r>
          </a:p>
        </p:txBody>
      </p:sp>
      <p:sp>
        <p:nvSpPr>
          <p:cNvPr id="59" name="shp77">
            <a:extLst>
              <a:ext uri="{FF2B5EF4-FFF2-40B4-BE49-F238E27FC236}">
                <a16:creationId xmlns:a16="http://schemas.microsoft.com/office/drawing/2014/main" id="{F3A39F0B-4126-46CB-83DB-5B35E61E976D}"/>
              </a:ext>
            </a:extLst>
          </p:cNvPr>
          <p:cNvSpPr txBox="1"/>
          <p:nvPr/>
        </p:nvSpPr>
        <p:spPr>
          <a:xfrm>
            <a:off x="4676641" y="3568977"/>
            <a:ext cx="847857" cy="42579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In-Country Data </a:t>
            </a:r>
            <a:endPar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endParaRPr>
          </a:p>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Provider</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60" name="shp28">
            <a:extLst>
              <a:ext uri="{FF2B5EF4-FFF2-40B4-BE49-F238E27FC236}">
                <a16:creationId xmlns:a16="http://schemas.microsoft.com/office/drawing/2014/main" id="{2876A6C6-C28D-4472-8694-AD6D2247DCC1}"/>
              </a:ext>
            </a:extLst>
          </p:cNvPr>
          <p:cNvSpPr txBox="1"/>
          <p:nvPr/>
        </p:nvSpPr>
        <p:spPr>
          <a:xfrm>
            <a:off x="3462849" y="5028307"/>
            <a:ext cx="7211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Sectoral Experts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61" name="shp33">
            <a:extLst>
              <a:ext uri="{FF2B5EF4-FFF2-40B4-BE49-F238E27FC236}">
                <a16:creationId xmlns:a16="http://schemas.microsoft.com/office/drawing/2014/main" id="{0A6C0271-BAAC-45DA-A781-FBE702AC8CEE}"/>
              </a:ext>
            </a:extLst>
          </p:cNvPr>
          <p:cNvSpPr txBox="1"/>
          <p:nvPr/>
        </p:nvSpPr>
        <p:spPr>
          <a:xfrm>
            <a:off x="1556661" y="4783456"/>
            <a:ext cx="972704"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62" name="shp38">
            <a:extLst>
              <a:ext uri="{FF2B5EF4-FFF2-40B4-BE49-F238E27FC236}">
                <a16:creationId xmlns:a16="http://schemas.microsoft.com/office/drawing/2014/main" id="{0EC6AD11-0E3D-48A0-8ABD-7D564F85ABFF}"/>
              </a:ext>
            </a:extLst>
          </p:cNvPr>
          <p:cNvSpPr txBox="1"/>
          <p:nvPr/>
        </p:nvSpPr>
        <p:spPr>
          <a:xfrm>
            <a:off x="823803" y="2975891"/>
            <a:ext cx="812512" cy="41852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National Level Users</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63" name="shp67">
            <a:extLst>
              <a:ext uri="{FF2B5EF4-FFF2-40B4-BE49-F238E27FC236}">
                <a16:creationId xmlns:a16="http://schemas.microsoft.com/office/drawing/2014/main" id="{178A15AB-0FCA-4BDE-B542-6778C33EB9BB}"/>
              </a:ext>
            </a:extLst>
          </p:cNvPr>
          <p:cNvSpPr txBox="1"/>
          <p:nvPr/>
        </p:nvSpPr>
        <p:spPr>
          <a:xfrm>
            <a:off x="2120533" y="1477723"/>
            <a:ext cx="936683" cy="363776"/>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Community Level Users</a:t>
            </a:r>
          </a:p>
        </p:txBody>
      </p:sp>
    </p:spTree>
    <p:extLst>
      <p:ext uri="{BB962C8B-B14F-4D97-AF65-F5344CB8AC3E}">
        <p14:creationId xmlns:p14="http://schemas.microsoft.com/office/powerpoint/2010/main" val="2015481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hp146"/>
          <p:cNvSpPr/>
          <p:nvPr/>
        </p:nvSpPr>
        <p:spPr>
          <a:xfrm rot="16200000">
            <a:off x="11496471" y="6177657"/>
            <a:ext cx="442895" cy="699810"/>
          </a:xfrm>
          <a:prstGeom prst="round2SameRect">
            <a:avLst>
              <a:gd name="adj1" fmla="val 50000"/>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shp147"/>
          <p:cNvSpPr txBox="1"/>
          <p:nvPr/>
        </p:nvSpPr>
        <p:spPr>
          <a:xfrm>
            <a:off x="11463514" y="6327507"/>
            <a:ext cx="57573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Calibri" panose="020F0502020204030204"/>
                <a:ea typeface="+mn-ea"/>
                <a:cs typeface="+mn-cs"/>
              </a:rPr>
              <a:t>01</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33" name="shp148"/>
          <p:cNvCxnSpPr/>
          <p:nvPr/>
        </p:nvCxnSpPr>
        <p:spPr>
          <a:xfrm flipH="1">
            <a:off x="189265" y="163128"/>
            <a:ext cx="1181347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5" name="shp149"/>
          <p:cNvSpPr/>
          <p:nvPr/>
        </p:nvSpPr>
        <p:spPr>
          <a:xfrm>
            <a:off x="6739076" y="4649440"/>
            <a:ext cx="4395444" cy="614846"/>
          </a:xfrm>
          <a:custGeom>
            <a:avLst/>
            <a:gdLst>
              <a:gd name="connsiteX0" fmla="*/ 0 w 4395444"/>
              <a:gd name="connsiteY0" fmla="*/ 0 h 614846"/>
              <a:gd name="connsiteX1" fmla="*/ 4088021 w 4395444"/>
              <a:gd name="connsiteY1" fmla="*/ 0 h 614846"/>
              <a:gd name="connsiteX2" fmla="*/ 4395444 w 4395444"/>
              <a:gd name="connsiteY2" fmla="*/ 307423 h 614846"/>
              <a:gd name="connsiteX3" fmla="*/ 4088021 w 4395444"/>
              <a:gd name="connsiteY3" fmla="*/ 614846 h 614846"/>
              <a:gd name="connsiteX4" fmla="*/ 3 w 4395444"/>
              <a:gd name="connsiteY4" fmla="*/ 614846 h 614846"/>
              <a:gd name="connsiteX5" fmla="*/ 40139 w 4395444"/>
              <a:gd name="connsiteY5" fmla="*/ 581731 h 614846"/>
              <a:gd name="connsiteX6" fmla="*/ 153760 w 4395444"/>
              <a:gd name="connsiteY6" fmla="*/ 307424 h 614846"/>
              <a:gd name="connsiteX7" fmla="*/ 40139 w 4395444"/>
              <a:gd name="connsiteY7" fmla="*/ 33118 h 614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95444" h="614846">
                <a:moveTo>
                  <a:pt x="0" y="0"/>
                </a:moveTo>
                <a:lnTo>
                  <a:pt x="4088021" y="0"/>
                </a:lnTo>
                <a:cubicBezTo>
                  <a:pt x="4257806" y="0"/>
                  <a:pt x="4395444" y="137638"/>
                  <a:pt x="4395444" y="307423"/>
                </a:cubicBezTo>
                <a:cubicBezTo>
                  <a:pt x="4395444" y="477208"/>
                  <a:pt x="4257806" y="614846"/>
                  <a:pt x="4088021" y="614846"/>
                </a:cubicBezTo>
                <a:lnTo>
                  <a:pt x="3" y="614846"/>
                </a:lnTo>
                <a:lnTo>
                  <a:pt x="40139" y="581731"/>
                </a:lnTo>
                <a:cubicBezTo>
                  <a:pt x="110340" y="511530"/>
                  <a:pt x="153760" y="414548"/>
                  <a:pt x="153760" y="307424"/>
                </a:cubicBezTo>
                <a:cubicBezTo>
                  <a:pt x="153760" y="200301"/>
                  <a:pt x="110340" y="103319"/>
                  <a:pt x="40139" y="33118"/>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shp150"/>
          <p:cNvSpPr txBox="1"/>
          <p:nvPr/>
        </p:nvSpPr>
        <p:spPr>
          <a:xfrm>
            <a:off x="7106989" y="4695253"/>
            <a:ext cx="26969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400" b="0" i="0" u="none" strike="noStrike" kern="1200" cap="none" spc="0" normalizeH="0" baseline="0" noProof="0" dirty="0" err="1" smtClean="0">
                <a:ln>
                  <a:noFill/>
                </a:ln>
                <a:solidFill>
                  <a:prstClr val="white"/>
                </a:solidFill>
                <a:effectLst/>
                <a:uLnTx/>
                <a:uFillTx/>
                <a:latin typeface="Calibri" panose="020F0502020204030204"/>
                <a:ea typeface="+mn-ea"/>
                <a:cs typeface="+mn-cs"/>
              </a:rPr>
              <a:t>Sectoral</a:t>
            </a:r>
            <a:r>
              <a:rPr kumimoji="0" lang="fr-FR" sz="2400" b="0" i="0" u="none" strike="noStrike" kern="1200" cap="none" spc="0" normalizeH="0" baseline="0" noProof="0" dirty="0" smtClean="0">
                <a:ln>
                  <a:noFill/>
                </a:ln>
                <a:solidFill>
                  <a:prstClr val="white"/>
                </a:solidFill>
                <a:effectLst/>
                <a:uLnTx/>
                <a:uFillTx/>
                <a:latin typeface="Calibri" panose="020F0502020204030204"/>
                <a:ea typeface="+mn-ea"/>
                <a:cs typeface="+mn-cs"/>
              </a:rPr>
              <a:t> Experts</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shp151"/>
          <p:cNvSpPr/>
          <p:nvPr/>
        </p:nvSpPr>
        <p:spPr>
          <a:xfrm>
            <a:off x="5963221" y="4568936"/>
            <a:ext cx="775855" cy="775855"/>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3</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shp152"/>
          <p:cNvSpPr txBox="1">
            <a:spLocks/>
          </p:cNvSpPr>
          <p:nvPr/>
        </p:nvSpPr>
        <p:spPr>
          <a:xfrm>
            <a:off x="6636265" y="2875789"/>
            <a:ext cx="4322173" cy="1506203"/>
          </a:xfrm>
          <a:prstGeom prst="rect">
            <a:avLst/>
          </a:prstGeom>
        </p:spPr>
        <p:txBody>
          <a:bodyPr anchor="b"/>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smtClean="0">
                <a:ln>
                  <a:noFill/>
                </a:ln>
                <a:solidFill>
                  <a:srgbClr val="333F50"/>
                </a:solidFill>
                <a:effectLst/>
                <a:uLnTx/>
                <a:uFillTx/>
                <a:latin typeface="Calibri Light" panose="020F0302020204030204"/>
                <a:ea typeface="+mn-ea"/>
                <a:cs typeface="+mn-cs"/>
              </a:rPr>
              <a:t>Sectoral Experts</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 co-produces tailored sector specific advisory services based on tailored </a:t>
            </a:r>
            <a:r>
              <a:rPr kumimoji="0" lang="en-US" sz="2000" b="0" i="0" u="none" strike="noStrike" kern="1200" cap="none" spc="0" normalizeH="0" baseline="0" noProof="0" dirty="0" err="1" smtClean="0">
                <a:ln>
                  <a:noFill/>
                </a:ln>
                <a:solidFill>
                  <a:srgbClr val="333F50"/>
                </a:solidFill>
                <a:effectLst/>
                <a:uLnTx/>
                <a:uFillTx/>
                <a:latin typeface="Calibri Light" panose="020F0302020204030204"/>
                <a:ea typeface="+mn-ea"/>
                <a:cs typeface="+mn-cs"/>
              </a:rPr>
              <a:t>hydrometeorological</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 information considering</a:t>
            </a:r>
            <a:r>
              <a:rPr kumimoji="0" lang="en-US" sz="2000" b="0" i="0" u="none" strike="noStrike" kern="1200" cap="none" spc="0" normalizeH="0" noProof="0" dirty="0" smtClean="0">
                <a:ln>
                  <a:noFill/>
                </a:ln>
                <a:solidFill>
                  <a:srgbClr val="333F50"/>
                </a:solidFill>
                <a:effectLst/>
                <a:uLnTx/>
                <a:uFillTx/>
                <a:latin typeface="Calibri Light" panose="020F0302020204030204"/>
                <a:ea typeface="+mn-ea"/>
                <a:cs typeface="+mn-cs"/>
              </a:rPr>
              <a:t> the demand of the end users from National down to local level</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 In this case Department of Disaster Management, Department of Agricultural Extension, Department of Livestock Services etc.</a:t>
            </a:r>
            <a:endPar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endParaRPr>
          </a:p>
        </p:txBody>
      </p:sp>
      <p:grpSp>
        <p:nvGrpSpPr>
          <p:cNvPr id="38" name="shp153"/>
          <p:cNvGrpSpPr/>
          <p:nvPr/>
        </p:nvGrpSpPr>
        <p:grpSpPr>
          <a:xfrm>
            <a:off x="0" y="6722774"/>
            <a:ext cx="1854352" cy="140536"/>
            <a:chOff x="3797402" y="721910"/>
            <a:chExt cx="1854352" cy="140536"/>
          </a:xfrm>
        </p:grpSpPr>
        <p:sp>
          <p:nvSpPr>
            <p:cNvPr id="46" name="shp154"/>
            <p:cNvSpPr/>
            <p:nvPr/>
          </p:nvSpPr>
          <p:spPr>
            <a:xfrm>
              <a:off x="3797402" y="721910"/>
              <a:ext cx="606582" cy="1405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shp155"/>
            <p:cNvSpPr/>
            <p:nvPr/>
          </p:nvSpPr>
          <p:spPr>
            <a:xfrm>
              <a:off x="5045172" y="721910"/>
              <a:ext cx="606582" cy="1405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hp156"/>
            <p:cNvSpPr/>
            <p:nvPr/>
          </p:nvSpPr>
          <p:spPr>
            <a:xfrm>
              <a:off x="4421287" y="721910"/>
              <a:ext cx="606582" cy="14053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9" name="shp157">
            <a:extLst>
              <a:ext uri="{FF2B5EF4-FFF2-40B4-BE49-F238E27FC236}">
                <a16:creationId xmlns:a16="http://schemas.microsoft.com/office/drawing/2014/main" id="{A5841732-7F18-404B-A924-FDEBD734C181}"/>
              </a:ext>
            </a:extLst>
          </p:cNvPr>
          <p:cNvSpPr/>
          <p:nvPr/>
        </p:nvSpPr>
        <p:spPr>
          <a:xfrm>
            <a:off x="1944292" y="1969120"/>
            <a:ext cx="998300" cy="701315"/>
          </a:xfrm>
          <a:custGeom>
            <a:avLst/>
            <a:gdLst/>
            <a:ahLst/>
            <a:cxnLst/>
            <a:rect l="l" t="t" r="r" b="b"/>
            <a:pathLst>
              <a:path w="191" h="134" extrusionOk="0">
                <a:moveTo>
                  <a:pt x="47" y="29"/>
                </a:moveTo>
                <a:cubicBezTo>
                  <a:pt x="0" y="111"/>
                  <a:pt x="0" y="111"/>
                  <a:pt x="0" y="111"/>
                </a:cubicBezTo>
                <a:cubicBezTo>
                  <a:pt x="38" y="133"/>
                  <a:pt x="87" y="134"/>
                  <a:pt x="128" y="111"/>
                </a:cubicBezTo>
                <a:cubicBezTo>
                  <a:pt x="169" y="87"/>
                  <a:pt x="191" y="44"/>
                  <a:pt x="191" y="0"/>
                </a:cubicBezTo>
                <a:cubicBezTo>
                  <a:pt x="97" y="0"/>
                  <a:pt x="97" y="0"/>
                  <a:pt x="97" y="0"/>
                </a:cubicBezTo>
                <a:cubicBezTo>
                  <a:pt x="79" y="0"/>
                  <a:pt x="57" y="13"/>
                  <a:pt x="47" y="2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11" name="shp158">
            <a:extLst>
              <a:ext uri="{FF2B5EF4-FFF2-40B4-BE49-F238E27FC236}">
                <a16:creationId xmlns:a16="http://schemas.microsoft.com/office/drawing/2014/main" id="{298A4AA4-3AA9-472A-9A1A-24F91B6B92F5}"/>
              </a:ext>
            </a:extLst>
          </p:cNvPr>
          <p:cNvSpPr/>
          <p:nvPr/>
        </p:nvSpPr>
        <p:spPr>
          <a:xfrm>
            <a:off x="1525650" y="1409737"/>
            <a:ext cx="659569" cy="1098488"/>
          </a:xfrm>
          <a:custGeom>
            <a:avLst/>
            <a:gdLst/>
            <a:ahLst/>
            <a:cxnLst/>
            <a:rect l="l" t="t" r="r" b="b"/>
            <a:pathLst>
              <a:path w="126" h="210" extrusionOk="0">
                <a:moveTo>
                  <a:pt x="112" y="135"/>
                </a:moveTo>
                <a:cubicBezTo>
                  <a:pt x="125" y="115"/>
                  <a:pt x="126" y="89"/>
                  <a:pt x="113" y="67"/>
                </a:cubicBezTo>
                <a:cubicBezTo>
                  <a:pt x="113" y="67"/>
                  <a:pt x="113" y="67"/>
                  <a:pt x="113" y="67"/>
                </a:cubicBezTo>
                <a:cubicBezTo>
                  <a:pt x="75" y="0"/>
                  <a:pt x="75" y="0"/>
                  <a:pt x="75" y="0"/>
                </a:cubicBezTo>
                <a:cubicBezTo>
                  <a:pt x="18" y="37"/>
                  <a:pt x="0" y="112"/>
                  <a:pt x="34" y="171"/>
                </a:cubicBezTo>
                <a:cubicBezTo>
                  <a:pt x="43" y="187"/>
                  <a:pt x="55" y="200"/>
                  <a:pt x="69" y="210"/>
                </a:cubicBezTo>
                <a:cubicBezTo>
                  <a:pt x="112" y="135"/>
                  <a:pt x="112" y="135"/>
                  <a:pt x="112" y="135"/>
                </a:cubicBezTo>
                <a:cubicBezTo>
                  <a:pt x="112" y="135"/>
                  <a:pt x="112" y="135"/>
                  <a:pt x="112" y="13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13" name="shp159">
            <a:extLst>
              <a:ext uri="{FF2B5EF4-FFF2-40B4-BE49-F238E27FC236}">
                <a16:creationId xmlns:a16="http://schemas.microsoft.com/office/drawing/2014/main" id="{93F2DEEF-D435-4349-8DAB-3289B051D1E2}"/>
              </a:ext>
            </a:extLst>
          </p:cNvPr>
          <p:cNvSpPr/>
          <p:nvPr/>
        </p:nvSpPr>
        <p:spPr>
          <a:xfrm>
            <a:off x="1975303" y="1216518"/>
            <a:ext cx="967289" cy="684617"/>
          </a:xfrm>
          <a:custGeom>
            <a:avLst/>
            <a:gdLst/>
            <a:ahLst/>
            <a:cxnLst/>
            <a:rect l="l" t="t" r="r" b="b"/>
            <a:pathLst>
              <a:path w="185" h="131" extrusionOk="0">
                <a:moveTo>
                  <a:pt x="37" y="95"/>
                </a:moveTo>
                <a:cubicBezTo>
                  <a:pt x="37" y="95"/>
                  <a:pt x="37" y="95"/>
                  <a:pt x="37" y="95"/>
                </a:cubicBezTo>
                <a:cubicBezTo>
                  <a:pt x="51" y="118"/>
                  <a:pt x="75" y="131"/>
                  <a:pt x="100" y="131"/>
                </a:cubicBezTo>
                <a:cubicBezTo>
                  <a:pt x="100" y="131"/>
                  <a:pt x="100" y="131"/>
                  <a:pt x="100" y="131"/>
                </a:cubicBezTo>
                <a:cubicBezTo>
                  <a:pt x="185" y="131"/>
                  <a:pt x="185" y="131"/>
                  <a:pt x="185" y="131"/>
                </a:cubicBezTo>
                <a:cubicBezTo>
                  <a:pt x="183" y="114"/>
                  <a:pt x="178" y="97"/>
                  <a:pt x="168" y="81"/>
                </a:cubicBezTo>
                <a:cubicBezTo>
                  <a:pt x="134" y="22"/>
                  <a:pt x="60" y="0"/>
                  <a:pt x="0" y="31"/>
                </a:cubicBezTo>
                <a:lnTo>
                  <a:pt x="37" y="9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15" name="shp160">
            <a:extLst>
              <a:ext uri="{FF2B5EF4-FFF2-40B4-BE49-F238E27FC236}">
                <a16:creationId xmlns:a16="http://schemas.microsoft.com/office/drawing/2014/main" id="{6983DAED-9080-4601-B488-000C7A4D266E}"/>
              </a:ext>
            </a:extLst>
          </p:cNvPr>
          <p:cNvSpPr txBox="1"/>
          <p:nvPr/>
        </p:nvSpPr>
        <p:spPr>
          <a:xfrm>
            <a:off x="2277059" y="209793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06</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shp162">
            <a:extLst>
              <a:ext uri="{FF2B5EF4-FFF2-40B4-BE49-F238E27FC236}">
                <a16:creationId xmlns:a16="http://schemas.microsoft.com/office/drawing/2014/main" id="{95F615BE-2118-480E-9355-D6D0F4AF2D2E}"/>
              </a:ext>
            </a:extLst>
          </p:cNvPr>
          <p:cNvSpPr/>
          <p:nvPr/>
        </p:nvSpPr>
        <p:spPr>
          <a:xfrm>
            <a:off x="3298021" y="1969120"/>
            <a:ext cx="998300" cy="701315"/>
          </a:xfrm>
          <a:custGeom>
            <a:avLst/>
            <a:gdLst/>
            <a:ahLst/>
            <a:cxnLst/>
            <a:rect l="l" t="t" r="r" b="b"/>
            <a:pathLst>
              <a:path w="191" h="134" extrusionOk="0">
                <a:moveTo>
                  <a:pt x="94" y="0"/>
                </a:moveTo>
                <a:cubicBezTo>
                  <a:pt x="0" y="0"/>
                  <a:pt x="0" y="0"/>
                  <a:pt x="0" y="0"/>
                </a:cubicBezTo>
                <a:cubicBezTo>
                  <a:pt x="0" y="44"/>
                  <a:pt x="23" y="87"/>
                  <a:pt x="63" y="111"/>
                </a:cubicBezTo>
                <a:cubicBezTo>
                  <a:pt x="104" y="134"/>
                  <a:pt x="153" y="133"/>
                  <a:pt x="191" y="111"/>
                </a:cubicBezTo>
                <a:cubicBezTo>
                  <a:pt x="144" y="29"/>
                  <a:pt x="144" y="29"/>
                  <a:pt x="144" y="29"/>
                </a:cubicBezTo>
                <a:cubicBezTo>
                  <a:pt x="135" y="13"/>
                  <a:pt x="112" y="0"/>
                  <a:pt x="94" y="0"/>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1" name="shp163">
            <a:extLst>
              <a:ext uri="{FF2B5EF4-FFF2-40B4-BE49-F238E27FC236}">
                <a16:creationId xmlns:a16="http://schemas.microsoft.com/office/drawing/2014/main" id="{97C09CA2-026A-4014-AB8D-92F6AC234883}"/>
              </a:ext>
            </a:extLst>
          </p:cNvPr>
          <p:cNvSpPr/>
          <p:nvPr/>
        </p:nvSpPr>
        <p:spPr>
          <a:xfrm>
            <a:off x="3298021" y="1216518"/>
            <a:ext cx="967289" cy="684617"/>
          </a:xfrm>
          <a:custGeom>
            <a:avLst/>
            <a:gdLst/>
            <a:ahLst/>
            <a:cxnLst/>
            <a:rect l="l" t="t" r="r" b="b"/>
            <a:pathLst>
              <a:path w="185" h="131" extrusionOk="0">
                <a:moveTo>
                  <a:pt x="87" y="131"/>
                </a:moveTo>
                <a:cubicBezTo>
                  <a:pt x="111" y="131"/>
                  <a:pt x="134" y="119"/>
                  <a:pt x="146" y="98"/>
                </a:cubicBezTo>
                <a:cubicBezTo>
                  <a:pt x="146" y="98"/>
                  <a:pt x="146" y="98"/>
                  <a:pt x="146" y="98"/>
                </a:cubicBezTo>
                <a:cubicBezTo>
                  <a:pt x="185" y="31"/>
                  <a:pt x="185" y="31"/>
                  <a:pt x="185" y="31"/>
                </a:cubicBezTo>
                <a:cubicBezTo>
                  <a:pt x="125" y="0"/>
                  <a:pt x="51" y="22"/>
                  <a:pt x="17" y="81"/>
                </a:cubicBezTo>
                <a:cubicBezTo>
                  <a:pt x="8" y="97"/>
                  <a:pt x="2" y="114"/>
                  <a:pt x="0" y="131"/>
                </a:cubicBezTo>
                <a:cubicBezTo>
                  <a:pt x="87" y="131"/>
                  <a:pt x="87" y="131"/>
                  <a:pt x="87" y="131"/>
                </a:cubicBezTo>
                <a:cubicBezTo>
                  <a:pt x="87" y="131"/>
                  <a:pt x="87" y="131"/>
                  <a:pt x="87" y="131"/>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3" name="shp164">
            <a:extLst>
              <a:ext uri="{FF2B5EF4-FFF2-40B4-BE49-F238E27FC236}">
                <a16:creationId xmlns:a16="http://schemas.microsoft.com/office/drawing/2014/main" id="{4114AA11-E5A2-4974-AB8A-D3580A210F65}"/>
              </a:ext>
            </a:extLst>
          </p:cNvPr>
          <p:cNvSpPr/>
          <p:nvPr/>
        </p:nvSpPr>
        <p:spPr>
          <a:xfrm>
            <a:off x="4061356" y="1409737"/>
            <a:ext cx="653607" cy="1098488"/>
          </a:xfrm>
          <a:custGeom>
            <a:avLst/>
            <a:gdLst/>
            <a:ahLst/>
            <a:cxnLst/>
            <a:rect l="l" t="t" r="r" b="b"/>
            <a:pathLst>
              <a:path w="125" h="210" extrusionOk="0">
                <a:moveTo>
                  <a:pt x="13" y="65"/>
                </a:moveTo>
                <a:cubicBezTo>
                  <a:pt x="13" y="65"/>
                  <a:pt x="13" y="65"/>
                  <a:pt x="13" y="65"/>
                </a:cubicBezTo>
                <a:cubicBezTo>
                  <a:pt x="0" y="88"/>
                  <a:pt x="1" y="115"/>
                  <a:pt x="14" y="137"/>
                </a:cubicBezTo>
                <a:cubicBezTo>
                  <a:pt x="14" y="137"/>
                  <a:pt x="14" y="137"/>
                  <a:pt x="14" y="137"/>
                </a:cubicBezTo>
                <a:cubicBezTo>
                  <a:pt x="56" y="210"/>
                  <a:pt x="56" y="210"/>
                  <a:pt x="56" y="210"/>
                </a:cubicBezTo>
                <a:cubicBezTo>
                  <a:pt x="70" y="200"/>
                  <a:pt x="82" y="187"/>
                  <a:pt x="91" y="171"/>
                </a:cubicBezTo>
                <a:cubicBezTo>
                  <a:pt x="125" y="112"/>
                  <a:pt x="107" y="37"/>
                  <a:pt x="50" y="0"/>
                </a:cubicBezTo>
                <a:lnTo>
                  <a:pt x="13" y="6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47" name="shp165">
            <a:extLst>
              <a:ext uri="{FF2B5EF4-FFF2-40B4-BE49-F238E27FC236}">
                <a16:creationId xmlns:a16="http://schemas.microsoft.com/office/drawing/2014/main" id="{ED05A191-AEAE-4FFB-893A-6DBD9345296C}"/>
              </a:ext>
            </a:extLst>
          </p:cNvPr>
          <p:cNvSpPr txBox="1"/>
          <p:nvPr/>
        </p:nvSpPr>
        <p:spPr>
          <a:xfrm>
            <a:off x="3608125" y="2086006"/>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01</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1" name="shp167">
            <a:extLst>
              <a:ext uri="{FF2B5EF4-FFF2-40B4-BE49-F238E27FC236}">
                <a16:creationId xmlns:a16="http://schemas.microsoft.com/office/drawing/2014/main" id="{84EC4F1F-626E-44A2-BB94-698BB4B5D3FB}"/>
              </a:ext>
            </a:extLst>
          </p:cNvPr>
          <p:cNvSpPr/>
          <p:nvPr/>
        </p:nvSpPr>
        <p:spPr>
          <a:xfrm>
            <a:off x="4140075" y="2854112"/>
            <a:ext cx="627367" cy="1149774"/>
          </a:xfrm>
          <a:custGeom>
            <a:avLst/>
            <a:gdLst/>
            <a:ahLst/>
            <a:cxnLst/>
            <a:rect l="l" t="t" r="r" b="b"/>
            <a:pathLst>
              <a:path w="120" h="220" extrusionOk="0">
                <a:moveTo>
                  <a:pt x="110" y="81"/>
                </a:moveTo>
                <a:cubicBezTo>
                  <a:pt x="63" y="0"/>
                  <a:pt x="63" y="0"/>
                  <a:pt x="63" y="0"/>
                </a:cubicBezTo>
                <a:cubicBezTo>
                  <a:pt x="25" y="22"/>
                  <a:pt x="0" y="63"/>
                  <a:pt x="0" y="110"/>
                </a:cubicBezTo>
                <a:cubicBezTo>
                  <a:pt x="0" y="157"/>
                  <a:pt x="25" y="198"/>
                  <a:pt x="63" y="220"/>
                </a:cubicBezTo>
                <a:cubicBezTo>
                  <a:pt x="110" y="139"/>
                  <a:pt x="110" y="139"/>
                  <a:pt x="110" y="139"/>
                </a:cubicBezTo>
                <a:cubicBezTo>
                  <a:pt x="120" y="123"/>
                  <a:pt x="120" y="97"/>
                  <a:pt x="110" y="81"/>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3" name="shp168">
            <a:extLst>
              <a:ext uri="{FF2B5EF4-FFF2-40B4-BE49-F238E27FC236}">
                <a16:creationId xmlns:a16="http://schemas.microsoft.com/office/drawing/2014/main" id="{38572C8A-6F4B-4049-BD0B-A51D2B5F436F}"/>
              </a:ext>
            </a:extLst>
          </p:cNvPr>
          <p:cNvSpPr/>
          <p:nvPr/>
        </p:nvSpPr>
        <p:spPr>
          <a:xfrm>
            <a:off x="4532477" y="2764659"/>
            <a:ext cx="935087" cy="633330"/>
          </a:xfrm>
          <a:custGeom>
            <a:avLst/>
            <a:gdLst/>
            <a:ahLst/>
            <a:cxnLst/>
            <a:rect l="l" t="t" r="r" b="b"/>
            <a:pathLst>
              <a:path w="179" h="121" extrusionOk="0">
                <a:moveTo>
                  <a:pt x="44" y="86"/>
                </a:moveTo>
                <a:cubicBezTo>
                  <a:pt x="55" y="106"/>
                  <a:pt x="77" y="120"/>
                  <a:pt x="102" y="121"/>
                </a:cubicBezTo>
                <a:cubicBezTo>
                  <a:pt x="102" y="121"/>
                  <a:pt x="102" y="121"/>
                  <a:pt x="102" y="121"/>
                </a:cubicBezTo>
                <a:cubicBezTo>
                  <a:pt x="179" y="121"/>
                  <a:pt x="179" y="121"/>
                  <a:pt x="179" y="121"/>
                </a:cubicBezTo>
                <a:cubicBezTo>
                  <a:pt x="176" y="53"/>
                  <a:pt x="120" y="0"/>
                  <a:pt x="52" y="0"/>
                </a:cubicBezTo>
                <a:cubicBezTo>
                  <a:pt x="34" y="0"/>
                  <a:pt x="16" y="4"/>
                  <a:pt x="0" y="11"/>
                </a:cubicBezTo>
                <a:cubicBezTo>
                  <a:pt x="44" y="86"/>
                  <a:pt x="44" y="86"/>
                  <a:pt x="44" y="86"/>
                </a:cubicBezTo>
                <a:cubicBezTo>
                  <a:pt x="44" y="86"/>
                  <a:pt x="44" y="86"/>
                  <a:pt x="44" y="86"/>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55" name="shp169">
            <a:extLst>
              <a:ext uri="{FF2B5EF4-FFF2-40B4-BE49-F238E27FC236}">
                <a16:creationId xmlns:a16="http://schemas.microsoft.com/office/drawing/2014/main" id="{DCE3592B-1642-4941-A7D2-D68400937B9E}"/>
              </a:ext>
            </a:extLst>
          </p:cNvPr>
          <p:cNvSpPr/>
          <p:nvPr/>
        </p:nvSpPr>
        <p:spPr>
          <a:xfrm>
            <a:off x="4532477" y="3465973"/>
            <a:ext cx="935087" cy="632137"/>
          </a:xfrm>
          <a:custGeom>
            <a:avLst/>
            <a:gdLst/>
            <a:ahLst/>
            <a:cxnLst/>
            <a:rect l="l" t="t" r="r" b="b"/>
            <a:pathLst>
              <a:path w="179" h="121" extrusionOk="0">
                <a:moveTo>
                  <a:pt x="105" y="0"/>
                </a:moveTo>
                <a:cubicBezTo>
                  <a:pt x="105" y="0"/>
                  <a:pt x="105" y="0"/>
                  <a:pt x="105" y="0"/>
                </a:cubicBezTo>
                <a:cubicBezTo>
                  <a:pt x="78" y="0"/>
                  <a:pt x="55" y="15"/>
                  <a:pt x="43" y="36"/>
                </a:cubicBezTo>
                <a:cubicBezTo>
                  <a:pt x="43" y="36"/>
                  <a:pt x="43" y="36"/>
                  <a:pt x="43" y="36"/>
                </a:cubicBezTo>
                <a:cubicBezTo>
                  <a:pt x="0" y="110"/>
                  <a:pt x="0" y="110"/>
                  <a:pt x="0" y="110"/>
                </a:cubicBezTo>
                <a:cubicBezTo>
                  <a:pt x="16" y="117"/>
                  <a:pt x="34" y="121"/>
                  <a:pt x="52" y="121"/>
                </a:cubicBezTo>
                <a:cubicBezTo>
                  <a:pt x="120" y="121"/>
                  <a:pt x="176" y="67"/>
                  <a:pt x="179" y="0"/>
                </a:cubicBezTo>
                <a:lnTo>
                  <a:pt x="105" y="0"/>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7" name="shp170">
            <a:extLst>
              <a:ext uri="{FF2B5EF4-FFF2-40B4-BE49-F238E27FC236}">
                <a16:creationId xmlns:a16="http://schemas.microsoft.com/office/drawing/2014/main" id="{EDA5AF77-1E33-4380-AC14-FE4541435468}"/>
              </a:ext>
            </a:extLst>
          </p:cNvPr>
          <p:cNvSpPr txBox="1"/>
          <p:nvPr/>
        </p:nvSpPr>
        <p:spPr>
          <a:xfrm>
            <a:off x="4256961" y="323697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02</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1" name="shp172">
            <a:extLst>
              <a:ext uri="{FF2B5EF4-FFF2-40B4-BE49-F238E27FC236}">
                <a16:creationId xmlns:a16="http://schemas.microsoft.com/office/drawing/2014/main" id="{1565F048-11E1-4690-BF16-2901649408D4}"/>
              </a:ext>
            </a:extLst>
          </p:cNvPr>
          <p:cNvSpPr/>
          <p:nvPr/>
        </p:nvSpPr>
        <p:spPr>
          <a:xfrm>
            <a:off x="3298021" y="4187565"/>
            <a:ext cx="998300" cy="701315"/>
          </a:xfrm>
          <a:custGeom>
            <a:avLst/>
            <a:gdLst/>
            <a:ahLst/>
            <a:cxnLst/>
            <a:rect l="l" t="t" r="r" b="b"/>
            <a:pathLst>
              <a:path w="191" h="134" extrusionOk="0">
                <a:moveTo>
                  <a:pt x="144" y="105"/>
                </a:moveTo>
                <a:cubicBezTo>
                  <a:pt x="191" y="24"/>
                  <a:pt x="191" y="24"/>
                  <a:pt x="191" y="24"/>
                </a:cubicBezTo>
                <a:cubicBezTo>
                  <a:pt x="153" y="2"/>
                  <a:pt x="104" y="0"/>
                  <a:pt x="63" y="24"/>
                </a:cubicBezTo>
                <a:cubicBezTo>
                  <a:pt x="23" y="47"/>
                  <a:pt x="0" y="90"/>
                  <a:pt x="0" y="134"/>
                </a:cubicBezTo>
                <a:cubicBezTo>
                  <a:pt x="94" y="134"/>
                  <a:pt x="94" y="134"/>
                  <a:pt x="94" y="134"/>
                </a:cubicBezTo>
                <a:cubicBezTo>
                  <a:pt x="112" y="134"/>
                  <a:pt x="135" y="121"/>
                  <a:pt x="144" y="105"/>
                </a:cubicBezTo>
                <a:close/>
              </a:path>
            </a:pathLst>
          </a:custGeom>
          <a:solidFill>
            <a:schemeClr val="accent4"/>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3" name="shp173">
            <a:extLst>
              <a:ext uri="{FF2B5EF4-FFF2-40B4-BE49-F238E27FC236}">
                <a16:creationId xmlns:a16="http://schemas.microsoft.com/office/drawing/2014/main" id="{B8E00478-15AF-40F6-B966-62F5FF36F63D}"/>
              </a:ext>
            </a:extLst>
          </p:cNvPr>
          <p:cNvSpPr/>
          <p:nvPr/>
        </p:nvSpPr>
        <p:spPr>
          <a:xfrm>
            <a:off x="4056586" y="4349774"/>
            <a:ext cx="658377" cy="1098488"/>
          </a:xfrm>
          <a:custGeom>
            <a:avLst/>
            <a:gdLst/>
            <a:ahLst/>
            <a:cxnLst/>
            <a:rect l="l" t="t" r="r" b="b"/>
            <a:pathLst>
              <a:path w="126" h="210" extrusionOk="0">
                <a:moveTo>
                  <a:pt x="14" y="75"/>
                </a:moveTo>
                <a:cubicBezTo>
                  <a:pt x="1" y="95"/>
                  <a:pt x="0" y="121"/>
                  <a:pt x="13" y="143"/>
                </a:cubicBezTo>
                <a:cubicBezTo>
                  <a:pt x="13" y="143"/>
                  <a:pt x="13" y="143"/>
                  <a:pt x="13" y="143"/>
                </a:cubicBezTo>
                <a:cubicBezTo>
                  <a:pt x="51" y="210"/>
                  <a:pt x="51" y="210"/>
                  <a:pt x="51" y="210"/>
                </a:cubicBezTo>
                <a:cubicBezTo>
                  <a:pt x="108" y="173"/>
                  <a:pt x="126" y="98"/>
                  <a:pt x="92" y="39"/>
                </a:cubicBezTo>
                <a:cubicBezTo>
                  <a:pt x="83" y="23"/>
                  <a:pt x="71" y="10"/>
                  <a:pt x="57" y="0"/>
                </a:cubicBezTo>
                <a:cubicBezTo>
                  <a:pt x="14" y="75"/>
                  <a:pt x="14" y="75"/>
                  <a:pt x="14" y="75"/>
                </a:cubicBezTo>
                <a:cubicBezTo>
                  <a:pt x="14" y="75"/>
                  <a:pt x="14" y="75"/>
                  <a:pt x="14" y="7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65" name="shp174">
            <a:extLst>
              <a:ext uri="{FF2B5EF4-FFF2-40B4-BE49-F238E27FC236}">
                <a16:creationId xmlns:a16="http://schemas.microsoft.com/office/drawing/2014/main" id="{97D9FE1E-B27F-4D5E-A597-304349C5D935}"/>
              </a:ext>
            </a:extLst>
          </p:cNvPr>
          <p:cNvSpPr/>
          <p:nvPr/>
        </p:nvSpPr>
        <p:spPr>
          <a:xfrm>
            <a:off x="3298021" y="4956864"/>
            <a:ext cx="967289" cy="684617"/>
          </a:xfrm>
          <a:custGeom>
            <a:avLst/>
            <a:gdLst/>
            <a:ahLst/>
            <a:cxnLst/>
            <a:rect l="l" t="t" r="r" b="b"/>
            <a:pathLst>
              <a:path w="185" h="131" extrusionOk="0">
                <a:moveTo>
                  <a:pt x="148" y="36"/>
                </a:moveTo>
                <a:cubicBezTo>
                  <a:pt x="148" y="36"/>
                  <a:pt x="148" y="36"/>
                  <a:pt x="148" y="36"/>
                </a:cubicBezTo>
                <a:cubicBezTo>
                  <a:pt x="134" y="13"/>
                  <a:pt x="110" y="0"/>
                  <a:pt x="85" y="0"/>
                </a:cubicBezTo>
                <a:cubicBezTo>
                  <a:pt x="85" y="0"/>
                  <a:pt x="85" y="0"/>
                  <a:pt x="85" y="0"/>
                </a:cubicBezTo>
                <a:cubicBezTo>
                  <a:pt x="0" y="0"/>
                  <a:pt x="0" y="0"/>
                  <a:pt x="0" y="0"/>
                </a:cubicBezTo>
                <a:cubicBezTo>
                  <a:pt x="2" y="18"/>
                  <a:pt x="8" y="35"/>
                  <a:pt x="17" y="51"/>
                </a:cubicBezTo>
                <a:cubicBezTo>
                  <a:pt x="51" y="110"/>
                  <a:pt x="125" y="131"/>
                  <a:pt x="185" y="101"/>
                </a:cubicBezTo>
                <a:lnTo>
                  <a:pt x="148" y="3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7" name="shp175">
            <a:extLst>
              <a:ext uri="{FF2B5EF4-FFF2-40B4-BE49-F238E27FC236}">
                <a16:creationId xmlns:a16="http://schemas.microsoft.com/office/drawing/2014/main" id="{8C4C33EF-4267-480E-892D-690BC259800A}"/>
              </a:ext>
            </a:extLst>
          </p:cNvPr>
          <p:cNvSpPr txBox="1"/>
          <p:nvPr/>
        </p:nvSpPr>
        <p:spPr>
          <a:xfrm>
            <a:off x="3590235" y="4381977"/>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03</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1" name="shp177">
            <a:extLst>
              <a:ext uri="{FF2B5EF4-FFF2-40B4-BE49-F238E27FC236}">
                <a16:creationId xmlns:a16="http://schemas.microsoft.com/office/drawing/2014/main" id="{6D0012CA-59FA-4031-8891-5979BB8C67F1}"/>
              </a:ext>
            </a:extLst>
          </p:cNvPr>
          <p:cNvSpPr/>
          <p:nvPr/>
        </p:nvSpPr>
        <p:spPr>
          <a:xfrm>
            <a:off x="1944292" y="4187565"/>
            <a:ext cx="998300" cy="701315"/>
          </a:xfrm>
          <a:custGeom>
            <a:avLst/>
            <a:gdLst/>
            <a:ahLst/>
            <a:cxnLst/>
            <a:rect l="l" t="t" r="r" b="b"/>
            <a:pathLst>
              <a:path w="191" h="134" extrusionOk="0">
                <a:moveTo>
                  <a:pt x="97" y="134"/>
                </a:moveTo>
                <a:cubicBezTo>
                  <a:pt x="191" y="134"/>
                  <a:pt x="191" y="134"/>
                  <a:pt x="191" y="134"/>
                </a:cubicBezTo>
                <a:cubicBezTo>
                  <a:pt x="191" y="90"/>
                  <a:pt x="169" y="47"/>
                  <a:pt x="128" y="24"/>
                </a:cubicBezTo>
                <a:cubicBezTo>
                  <a:pt x="87" y="0"/>
                  <a:pt x="38" y="2"/>
                  <a:pt x="0" y="24"/>
                </a:cubicBezTo>
                <a:cubicBezTo>
                  <a:pt x="47" y="105"/>
                  <a:pt x="47" y="105"/>
                  <a:pt x="47" y="105"/>
                </a:cubicBezTo>
                <a:cubicBezTo>
                  <a:pt x="57" y="121"/>
                  <a:pt x="79" y="134"/>
                  <a:pt x="97" y="134"/>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73" name="shp178">
            <a:extLst>
              <a:ext uri="{FF2B5EF4-FFF2-40B4-BE49-F238E27FC236}">
                <a16:creationId xmlns:a16="http://schemas.microsoft.com/office/drawing/2014/main" id="{3D92E6A6-5A3F-4C6A-A1B4-5FDB8F467876}"/>
              </a:ext>
            </a:extLst>
          </p:cNvPr>
          <p:cNvSpPr/>
          <p:nvPr/>
        </p:nvSpPr>
        <p:spPr>
          <a:xfrm>
            <a:off x="1975303" y="4956864"/>
            <a:ext cx="967289" cy="684617"/>
          </a:xfrm>
          <a:custGeom>
            <a:avLst/>
            <a:gdLst/>
            <a:ahLst/>
            <a:cxnLst/>
            <a:rect l="l" t="t" r="r" b="b"/>
            <a:pathLst>
              <a:path w="185" h="131" extrusionOk="0">
                <a:moveTo>
                  <a:pt x="98" y="0"/>
                </a:moveTo>
                <a:cubicBezTo>
                  <a:pt x="74" y="0"/>
                  <a:pt x="51" y="12"/>
                  <a:pt x="39" y="34"/>
                </a:cubicBezTo>
                <a:cubicBezTo>
                  <a:pt x="39" y="34"/>
                  <a:pt x="39" y="34"/>
                  <a:pt x="39" y="34"/>
                </a:cubicBezTo>
                <a:cubicBezTo>
                  <a:pt x="0" y="101"/>
                  <a:pt x="0" y="101"/>
                  <a:pt x="0" y="101"/>
                </a:cubicBezTo>
                <a:cubicBezTo>
                  <a:pt x="60" y="131"/>
                  <a:pt x="134" y="110"/>
                  <a:pt x="168" y="51"/>
                </a:cubicBezTo>
                <a:cubicBezTo>
                  <a:pt x="178" y="35"/>
                  <a:pt x="183" y="18"/>
                  <a:pt x="185" y="0"/>
                </a:cubicBezTo>
                <a:cubicBezTo>
                  <a:pt x="98" y="0"/>
                  <a:pt x="98" y="0"/>
                  <a:pt x="98" y="0"/>
                </a:cubicBezTo>
                <a:cubicBezTo>
                  <a:pt x="98" y="0"/>
                  <a:pt x="98" y="0"/>
                  <a:pt x="98" y="0"/>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75" name="shp179">
            <a:extLst>
              <a:ext uri="{FF2B5EF4-FFF2-40B4-BE49-F238E27FC236}">
                <a16:creationId xmlns:a16="http://schemas.microsoft.com/office/drawing/2014/main" id="{A1983E18-0751-408F-AA3E-F8EA3CC9AB12}"/>
              </a:ext>
            </a:extLst>
          </p:cNvPr>
          <p:cNvSpPr/>
          <p:nvPr/>
        </p:nvSpPr>
        <p:spPr>
          <a:xfrm>
            <a:off x="1525650" y="4349774"/>
            <a:ext cx="653607" cy="1098488"/>
          </a:xfrm>
          <a:custGeom>
            <a:avLst/>
            <a:gdLst/>
            <a:ahLst/>
            <a:cxnLst/>
            <a:rect l="l" t="t" r="r" b="b"/>
            <a:pathLst>
              <a:path w="125" h="210" extrusionOk="0">
                <a:moveTo>
                  <a:pt x="112" y="146"/>
                </a:moveTo>
                <a:cubicBezTo>
                  <a:pt x="112" y="146"/>
                  <a:pt x="112" y="146"/>
                  <a:pt x="112" y="146"/>
                </a:cubicBezTo>
                <a:cubicBezTo>
                  <a:pt x="125" y="123"/>
                  <a:pt x="124" y="95"/>
                  <a:pt x="111" y="73"/>
                </a:cubicBezTo>
                <a:cubicBezTo>
                  <a:pt x="111" y="73"/>
                  <a:pt x="111" y="73"/>
                  <a:pt x="111" y="73"/>
                </a:cubicBezTo>
                <a:cubicBezTo>
                  <a:pt x="69" y="0"/>
                  <a:pt x="69" y="0"/>
                  <a:pt x="69" y="0"/>
                </a:cubicBezTo>
                <a:cubicBezTo>
                  <a:pt x="55" y="10"/>
                  <a:pt x="43" y="23"/>
                  <a:pt x="34" y="39"/>
                </a:cubicBezTo>
                <a:cubicBezTo>
                  <a:pt x="0" y="98"/>
                  <a:pt x="18" y="173"/>
                  <a:pt x="75" y="210"/>
                </a:cubicBezTo>
                <a:lnTo>
                  <a:pt x="112" y="14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77" name="shp180">
            <a:extLst>
              <a:ext uri="{FF2B5EF4-FFF2-40B4-BE49-F238E27FC236}">
                <a16:creationId xmlns:a16="http://schemas.microsoft.com/office/drawing/2014/main" id="{0AD8B5EB-7C71-40E6-B4D7-8BB8256B3007}"/>
              </a:ext>
            </a:extLst>
          </p:cNvPr>
          <p:cNvSpPr txBox="1"/>
          <p:nvPr/>
        </p:nvSpPr>
        <p:spPr>
          <a:xfrm>
            <a:off x="2268710" y="4387941"/>
            <a:ext cx="428183" cy="38286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04</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1" name="shp182">
            <a:extLst>
              <a:ext uri="{FF2B5EF4-FFF2-40B4-BE49-F238E27FC236}">
                <a16:creationId xmlns:a16="http://schemas.microsoft.com/office/drawing/2014/main" id="{CCE55C83-FD0B-492E-9479-89D4D621BFB0}"/>
              </a:ext>
            </a:extLst>
          </p:cNvPr>
          <p:cNvSpPr/>
          <p:nvPr/>
        </p:nvSpPr>
        <p:spPr>
          <a:xfrm>
            <a:off x="1473171" y="2854112"/>
            <a:ext cx="627367" cy="1149774"/>
          </a:xfrm>
          <a:custGeom>
            <a:avLst/>
            <a:gdLst/>
            <a:ahLst/>
            <a:cxnLst/>
            <a:rect l="l" t="t" r="r" b="b"/>
            <a:pathLst>
              <a:path w="120" h="220" extrusionOk="0">
                <a:moveTo>
                  <a:pt x="10" y="139"/>
                </a:moveTo>
                <a:cubicBezTo>
                  <a:pt x="57" y="220"/>
                  <a:pt x="57" y="220"/>
                  <a:pt x="57" y="220"/>
                </a:cubicBezTo>
                <a:cubicBezTo>
                  <a:pt x="95" y="198"/>
                  <a:pt x="120" y="157"/>
                  <a:pt x="120" y="110"/>
                </a:cubicBezTo>
                <a:cubicBezTo>
                  <a:pt x="120" y="63"/>
                  <a:pt x="95" y="22"/>
                  <a:pt x="57" y="0"/>
                </a:cubicBezTo>
                <a:cubicBezTo>
                  <a:pt x="10" y="81"/>
                  <a:pt x="10" y="81"/>
                  <a:pt x="10" y="81"/>
                </a:cubicBezTo>
                <a:cubicBezTo>
                  <a:pt x="0" y="97"/>
                  <a:pt x="0" y="123"/>
                  <a:pt x="10" y="13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3" name="shp183">
            <a:extLst>
              <a:ext uri="{FF2B5EF4-FFF2-40B4-BE49-F238E27FC236}">
                <a16:creationId xmlns:a16="http://schemas.microsoft.com/office/drawing/2014/main" id="{E38860FD-2578-4B1D-9B74-CEC99C36C524}"/>
              </a:ext>
            </a:extLst>
          </p:cNvPr>
          <p:cNvSpPr/>
          <p:nvPr/>
        </p:nvSpPr>
        <p:spPr>
          <a:xfrm>
            <a:off x="773049" y="3465973"/>
            <a:ext cx="936279" cy="632137"/>
          </a:xfrm>
          <a:custGeom>
            <a:avLst/>
            <a:gdLst/>
            <a:ahLst/>
            <a:cxnLst/>
            <a:rect l="l" t="t" r="r" b="b"/>
            <a:pathLst>
              <a:path w="179" h="121" extrusionOk="0">
                <a:moveTo>
                  <a:pt x="135" y="34"/>
                </a:moveTo>
                <a:cubicBezTo>
                  <a:pt x="124" y="14"/>
                  <a:pt x="102" y="0"/>
                  <a:pt x="77" y="0"/>
                </a:cubicBezTo>
                <a:cubicBezTo>
                  <a:pt x="77" y="0"/>
                  <a:pt x="77" y="0"/>
                  <a:pt x="77" y="0"/>
                </a:cubicBezTo>
                <a:cubicBezTo>
                  <a:pt x="0" y="0"/>
                  <a:pt x="0" y="0"/>
                  <a:pt x="0" y="0"/>
                </a:cubicBezTo>
                <a:cubicBezTo>
                  <a:pt x="3" y="67"/>
                  <a:pt x="59" y="121"/>
                  <a:pt x="127" y="121"/>
                </a:cubicBezTo>
                <a:cubicBezTo>
                  <a:pt x="145" y="121"/>
                  <a:pt x="163" y="117"/>
                  <a:pt x="179" y="110"/>
                </a:cubicBezTo>
                <a:cubicBezTo>
                  <a:pt x="135" y="34"/>
                  <a:pt x="135" y="34"/>
                  <a:pt x="135" y="34"/>
                </a:cubicBezTo>
                <a:cubicBezTo>
                  <a:pt x="135" y="34"/>
                  <a:pt x="135" y="34"/>
                  <a:pt x="135" y="34"/>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85" name="shp184">
            <a:extLst>
              <a:ext uri="{FF2B5EF4-FFF2-40B4-BE49-F238E27FC236}">
                <a16:creationId xmlns:a16="http://schemas.microsoft.com/office/drawing/2014/main" id="{1152D485-8EDD-4B3D-BA6D-D0F99B770817}"/>
              </a:ext>
            </a:extLst>
          </p:cNvPr>
          <p:cNvSpPr/>
          <p:nvPr/>
        </p:nvSpPr>
        <p:spPr>
          <a:xfrm>
            <a:off x="773049" y="2764659"/>
            <a:ext cx="936279" cy="633330"/>
          </a:xfrm>
          <a:custGeom>
            <a:avLst/>
            <a:gdLst/>
            <a:ahLst/>
            <a:cxnLst/>
            <a:rect l="l" t="t" r="r" b="b"/>
            <a:pathLst>
              <a:path w="179" h="121" extrusionOk="0">
                <a:moveTo>
                  <a:pt x="74" y="121"/>
                </a:moveTo>
                <a:cubicBezTo>
                  <a:pt x="74" y="121"/>
                  <a:pt x="74" y="121"/>
                  <a:pt x="74" y="121"/>
                </a:cubicBezTo>
                <a:cubicBezTo>
                  <a:pt x="101" y="120"/>
                  <a:pt x="124" y="106"/>
                  <a:pt x="136" y="84"/>
                </a:cubicBezTo>
                <a:cubicBezTo>
                  <a:pt x="136" y="84"/>
                  <a:pt x="136" y="84"/>
                  <a:pt x="136" y="84"/>
                </a:cubicBezTo>
                <a:cubicBezTo>
                  <a:pt x="179" y="11"/>
                  <a:pt x="179" y="11"/>
                  <a:pt x="179" y="11"/>
                </a:cubicBezTo>
                <a:cubicBezTo>
                  <a:pt x="163" y="4"/>
                  <a:pt x="145" y="0"/>
                  <a:pt x="127" y="0"/>
                </a:cubicBezTo>
                <a:cubicBezTo>
                  <a:pt x="59" y="0"/>
                  <a:pt x="3" y="53"/>
                  <a:pt x="0" y="121"/>
                </a:cubicBezTo>
                <a:lnTo>
                  <a:pt x="74" y="121"/>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7" name="shp185">
            <a:extLst>
              <a:ext uri="{FF2B5EF4-FFF2-40B4-BE49-F238E27FC236}">
                <a16:creationId xmlns:a16="http://schemas.microsoft.com/office/drawing/2014/main" id="{7330B930-6CF2-4956-BD01-75001B1C77EB}"/>
              </a:ext>
            </a:extLst>
          </p:cNvPr>
          <p:cNvSpPr txBox="1"/>
          <p:nvPr/>
        </p:nvSpPr>
        <p:spPr>
          <a:xfrm>
            <a:off x="1619874" y="3251285"/>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05</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shp72">
            <a:extLst>
              <a:ext uri="{FF2B5EF4-FFF2-40B4-BE49-F238E27FC236}">
                <a16:creationId xmlns:a16="http://schemas.microsoft.com/office/drawing/2014/main" id="{949D99BE-6CFB-45FC-9602-D15F40C379ED}"/>
              </a:ext>
            </a:extLst>
          </p:cNvPr>
          <p:cNvSpPr txBox="1"/>
          <p:nvPr/>
        </p:nvSpPr>
        <p:spPr>
          <a:xfrm>
            <a:off x="4086978" y="1756817"/>
            <a:ext cx="671939" cy="49020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External Data Provider</a:t>
            </a:r>
          </a:p>
        </p:txBody>
      </p:sp>
      <p:sp>
        <p:nvSpPr>
          <p:cNvPr id="51" name="shp77">
            <a:extLst>
              <a:ext uri="{FF2B5EF4-FFF2-40B4-BE49-F238E27FC236}">
                <a16:creationId xmlns:a16="http://schemas.microsoft.com/office/drawing/2014/main" id="{F3A39F0B-4126-46CB-83DB-5B35E61E976D}"/>
              </a:ext>
            </a:extLst>
          </p:cNvPr>
          <p:cNvSpPr txBox="1"/>
          <p:nvPr/>
        </p:nvSpPr>
        <p:spPr>
          <a:xfrm>
            <a:off x="4676641" y="3568977"/>
            <a:ext cx="847857" cy="42579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In-Country Data </a:t>
            </a:r>
            <a:endPar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endParaRPr>
          </a:p>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Provider</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2" name="shp28">
            <a:extLst>
              <a:ext uri="{FF2B5EF4-FFF2-40B4-BE49-F238E27FC236}">
                <a16:creationId xmlns:a16="http://schemas.microsoft.com/office/drawing/2014/main" id="{2876A6C6-C28D-4472-8694-AD6D2247DCC1}"/>
              </a:ext>
            </a:extLst>
          </p:cNvPr>
          <p:cNvSpPr txBox="1"/>
          <p:nvPr/>
        </p:nvSpPr>
        <p:spPr>
          <a:xfrm>
            <a:off x="3462849" y="5028307"/>
            <a:ext cx="7211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Sectoral Experts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3" name="shp33">
            <a:extLst>
              <a:ext uri="{FF2B5EF4-FFF2-40B4-BE49-F238E27FC236}">
                <a16:creationId xmlns:a16="http://schemas.microsoft.com/office/drawing/2014/main" id="{0A6C0271-BAAC-45DA-A781-FBE702AC8CEE}"/>
              </a:ext>
            </a:extLst>
          </p:cNvPr>
          <p:cNvSpPr txBox="1"/>
          <p:nvPr/>
        </p:nvSpPr>
        <p:spPr>
          <a:xfrm>
            <a:off x="1556661" y="4783456"/>
            <a:ext cx="720398"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4" name="shp38">
            <a:extLst>
              <a:ext uri="{FF2B5EF4-FFF2-40B4-BE49-F238E27FC236}">
                <a16:creationId xmlns:a16="http://schemas.microsoft.com/office/drawing/2014/main" id="{0EC6AD11-0E3D-48A0-8ABD-7D564F85ABFF}"/>
              </a:ext>
            </a:extLst>
          </p:cNvPr>
          <p:cNvSpPr txBox="1"/>
          <p:nvPr/>
        </p:nvSpPr>
        <p:spPr>
          <a:xfrm>
            <a:off x="823803" y="2975891"/>
            <a:ext cx="812512" cy="41852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National Level Users</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5" name="shp67">
            <a:extLst>
              <a:ext uri="{FF2B5EF4-FFF2-40B4-BE49-F238E27FC236}">
                <a16:creationId xmlns:a16="http://schemas.microsoft.com/office/drawing/2014/main" id="{178A15AB-0FCA-4BDE-B542-6778C33EB9BB}"/>
              </a:ext>
            </a:extLst>
          </p:cNvPr>
          <p:cNvSpPr txBox="1"/>
          <p:nvPr/>
        </p:nvSpPr>
        <p:spPr>
          <a:xfrm>
            <a:off x="2120533" y="1477723"/>
            <a:ext cx="936683" cy="363776"/>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Community Level Users</a:t>
            </a:r>
          </a:p>
        </p:txBody>
      </p:sp>
      <p:pic>
        <p:nvPicPr>
          <p:cNvPr id="56" name="shp140" descr="Handshake">
            <a:extLst>
              <a:ext uri="{FF2B5EF4-FFF2-40B4-BE49-F238E27FC236}">
                <a16:creationId xmlns:a16="http://schemas.microsoft.com/office/drawing/2014/main" id="{3168D293-06D2-43EF-AB98-FC64D61E8B0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3590235" y="1430043"/>
            <a:ext cx="426574" cy="426574"/>
          </a:xfrm>
          <a:prstGeom prst="rect">
            <a:avLst/>
          </a:prstGeom>
        </p:spPr>
      </p:pic>
      <p:pic>
        <p:nvPicPr>
          <p:cNvPr id="57" name="Picture 4" descr="Farm Farmer Worker Work Farming Countryside Village | Etsy in 2021 |  Pictogram, Farm logo, Cow illustration"/>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71039" r="54197"/>
          <a:stretch/>
        </p:blipFill>
        <p:spPr bwMode="auto">
          <a:xfrm flipH="1">
            <a:off x="1661510" y="1783735"/>
            <a:ext cx="457200" cy="289088"/>
          </a:xfrm>
          <a:prstGeom prst="rect">
            <a:avLst/>
          </a:prstGeom>
          <a:noFill/>
          <a:extLst>
            <a:ext uri="{909E8E84-426E-40DD-AFC4-6F175D3DCCD1}">
              <a14:hiddenFill xmlns:a14="http://schemas.microsoft.com/office/drawing/2010/main">
                <a:solidFill>
                  <a:srgbClr val="FFFFFF"/>
                </a:solidFill>
              </a14:hiddenFill>
            </a:ext>
          </a:extLst>
        </p:spPr>
      </p:pic>
      <p:pic>
        <p:nvPicPr>
          <p:cNvPr id="58" name="shp95" descr="Customer review">
            <a:extLst>
              <a:ext uri="{FF2B5EF4-FFF2-40B4-BE49-F238E27FC236}">
                <a16:creationId xmlns:a16="http://schemas.microsoft.com/office/drawing/2014/main" id="{B963E7A5-BFC7-450B-8F64-80F6FFF64BF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4143098" y="4728883"/>
            <a:ext cx="426574" cy="426574"/>
          </a:xfrm>
          <a:prstGeom prst="rect">
            <a:avLst/>
          </a:prstGeom>
        </p:spPr>
      </p:pic>
      <p:pic>
        <p:nvPicPr>
          <p:cNvPr id="59" name="shp96" descr="Clipboard Partially Checked">
            <a:extLst>
              <a:ext uri="{FF2B5EF4-FFF2-40B4-BE49-F238E27FC236}">
                <a16:creationId xmlns:a16="http://schemas.microsoft.com/office/drawing/2014/main" id="{AF216EE2-9B07-4CCC-862F-899F6523F33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1017312" y="3512489"/>
            <a:ext cx="426574" cy="426574"/>
          </a:xfrm>
          <a:prstGeom prst="rect">
            <a:avLst/>
          </a:prstGeom>
        </p:spPr>
      </p:pic>
      <p:pic>
        <p:nvPicPr>
          <p:cNvPr id="60" name="Picture 2" descr="Document provider, content provider, content sharing, data provider, file shari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34676" y="2960827"/>
            <a:ext cx="374135" cy="374136"/>
          </a:xfrm>
          <a:prstGeom prst="rect">
            <a:avLst/>
          </a:prstGeom>
          <a:noFill/>
          <a:extLst>
            <a:ext uri="{909E8E84-426E-40DD-AFC4-6F175D3DCCD1}">
              <a14:hiddenFill xmlns:a14="http://schemas.microsoft.com/office/drawing/2010/main">
                <a:solidFill>
                  <a:srgbClr val="FFFFFF"/>
                </a:solidFill>
              </a14:hiddenFill>
            </a:ext>
          </a:extLst>
        </p:spPr>
      </p:pic>
      <p:sp>
        <p:nvSpPr>
          <p:cNvPr id="61" name="shp33">
            <a:extLst>
              <a:ext uri="{FF2B5EF4-FFF2-40B4-BE49-F238E27FC236}">
                <a16:creationId xmlns:a16="http://schemas.microsoft.com/office/drawing/2014/main" id="{0A6C0271-BAAC-45DA-A781-FBE702AC8CEE}"/>
              </a:ext>
            </a:extLst>
          </p:cNvPr>
          <p:cNvSpPr txBox="1"/>
          <p:nvPr/>
        </p:nvSpPr>
        <p:spPr>
          <a:xfrm>
            <a:off x="1556661" y="4783456"/>
            <a:ext cx="972704"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pic>
        <p:nvPicPr>
          <p:cNvPr id="62" name="shp98" descr="User network">
            <a:extLst>
              <a:ext uri="{FF2B5EF4-FFF2-40B4-BE49-F238E27FC236}">
                <a16:creationId xmlns:a16="http://schemas.microsoft.com/office/drawing/2014/main" id="{3F84B39F-1F81-45DA-BC10-5F5F99E36BB7}"/>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2243571" y="5017304"/>
            <a:ext cx="426574" cy="426574"/>
          </a:xfrm>
          <a:prstGeom prst="rect">
            <a:avLst/>
          </a:prstGeom>
        </p:spPr>
      </p:pic>
    </p:spTree>
    <p:extLst>
      <p:ext uri="{BB962C8B-B14F-4D97-AF65-F5344CB8AC3E}">
        <p14:creationId xmlns:p14="http://schemas.microsoft.com/office/powerpoint/2010/main" val="10726190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hp193"/>
          <p:cNvSpPr/>
          <p:nvPr/>
        </p:nvSpPr>
        <p:spPr>
          <a:xfrm rot="16200000">
            <a:off x="11496471" y="6177657"/>
            <a:ext cx="442895" cy="699810"/>
          </a:xfrm>
          <a:prstGeom prst="round2SameRect">
            <a:avLst>
              <a:gd name="adj1" fmla="val 50000"/>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shp194"/>
          <p:cNvSpPr txBox="1"/>
          <p:nvPr/>
        </p:nvSpPr>
        <p:spPr>
          <a:xfrm>
            <a:off x="11463514" y="6327507"/>
            <a:ext cx="57573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Calibri" panose="020F0502020204030204"/>
                <a:ea typeface="+mn-ea"/>
                <a:cs typeface="+mn-cs"/>
              </a:rPr>
              <a:t>01</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33" name="shp195"/>
          <p:cNvCxnSpPr/>
          <p:nvPr/>
        </p:nvCxnSpPr>
        <p:spPr>
          <a:xfrm flipH="1">
            <a:off x="189265" y="163128"/>
            <a:ext cx="1181347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5" name="shp196"/>
          <p:cNvSpPr/>
          <p:nvPr/>
        </p:nvSpPr>
        <p:spPr>
          <a:xfrm flipH="1">
            <a:off x="852396" y="4656002"/>
            <a:ext cx="4395444" cy="614846"/>
          </a:xfrm>
          <a:custGeom>
            <a:avLst/>
            <a:gdLst>
              <a:gd name="connsiteX0" fmla="*/ 0 w 4395444"/>
              <a:gd name="connsiteY0" fmla="*/ 0 h 614846"/>
              <a:gd name="connsiteX1" fmla="*/ 4088021 w 4395444"/>
              <a:gd name="connsiteY1" fmla="*/ 0 h 614846"/>
              <a:gd name="connsiteX2" fmla="*/ 4395444 w 4395444"/>
              <a:gd name="connsiteY2" fmla="*/ 307423 h 614846"/>
              <a:gd name="connsiteX3" fmla="*/ 4088021 w 4395444"/>
              <a:gd name="connsiteY3" fmla="*/ 614846 h 614846"/>
              <a:gd name="connsiteX4" fmla="*/ 3 w 4395444"/>
              <a:gd name="connsiteY4" fmla="*/ 614846 h 614846"/>
              <a:gd name="connsiteX5" fmla="*/ 40139 w 4395444"/>
              <a:gd name="connsiteY5" fmla="*/ 581731 h 614846"/>
              <a:gd name="connsiteX6" fmla="*/ 153760 w 4395444"/>
              <a:gd name="connsiteY6" fmla="*/ 307424 h 614846"/>
              <a:gd name="connsiteX7" fmla="*/ 40139 w 4395444"/>
              <a:gd name="connsiteY7" fmla="*/ 33118 h 614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95444" h="614846">
                <a:moveTo>
                  <a:pt x="0" y="0"/>
                </a:moveTo>
                <a:lnTo>
                  <a:pt x="4088021" y="0"/>
                </a:lnTo>
                <a:cubicBezTo>
                  <a:pt x="4257806" y="0"/>
                  <a:pt x="4395444" y="137638"/>
                  <a:pt x="4395444" y="307423"/>
                </a:cubicBezTo>
                <a:cubicBezTo>
                  <a:pt x="4395444" y="477208"/>
                  <a:pt x="4257806" y="614846"/>
                  <a:pt x="4088021" y="614846"/>
                </a:cubicBezTo>
                <a:lnTo>
                  <a:pt x="3" y="614846"/>
                </a:lnTo>
                <a:lnTo>
                  <a:pt x="40139" y="581731"/>
                </a:lnTo>
                <a:cubicBezTo>
                  <a:pt x="110340" y="511530"/>
                  <a:pt x="153760" y="414548"/>
                  <a:pt x="153760" y="307424"/>
                </a:cubicBezTo>
                <a:cubicBezTo>
                  <a:pt x="153760" y="200301"/>
                  <a:pt x="110340" y="103319"/>
                  <a:pt x="40139" y="33118"/>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shp197"/>
          <p:cNvSpPr txBox="1"/>
          <p:nvPr/>
        </p:nvSpPr>
        <p:spPr>
          <a:xfrm>
            <a:off x="940315" y="4695253"/>
            <a:ext cx="3872121"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2400" b="0" i="0" u="none" strike="noStrike" kern="1200" cap="none" spc="0" normalizeH="0" baseline="0" noProof="0" dirty="0" err="1" smtClean="0">
                <a:ln>
                  <a:noFill/>
                </a:ln>
                <a:solidFill>
                  <a:prstClr val="white"/>
                </a:solidFill>
                <a:effectLst/>
                <a:uLnTx/>
                <a:uFillTx/>
                <a:latin typeface="Calibri" panose="020F0502020204030204"/>
                <a:ea typeface="+mn-ea"/>
                <a:cs typeface="+mn-cs"/>
              </a:rPr>
              <a:t>Boundary</a:t>
            </a:r>
            <a:r>
              <a:rPr kumimoji="0" lang="fr-FR" sz="2400" b="0" i="0" u="none" strike="noStrike" kern="1200" cap="none" spc="0" normalizeH="0" baseline="0" noProof="0" dirty="0" smtClean="0">
                <a:ln>
                  <a:noFill/>
                </a:ln>
                <a:solidFill>
                  <a:prstClr val="white"/>
                </a:solidFill>
                <a:effectLst/>
                <a:uLnTx/>
                <a:uFillTx/>
                <a:latin typeface="Calibri" panose="020F0502020204030204"/>
                <a:ea typeface="+mn-ea"/>
                <a:cs typeface="+mn-cs"/>
              </a:rPr>
              <a:t> Organisations</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shp198"/>
          <p:cNvSpPr/>
          <p:nvPr/>
        </p:nvSpPr>
        <p:spPr>
          <a:xfrm>
            <a:off x="5229796" y="4568936"/>
            <a:ext cx="775855" cy="775855"/>
          </a:xfrm>
          <a:prstGeom prst="ellipse">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4</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shp199"/>
          <p:cNvSpPr txBox="1">
            <a:spLocks/>
          </p:cNvSpPr>
          <p:nvPr/>
        </p:nvSpPr>
        <p:spPr>
          <a:xfrm>
            <a:off x="940315" y="2875789"/>
            <a:ext cx="4322173" cy="1506203"/>
          </a:xfrm>
          <a:prstGeom prst="rect">
            <a:avLst/>
          </a:prstGeom>
        </p:spPr>
        <p:txBody>
          <a:bodyPr anchor="b"/>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smtClean="0">
                <a:ln>
                  <a:noFill/>
                </a:ln>
                <a:solidFill>
                  <a:srgbClr val="333F50"/>
                </a:solidFill>
                <a:effectLst/>
                <a:uLnTx/>
                <a:uFillTx/>
                <a:latin typeface="Calibri Light" panose="020F0302020204030204"/>
                <a:ea typeface="+mn-ea"/>
                <a:cs typeface="+mn-cs"/>
              </a:rPr>
              <a:t>Boundary Organizations </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Two-way Communication </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of climate </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information and </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advisory services. For example, Disaster Management Committees, Extension Workers, NGOs, CBOs etc.</a:t>
            </a:r>
          </a:p>
        </p:txBody>
      </p:sp>
      <p:grpSp>
        <p:nvGrpSpPr>
          <p:cNvPr id="38" name="shp200"/>
          <p:cNvGrpSpPr/>
          <p:nvPr/>
        </p:nvGrpSpPr>
        <p:grpSpPr>
          <a:xfrm>
            <a:off x="0" y="6722774"/>
            <a:ext cx="1854352" cy="140536"/>
            <a:chOff x="3797402" y="721910"/>
            <a:chExt cx="1854352" cy="140536"/>
          </a:xfrm>
        </p:grpSpPr>
        <p:sp>
          <p:nvSpPr>
            <p:cNvPr id="46" name="shp201"/>
            <p:cNvSpPr/>
            <p:nvPr/>
          </p:nvSpPr>
          <p:spPr>
            <a:xfrm>
              <a:off x="3797402" y="721910"/>
              <a:ext cx="606582" cy="1405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shp202"/>
            <p:cNvSpPr/>
            <p:nvPr/>
          </p:nvSpPr>
          <p:spPr>
            <a:xfrm>
              <a:off x="5045172" y="721910"/>
              <a:ext cx="606582" cy="1405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hp203"/>
            <p:cNvSpPr/>
            <p:nvPr/>
          </p:nvSpPr>
          <p:spPr>
            <a:xfrm>
              <a:off x="4421287" y="721910"/>
              <a:ext cx="606582" cy="14053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9" name="shp204">
            <a:extLst>
              <a:ext uri="{FF2B5EF4-FFF2-40B4-BE49-F238E27FC236}">
                <a16:creationId xmlns:a16="http://schemas.microsoft.com/office/drawing/2014/main" id="{A5841732-7F18-404B-A924-FDEBD734C181}"/>
              </a:ext>
            </a:extLst>
          </p:cNvPr>
          <p:cNvSpPr/>
          <p:nvPr/>
        </p:nvSpPr>
        <p:spPr>
          <a:xfrm>
            <a:off x="7602142" y="1969120"/>
            <a:ext cx="998300" cy="701315"/>
          </a:xfrm>
          <a:custGeom>
            <a:avLst/>
            <a:gdLst/>
            <a:ahLst/>
            <a:cxnLst/>
            <a:rect l="l" t="t" r="r" b="b"/>
            <a:pathLst>
              <a:path w="191" h="134" extrusionOk="0">
                <a:moveTo>
                  <a:pt x="47" y="29"/>
                </a:moveTo>
                <a:cubicBezTo>
                  <a:pt x="0" y="111"/>
                  <a:pt x="0" y="111"/>
                  <a:pt x="0" y="111"/>
                </a:cubicBezTo>
                <a:cubicBezTo>
                  <a:pt x="38" y="133"/>
                  <a:pt x="87" y="134"/>
                  <a:pt x="128" y="111"/>
                </a:cubicBezTo>
                <a:cubicBezTo>
                  <a:pt x="169" y="87"/>
                  <a:pt x="191" y="44"/>
                  <a:pt x="191" y="0"/>
                </a:cubicBezTo>
                <a:cubicBezTo>
                  <a:pt x="97" y="0"/>
                  <a:pt x="97" y="0"/>
                  <a:pt x="97" y="0"/>
                </a:cubicBezTo>
                <a:cubicBezTo>
                  <a:pt x="79" y="0"/>
                  <a:pt x="57" y="13"/>
                  <a:pt x="47" y="2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11" name="shp205">
            <a:extLst>
              <a:ext uri="{FF2B5EF4-FFF2-40B4-BE49-F238E27FC236}">
                <a16:creationId xmlns:a16="http://schemas.microsoft.com/office/drawing/2014/main" id="{298A4AA4-3AA9-472A-9A1A-24F91B6B92F5}"/>
              </a:ext>
            </a:extLst>
          </p:cNvPr>
          <p:cNvSpPr/>
          <p:nvPr/>
        </p:nvSpPr>
        <p:spPr>
          <a:xfrm>
            <a:off x="7183500" y="1409737"/>
            <a:ext cx="659569" cy="1098488"/>
          </a:xfrm>
          <a:custGeom>
            <a:avLst/>
            <a:gdLst/>
            <a:ahLst/>
            <a:cxnLst/>
            <a:rect l="l" t="t" r="r" b="b"/>
            <a:pathLst>
              <a:path w="126" h="210" extrusionOk="0">
                <a:moveTo>
                  <a:pt x="112" y="135"/>
                </a:moveTo>
                <a:cubicBezTo>
                  <a:pt x="125" y="115"/>
                  <a:pt x="126" y="89"/>
                  <a:pt x="113" y="67"/>
                </a:cubicBezTo>
                <a:cubicBezTo>
                  <a:pt x="113" y="67"/>
                  <a:pt x="113" y="67"/>
                  <a:pt x="113" y="67"/>
                </a:cubicBezTo>
                <a:cubicBezTo>
                  <a:pt x="75" y="0"/>
                  <a:pt x="75" y="0"/>
                  <a:pt x="75" y="0"/>
                </a:cubicBezTo>
                <a:cubicBezTo>
                  <a:pt x="18" y="37"/>
                  <a:pt x="0" y="112"/>
                  <a:pt x="34" y="171"/>
                </a:cubicBezTo>
                <a:cubicBezTo>
                  <a:pt x="43" y="187"/>
                  <a:pt x="55" y="200"/>
                  <a:pt x="69" y="210"/>
                </a:cubicBezTo>
                <a:cubicBezTo>
                  <a:pt x="112" y="135"/>
                  <a:pt x="112" y="135"/>
                  <a:pt x="112" y="135"/>
                </a:cubicBezTo>
                <a:cubicBezTo>
                  <a:pt x="112" y="135"/>
                  <a:pt x="112" y="135"/>
                  <a:pt x="112" y="13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13" name="shp206">
            <a:extLst>
              <a:ext uri="{FF2B5EF4-FFF2-40B4-BE49-F238E27FC236}">
                <a16:creationId xmlns:a16="http://schemas.microsoft.com/office/drawing/2014/main" id="{93F2DEEF-D435-4349-8DAB-3289B051D1E2}"/>
              </a:ext>
            </a:extLst>
          </p:cNvPr>
          <p:cNvSpPr/>
          <p:nvPr/>
        </p:nvSpPr>
        <p:spPr>
          <a:xfrm>
            <a:off x="7633153" y="1216518"/>
            <a:ext cx="967289" cy="684617"/>
          </a:xfrm>
          <a:custGeom>
            <a:avLst/>
            <a:gdLst/>
            <a:ahLst/>
            <a:cxnLst/>
            <a:rect l="l" t="t" r="r" b="b"/>
            <a:pathLst>
              <a:path w="185" h="131" extrusionOk="0">
                <a:moveTo>
                  <a:pt x="37" y="95"/>
                </a:moveTo>
                <a:cubicBezTo>
                  <a:pt x="37" y="95"/>
                  <a:pt x="37" y="95"/>
                  <a:pt x="37" y="95"/>
                </a:cubicBezTo>
                <a:cubicBezTo>
                  <a:pt x="51" y="118"/>
                  <a:pt x="75" y="131"/>
                  <a:pt x="100" y="131"/>
                </a:cubicBezTo>
                <a:cubicBezTo>
                  <a:pt x="100" y="131"/>
                  <a:pt x="100" y="131"/>
                  <a:pt x="100" y="131"/>
                </a:cubicBezTo>
                <a:cubicBezTo>
                  <a:pt x="185" y="131"/>
                  <a:pt x="185" y="131"/>
                  <a:pt x="185" y="131"/>
                </a:cubicBezTo>
                <a:cubicBezTo>
                  <a:pt x="183" y="114"/>
                  <a:pt x="178" y="97"/>
                  <a:pt x="168" y="81"/>
                </a:cubicBezTo>
                <a:cubicBezTo>
                  <a:pt x="134" y="22"/>
                  <a:pt x="60" y="0"/>
                  <a:pt x="0" y="31"/>
                </a:cubicBezTo>
                <a:lnTo>
                  <a:pt x="37" y="9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15" name="shp207">
            <a:extLst>
              <a:ext uri="{FF2B5EF4-FFF2-40B4-BE49-F238E27FC236}">
                <a16:creationId xmlns:a16="http://schemas.microsoft.com/office/drawing/2014/main" id="{6983DAED-9080-4601-B488-000C7A4D266E}"/>
              </a:ext>
            </a:extLst>
          </p:cNvPr>
          <p:cNvSpPr txBox="1"/>
          <p:nvPr/>
        </p:nvSpPr>
        <p:spPr>
          <a:xfrm>
            <a:off x="7934909" y="209793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06</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shp209">
            <a:extLst>
              <a:ext uri="{FF2B5EF4-FFF2-40B4-BE49-F238E27FC236}">
                <a16:creationId xmlns:a16="http://schemas.microsoft.com/office/drawing/2014/main" id="{95F615BE-2118-480E-9355-D6D0F4AF2D2E}"/>
              </a:ext>
            </a:extLst>
          </p:cNvPr>
          <p:cNvSpPr/>
          <p:nvPr/>
        </p:nvSpPr>
        <p:spPr>
          <a:xfrm>
            <a:off x="8955871" y="1969120"/>
            <a:ext cx="998300" cy="701315"/>
          </a:xfrm>
          <a:custGeom>
            <a:avLst/>
            <a:gdLst/>
            <a:ahLst/>
            <a:cxnLst/>
            <a:rect l="l" t="t" r="r" b="b"/>
            <a:pathLst>
              <a:path w="191" h="134" extrusionOk="0">
                <a:moveTo>
                  <a:pt x="94" y="0"/>
                </a:moveTo>
                <a:cubicBezTo>
                  <a:pt x="0" y="0"/>
                  <a:pt x="0" y="0"/>
                  <a:pt x="0" y="0"/>
                </a:cubicBezTo>
                <a:cubicBezTo>
                  <a:pt x="0" y="44"/>
                  <a:pt x="23" y="87"/>
                  <a:pt x="63" y="111"/>
                </a:cubicBezTo>
                <a:cubicBezTo>
                  <a:pt x="104" y="134"/>
                  <a:pt x="153" y="133"/>
                  <a:pt x="191" y="111"/>
                </a:cubicBezTo>
                <a:cubicBezTo>
                  <a:pt x="144" y="29"/>
                  <a:pt x="144" y="29"/>
                  <a:pt x="144" y="29"/>
                </a:cubicBezTo>
                <a:cubicBezTo>
                  <a:pt x="135" y="13"/>
                  <a:pt x="112" y="0"/>
                  <a:pt x="94" y="0"/>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1" name="shp210">
            <a:extLst>
              <a:ext uri="{FF2B5EF4-FFF2-40B4-BE49-F238E27FC236}">
                <a16:creationId xmlns:a16="http://schemas.microsoft.com/office/drawing/2014/main" id="{97C09CA2-026A-4014-AB8D-92F6AC234883}"/>
              </a:ext>
            </a:extLst>
          </p:cNvPr>
          <p:cNvSpPr/>
          <p:nvPr/>
        </p:nvSpPr>
        <p:spPr>
          <a:xfrm>
            <a:off x="8955871" y="1216518"/>
            <a:ext cx="967289" cy="684617"/>
          </a:xfrm>
          <a:custGeom>
            <a:avLst/>
            <a:gdLst/>
            <a:ahLst/>
            <a:cxnLst/>
            <a:rect l="l" t="t" r="r" b="b"/>
            <a:pathLst>
              <a:path w="185" h="131" extrusionOk="0">
                <a:moveTo>
                  <a:pt x="87" y="131"/>
                </a:moveTo>
                <a:cubicBezTo>
                  <a:pt x="111" y="131"/>
                  <a:pt x="134" y="119"/>
                  <a:pt x="146" y="98"/>
                </a:cubicBezTo>
                <a:cubicBezTo>
                  <a:pt x="146" y="98"/>
                  <a:pt x="146" y="98"/>
                  <a:pt x="146" y="98"/>
                </a:cubicBezTo>
                <a:cubicBezTo>
                  <a:pt x="185" y="31"/>
                  <a:pt x="185" y="31"/>
                  <a:pt x="185" y="31"/>
                </a:cubicBezTo>
                <a:cubicBezTo>
                  <a:pt x="125" y="0"/>
                  <a:pt x="51" y="22"/>
                  <a:pt x="17" y="81"/>
                </a:cubicBezTo>
                <a:cubicBezTo>
                  <a:pt x="8" y="97"/>
                  <a:pt x="2" y="114"/>
                  <a:pt x="0" y="131"/>
                </a:cubicBezTo>
                <a:cubicBezTo>
                  <a:pt x="87" y="131"/>
                  <a:pt x="87" y="131"/>
                  <a:pt x="87" y="131"/>
                </a:cubicBezTo>
                <a:cubicBezTo>
                  <a:pt x="87" y="131"/>
                  <a:pt x="87" y="131"/>
                  <a:pt x="87" y="131"/>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3" name="shp211">
            <a:extLst>
              <a:ext uri="{FF2B5EF4-FFF2-40B4-BE49-F238E27FC236}">
                <a16:creationId xmlns:a16="http://schemas.microsoft.com/office/drawing/2014/main" id="{4114AA11-E5A2-4974-AB8A-D3580A210F65}"/>
              </a:ext>
            </a:extLst>
          </p:cNvPr>
          <p:cNvSpPr/>
          <p:nvPr/>
        </p:nvSpPr>
        <p:spPr>
          <a:xfrm>
            <a:off x="9719206" y="1409737"/>
            <a:ext cx="653607" cy="1098488"/>
          </a:xfrm>
          <a:custGeom>
            <a:avLst/>
            <a:gdLst/>
            <a:ahLst/>
            <a:cxnLst/>
            <a:rect l="l" t="t" r="r" b="b"/>
            <a:pathLst>
              <a:path w="125" h="210" extrusionOk="0">
                <a:moveTo>
                  <a:pt x="13" y="65"/>
                </a:moveTo>
                <a:cubicBezTo>
                  <a:pt x="13" y="65"/>
                  <a:pt x="13" y="65"/>
                  <a:pt x="13" y="65"/>
                </a:cubicBezTo>
                <a:cubicBezTo>
                  <a:pt x="0" y="88"/>
                  <a:pt x="1" y="115"/>
                  <a:pt x="14" y="137"/>
                </a:cubicBezTo>
                <a:cubicBezTo>
                  <a:pt x="14" y="137"/>
                  <a:pt x="14" y="137"/>
                  <a:pt x="14" y="137"/>
                </a:cubicBezTo>
                <a:cubicBezTo>
                  <a:pt x="56" y="210"/>
                  <a:pt x="56" y="210"/>
                  <a:pt x="56" y="210"/>
                </a:cubicBezTo>
                <a:cubicBezTo>
                  <a:pt x="70" y="200"/>
                  <a:pt x="82" y="187"/>
                  <a:pt x="91" y="171"/>
                </a:cubicBezTo>
                <a:cubicBezTo>
                  <a:pt x="125" y="112"/>
                  <a:pt x="107" y="37"/>
                  <a:pt x="50" y="0"/>
                </a:cubicBezTo>
                <a:lnTo>
                  <a:pt x="13" y="6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47" name="shp212">
            <a:extLst>
              <a:ext uri="{FF2B5EF4-FFF2-40B4-BE49-F238E27FC236}">
                <a16:creationId xmlns:a16="http://schemas.microsoft.com/office/drawing/2014/main" id="{ED05A191-AEAE-4FFB-893A-6DBD9345296C}"/>
              </a:ext>
            </a:extLst>
          </p:cNvPr>
          <p:cNvSpPr txBox="1"/>
          <p:nvPr/>
        </p:nvSpPr>
        <p:spPr>
          <a:xfrm>
            <a:off x="9265975" y="2086006"/>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01</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1" name="shp214">
            <a:extLst>
              <a:ext uri="{FF2B5EF4-FFF2-40B4-BE49-F238E27FC236}">
                <a16:creationId xmlns:a16="http://schemas.microsoft.com/office/drawing/2014/main" id="{84EC4F1F-626E-44A2-BB94-698BB4B5D3FB}"/>
              </a:ext>
            </a:extLst>
          </p:cNvPr>
          <p:cNvSpPr/>
          <p:nvPr/>
        </p:nvSpPr>
        <p:spPr>
          <a:xfrm>
            <a:off x="9797925" y="2854112"/>
            <a:ext cx="627367" cy="1149774"/>
          </a:xfrm>
          <a:custGeom>
            <a:avLst/>
            <a:gdLst/>
            <a:ahLst/>
            <a:cxnLst/>
            <a:rect l="l" t="t" r="r" b="b"/>
            <a:pathLst>
              <a:path w="120" h="220" extrusionOk="0">
                <a:moveTo>
                  <a:pt x="110" y="81"/>
                </a:moveTo>
                <a:cubicBezTo>
                  <a:pt x="63" y="0"/>
                  <a:pt x="63" y="0"/>
                  <a:pt x="63" y="0"/>
                </a:cubicBezTo>
                <a:cubicBezTo>
                  <a:pt x="25" y="22"/>
                  <a:pt x="0" y="63"/>
                  <a:pt x="0" y="110"/>
                </a:cubicBezTo>
                <a:cubicBezTo>
                  <a:pt x="0" y="157"/>
                  <a:pt x="25" y="198"/>
                  <a:pt x="63" y="220"/>
                </a:cubicBezTo>
                <a:cubicBezTo>
                  <a:pt x="110" y="139"/>
                  <a:pt x="110" y="139"/>
                  <a:pt x="110" y="139"/>
                </a:cubicBezTo>
                <a:cubicBezTo>
                  <a:pt x="120" y="123"/>
                  <a:pt x="120" y="97"/>
                  <a:pt x="110" y="81"/>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3" name="shp215">
            <a:extLst>
              <a:ext uri="{FF2B5EF4-FFF2-40B4-BE49-F238E27FC236}">
                <a16:creationId xmlns:a16="http://schemas.microsoft.com/office/drawing/2014/main" id="{38572C8A-6F4B-4049-BD0B-A51D2B5F436F}"/>
              </a:ext>
            </a:extLst>
          </p:cNvPr>
          <p:cNvSpPr/>
          <p:nvPr/>
        </p:nvSpPr>
        <p:spPr>
          <a:xfrm>
            <a:off x="10190327" y="2764659"/>
            <a:ext cx="935087" cy="633330"/>
          </a:xfrm>
          <a:custGeom>
            <a:avLst/>
            <a:gdLst/>
            <a:ahLst/>
            <a:cxnLst/>
            <a:rect l="l" t="t" r="r" b="b"/>
            <a:pathLst>
              <a:path w="179" h="121" extrusionOk="0">
                <a:moveTo>
                  <a:pt x="44" y="86"/>
                </a:moveTo>
                <a:cubicBezTo>
                  <a:pt x="55" y="106"/>
                  <a:pt x="77" y="120"/>
                  <a:pt x="102" y="121"/>
                </a:cubicBezTo>
                <a:cubicBezTo>
                  <a:pt x="102" y="121"/>
                  <a:pt x="102" y="121"/>
                  <a:pt x="102" y="121"/>
                </a:cubicBezTo>
                <a:cubicBezTo>
                  <a:pt x="179" y="121"/>
                  <a:pt x="179" y="121"/>
                  <a:pt x="179" y="121"/>
                </a:cubicBezTo>
                <a:cubicBezTo>
                  <a:pt x="176" y="53"/>
                  <a:pt x="120" y="0"/>
                  <a:pt x="52" y="0"/>
                </a:cubicBezTo>
                <a:cubicBezTo>
                  <a:pt x="34" y="0"/>
                  <a:pt x="16" y="4"/>
                  <a:pt x="0" y="11"/>
                </a:cubicBezTo>
                <a:cubicBezTo>
                  <a:pt x="44" y="86"/>
                  <a:pt x="44" y="86"/>
                  <a:pt x="44" y="86"/>
                </a:cubicBezTo>
                <a:cubicBezTo>
                  <a:pt x="44" y="86"/>
                  <a:pt x="44" y="86"/>
                  <a:pt x="44" y="86"/>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55" name="shp216">
            <a:extLst>
              <a:ext uri="{FF2B5EF4-FFF2-40B4-BE49-F238E27FC236}">
                <a16:creationId xmlns:a16="http://schemas.microsoft.com/office/drawing/2014/main" id="{DCE3592B-1642-4941-A7D2-D68400937B9E}"/>
              </a:ext>
            </a:extLst>
          </p:cNvPr>
          <p:cNvSpPr/>
          <p:nvPr/>
        </p:nvSpPr>
        <p:spPr>
          <a:xfrm>
            <a:off x="10190327" y="3465973"/>
            <a:ext cx="935087" cy="632137"/>
          </a:xfrm>
          <a:custGeom>
            <a:avLst/>
            <a:gdLst/>
            <a:ahLst/>
            <a:cxnLst/>
            <a:rect l="l" t="t" r="r" b="b"/>
            <a:pathLst>
              <a:path w="179" h="121" extrusionOk="0">
                <a:moveTo>
                  <a:pt x="105" y="0"/>
                </a:moveTo>
                <a:cubicBezTo>
                  <a:pt x="105" y="0"/>
                  <a:pt x="105" y="0"/>
                  <a:pt x="105" y="0"/>
                </a:cubicBezTo>
                <a:cubicBezTo>
                  <a:pt x="78" y="0"/>
                  <a:pt x="55" y="15"/>
                  <a:pt x="43" y="36"/>
                </a:cubicBezTo>
                <a:cubicBezTo>
                  <a:pt x="43" y="36"/>
                  <a:pt x="43" y="36"/>
                  <a:pt x="43" y="36"/>
                </a:cubicBezTo>
                <a:cubicBezTo>
                  <a:pt x="0" y="110"/>
                  <a:pt x="0" y="110"/>
                  <a:pt x="0" y="110"/>
                </a:cubicBezTo>
                <a:cubicBezTo>
                  <a:pt x="16" y="117"/>
                  <a:pt x="34" y="121"/>
                  <a:pt x="52" y="121"/>
                </a:cubicBezTo>
                <a:cubicBezTo>
                  <a:pt x="120" y="121"/>
                  <a:pt x="176" y="67"/>
                  <a:pt x="179" y="0"/>
                </a:cubicBezTo>
                <a:lnTo>
                  <a:pt x="105" y="0"/>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7" name="shp217">
            <a:extLst>
              <a:ext uri="{FF2B5EF4-FFF2-40B4-BE49-F238E27FC236}">
                <a16:creationId xmlns:a16="http://schemas.microsoft.com/office/drawing/2014/main" id="{EDA5AF77-1E33-4380-AC14-FE4541435468}"/>
              </a:ext>
            </a:extLst>
          </p:cNvPr>
          <p:cNvSpPr txBox="1"/>
          <p:nvPr/>
        </p:nvSpPr>
        <p:spPr>
          <a:xfrm>
            <a:off x="9914811" y="323697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02</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1" name="shp219">
            <a:extLst>
              <a:ext uri="{FF2B5EF4-FFF2-40B4-BE49-F238E27FC236}">
                <a16:creationId xmlns:a16="http://schemas.microsoft.com/office/drawing/2014/main" id="{1565F048-11E1-4690-BF16-2901649408D4}"/>
              </a:ext>
            </a:extLst>
          </p:cNvPr>
          <p:cNvSpPr/>
          <p:nvPr/>
        </p:nvSpPr>
        <p:spPr>
          <a:xfrm>
            <a:off x="8955871" y="4187565"/>
            <a:ext cx="998300" cy="701315"/>
          </a:xfrm>
          <a:custGeom>
            <a:avLst/>
            <a:gdLst/>
            <a:ahLst/>
            <a:cxnLst/>
            <a:rect l="l" t="t" r="r" b="b"/>
            <a:pathLst>
              <a:path w="191" h="134" extrusionOk="0">
                <a:moveTo>
                  <a:pt x="144" y="105"/>
                </a:moveTo>
                <a:cubicBezTo>
                  <a:pt x="191" y="24"/>
                  <a:pt x="191" y="24"/>
                  <a:pt x="191" y="24"/>
                </a:cubicBezTo>
                <a:cubicBezTo>
                  <a:pt x="153" y="2"/>
                  <a:pt x="104" y="0"/>
                  <a:pt x="63" y="24"/>
                </a:cubicBezTo>
                <a:cubicBezTo>
                  <a:pt x="23" y="47"/>
                  <a:pt x="0" y="90"/>
                  <a:pt x="0" y="134"/>
                </a:cubicBezTo>
                <a:cubicBezTo>
                  <a:pt x="94" y="134"/>
                  <a:pt x="94" y="134"/>
                  <a:pt x="94" y="134"/>
                </a:cubicBezTo>
                <a:cubicBezTo>
                  <a:pt x="112" y="134"/>
                  <a:pt x="135" y="121"/>
                  <a:pt x="144" y="105"/>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3" name="shp220">
            <a:extLst>
              <a:ext uri="{FF2B5EF4-FFF2-40B4-BE49-F238E27FC236}">
                <a16:creationId xmlns:a16="http://schemas.microsoft.com/office/drawing/2014/main" id="{B8E00478-15AF-40F6-B966-62F5FF36F63D}"/>
              </a:ext>
            </a:extLst>
          </p:cNvPr>
          <p:cNvSpPr/>
          <p:nvPr/>
        </p:nvSpPr>
        <p:spPr>
          <a:xfrm>
            <a:off x="9714436" y="4349774"/>
            <a:ext cx="658377" cy="1098488"/>
          </a:xfrm>
          <a:custGeom>
            <a:avLst/>
            <a:gdLst/>
            <a:ahLst/>
            <a:cxnLst/>
            <a:rect l="l" t="t" r="r" b="b"/>
            <a:pathLst>
              <a:path w="126" h="210" extrusionOk="0">
                <a:moveTo>
                  <a:pt x="14" y="75"/>
                </a:moveTo>
                <a:cubicBezTo>
                  <a:pt x="1" y="95"/>
                  <a:pt x="0" y="121"/>
                  <a:pt x="13" y="143"/>
                </a:cubicBezTo>
                <a:cubicBezTo>
                  <a:pt x="13" y="143"/>
                  <a:pt x="13" y="143"/>
                  <a:pt x="13" y="143"/>
                </a:cubicBezTo>
                <a:cubicBezTo>
                  <a:pt x="51" y="210"/>
                  <a:pt x="51" y="210"/>
                  <a:pt x="51" y="210"/>
                </a:cubicBezTo>
                <a:cubicBezTo>
                  <a:pt x="108" y="173"/>
                  <a:pt x="126" y="98"/>
                  <a:pt x="92" y="39"/>
                </a:cubicBezTo>
                <a:cubicBezTo>
                  <a:pt x="83" y="23"/>
                  <a:pt x="71" y="10"/>
                  <a:pt x="57" y="0"/>
                </a:cubicBezTo>
                <a:cubicBezTo>
                  <a:pt x="14" y="75"/>
                  <a:pt x="14" y="75"/>
                  <a:pt x="14" y="75"/>
                </a:cubicBezTo>
                <a:cubicBezTo>
                  <a:pt x="14" y="75"/>
                  <a:pt x="14" y="75"/>
                  <a:pt x="14" y="7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65" name="shp221">
            <a:extLst>
              <a:ext uri="{FF2B5EF4-FFF2-40B4-BE49-F238E27FC236}">
                <a16:creationId xmlns:a16="http://schemas.microsoft.com/office/drawing/2014/main" id="{97D9FE1E-B27F-4D5E-A597-304349C5D935}"/>
              </a:ext>
            </a:extLst>
          </p:cNvPr>
          <p:cNvSpPr/>
          <p:nvPr/>
        </p:nvSpPr>
        <p:spPr>
          <a:xfrm>
            <a:off x="8955871" y="4956864"/>
            <a:ext cx="967289" cy="684617"/>
          </a:xfrm>
          <a:custGeom>
            <a:avLst/>
            <a:gdLst/>
            <a:ahLst/>
            <a:cxnLst/>
            <a:rect l="l" t="t" r="r" b="b"/>
            <a:pathLst>
              <a:path w="185" h="131" extrusionOk="0">
                <a:moveTo>
                  <a:pt x="148" y="36"/>
                </a:moveTo>
                <a:cubicBezTo>
                  <a:pt x="148" y="36"/>
                  <a:pt x="148" y="36"/>
                  <a:pt x="148" y="36"/>
                </a:cubicBezTo>
                <a:cubicBezTo>
                  <a:pt x="134" y="13"/>
                  <a:pt x="110" y="0"/>
                  <a:pt x="85" y="0"/>
                </a:cubicBezTo>
                <a:cubicBezTo>
                  <a:pt x="85" y="0"/>
                  <a:pt x="85" y="0"/>
                  <a:pt x="85" y="0"/>
                </a:cubicBezTo>
                <a:cubicBezTo>
                  <a:pt x="0" y="0"/>
                  <a:pt x="0" y="0"/>
                  <a:pt x="0" y="0"/>
                </a:cubicBezTo>
                <a:cubicBezTo>
                  <a:pt x="2" y="18"/>
                  <a:pt x="8" y="35"/>
                  <a:pt x="17" y="51"/>
                </a:cubicBezTo>
                <a:cubicBezTo>
                  <a:pt x="51" y="110"/>
                  <a:pt x="125" y="131"/>
                  <a:pt x="185" y="101"/>
                </a:cubicBezTo>
                <a:lnTo>
                  <a:pt x="148" y="3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7" name="shp222">
            <a:extLst>
              <a:ext uri="{FF2B5EF4-FFF2-40B4-BE49-F238E27FC236}">
                <a16:creationId xmlns:a16="http://schemas.microsoft.com/office/drawing/2014/main" id="{8C4C33EF-4267-480E-892D-690BC259800A}"/>
              </a:ext>
            </a:extLst>
          </p:cNvPr>
          <p:cNvSpPr txBox="1"/>
          <p:nvPr/>
        </p:nvSpPr>
        <p:spPr>
          <a:xfrm>
            <a:off x="9248085" y="4381977"/>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03</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1" name="shp224">
            <a:extLst>
              <a:ext uri="{FF2B5EF4-FFF2-40B4-BE49-F238E27FC236}">
                <a16:creationId xmlns:a16="http://schemas.microsoft.com/office/drawing/2014/main" id="{6D0012CA-59FA-4031-8891-5979BB8C67F1}"/>
              </a:ext>
            </a:extLst>
          </p:cNvPr>
          <p:cNvSpPr/>
          <p:nvPr/>
        </p:nvSpPr>
        <p:spPr>
          <a:xfrm>
            <a:off x="7602142" y="4187565"/>
            <a:ext cx="998300" cy="701315"/>
          </a:xfrm>
          <a:custGeom>
            <a:avLst/>
            <a:gdLst/>
            <a:ahLst/>
            <a:cxnLst/>
            <a:rect l="l" t="t" r="r" b="b"/>
            <a:pathLst>
              <a:path w="191" h="134" extrusionOk="0">
                <a:moveTo>
                  <a:pt x="97" y="134"/>
                </a:moveTo>
                <a:cubicBezTo>
                  <a:pt x="191" y="134"/>
                  <a:pt x="191" y="134"/>
                  <a:pt x="191" y="134"/>
                </a:cubicBezTo>
                <a:cubicBezTo>
                  <a:pt x="191" y="90"/>
                  <a:pt x="169" y="47"/>
                  <a:pt x="128" y="24"/>
                </a:cubicBezTo>
                <a:cubicBezTo>
                  <a:pt x="87" y="0"/>
                  <a:pt x="38" y="2"/>
                  <a:pt x="0" y="24"/>
                </a:cubicBezTo>
                <a:cubicBezTo>
                  <a:pt x="47" y="105"/>
                  <a:pt x="47" y="105"/>
                  <a:pt x="47" y="105"/>
                </a:cubicBezTo>
                <a:cubicBezTo>
                  <a:pt x="57" y="121"/>
                  <a:pt x="79" y="134"/>
                  <a:pt x="97" y="134"/>
                </a:cubicBezTo>
                <a:close/>
              </a:path>
            </a:pathLst>
          </a:custGeom>
          <a:solidFill>
            <a:schemeClr val="accent6"/>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73" name="shp225">
            <a:extLst>
              <a:ext uri="{FF2B5EF4-FFF2-40B4-BE49-F238E27FC236}">
                <a16:creationId xmlns:a16="http://schemas.microsoft.com/office/drawing/2014/main" id="{3D92E6A6-5A3F-4C6A-A1B4-5FDB8F467876}"/>
              </a:ext>
            </a:extLst>
          </p:cNvPr>
          <p:cNvSpPr/>
          <p:nvPr/>
        </p:nvSpPr>
        <p:spPr>
          <a:xfrm>
            <a:off x="7633153" y="4956864"/>
            <a:ext cx="967289" cy="684617"/>
          </a:xfrm>
          <a:custGeom>
            <a:avLst/>
            <a:gdLst/>
            <a:ahLst/>
            <a:cxnLst/>
            <a:rect l="l" t="t" r="r" b="b"/>
            <a:pathLst>
              <a:path w="185" h="131" extrusionOk="0">
                <a:moveTo>
                  <a:pt x="98" y="0"/>
                </a:moveTo>
                <a:cubicBezTo>
                  <a:pt x="74" y="0"/>
                  <a:pt x="51" y="12"/>
                  <a:pt x="39" y="34"/>
                </a:cubicBezTo>
                <a:cubicBezTo>
                  <a:pt x="39" y="34"/>
                  <a:pt x="39" y="34"/>
                  <a:pt x="39" y="34"/>
                </a:cubicBezTo>
                <a:cubicBezTo>
                  <a:pt x="0" y="101"/>
                  <a:pt x="0" y="101"/>
                  <a:pt x="0" y="101"/>
                </a:cubicBezTo>
                <a:cubicBezTo>
                  <a:pt x="60" y="131"/>
                  <a:pt x="134" y="110"/>
                  <a:pt x="168" y="51"/>
                </a:cubicBezTo>
                <a:cubicBezTo>
                  <a:pt x="178" y="35"/>
                  <a:pt x="183" y="18"/>
                  <a:pt x="185" y="0"/>
                </a:cubicBezTo>
                <a:cubicBezTo>
                  <a:pt x="98" y="0"/>
                  <a:pt x="98" y="0"/>
                  <a:pt x="98" y="0"/>
                </a:cubicBezTo>
                <a:cubicBezTo>
                  <a:pt x="98" y="0"/>
                  <a:pt x="98" y="0"/>
                  <a:pt x="98" y="0"/>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75" name="shp226">
            <a:extLst>
              <a:ext uri="{FF2B5EF4-FFF2-40B4-BE49-F238E27FC236}">
                <a16:creationId xmlns:a16="http://schemas.microsoft.com/office/drawing/2014/main" id="{A1983E18-0751-408F-AA3E-F8EA3CC9AB12}"/>
              </a:ext>
            </a:extLst>
          </p:cNvPr>
          <p:cNvSpPr/>
          <p:nvPr/>
        </p:nvSpPr>
        <p:spPr>
          <a:xfrm>
            <a:off x="7183500" y="4349774"/>
            <a:ext cx="653607" cy="1098488"/>
          </a:xfrm>
          <a:custGeom>
            <a:avLst/>
            <a:gdLst/>
            <a:ahLst/>
            <a:cxnLst/>
            <a:rect l="l" t="t" r="r" b="b"/>
            <a:pathLst>
              <a:path w="125" h="210" extrusionOk="0">
                <a:moveTo>
                  <a:pt x="112" y="146"/>
                </a:moveTo>
                <a:cubicBezTo>
                  <a:pt x="112" y="146"/>
                  <a:pt x="112" y="146"/>
                  <a:pt x="112" y="146"/>
                </a:cubicBezTo>
                <a:cubicBezTo>
                  <a:pt x="125" y="123"/>
                  <a:pt x="124" y="95"/>
                  <a:pt x="111" y="73"/>
                </a:cubicBezTo>
                <a:cubicBezTo>
                  <a:pt x="111" y="73"/>
                  <a:pt x="111" y="73"/>
                  <a:pt x="111" y="73"/>
                </a:cubicBezTo>
                <a:cubicBezTo>
                  <a:pt x="69" y="0"/>
                  <a:pt x="69" y="0"/>
                  <a:pt x="69" y="0"/>
                </a:cubicBezTo>
                <a:cubicBezTo>
                  <a:pt x="55" y="10"/>
                  <a:pt x="43" y="23"/>
                  <a:pt x="34" y="39"/>
                </a:cubicBezTo>
                <a:cubicBezTo>
                  <a:pt x="0" y="98"/>
                  <a:pt x="18" y="173"/>
                  <a:pt x="75" y="210"/>
                </a:cubicBezTo>
                <a:lnTo>
                  <a:pt x="112" y="14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77" name="shp227">
            <a:extLst>
              <a:ext uri="{FF2B5EF4-FFF2-40B4-BE49-F238E27FC236}">
                <a16:creationId xmlns:a16="http://schemas.microsoft.com/office/drawing/2014/main" id="{0AD8B5EB-7C71-40E6-B4D7-8BB8256B3007}"/>
              </a:ext>
            </a:extLst>
          </p:cNvPr>
          <p:cNvSpPr txBox="1"/>
          <p:nvPr/>
        </p:nvSpPr>
        <p:spPr>
          <a:xfrm>
            <a:off x="7926560" y="4387941"/>
            <a:ext cx="428183" cy="38286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04</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1" name="shp229">
            <a:extLst>
              <a:ext uri="{FF2B5EF4-FFF2-40B4-BE49-F238E27FC236}">
                <a16:creationId xmlns:a16="http://schemas.microsoft.com/office/drawing/2014/main" id="{CCE55C83-FD0B-492E-9479-89D4D621BFB0}"/>
              </a:ext>
            </a:extLst>
          </p:cNvPr>
          <p:cNvSpPr/>
          <p:nvPr/>
        </p:nvSpPr>
        <p:spPr>
          <a:xfrm>
            <a:off x="7131021" y="2854112"/>
            <a:ext cx="627367" cy="1149774"/>
          </a:xfrm>
          <a:custGeom>
            <a:avLst/>
            <a:gdLst/>
            <a:ahLst/>
            <a:cxnLst/>
            <a:rect l="l" t="t" r="r" b="b"/>
            <a:pathLst>
              <a:path w="120" h="220" extrusionOk="0">
                <a:moveTo>
                  <a:pt x="10" y="139"/>
                </a:moveTo>
                <a:cubicBezTo>
                  <a:pt x="57" y="220"/>
                  <a:pt x="57" y="220"/>
                  <a:pt x="57" y="220"/>
                </a:cubicBezTo>
                <a:cubicBezTo>
                  <a:pt x="95" y="198"/>
                  <a:pt x="120" y="157"/>
                  <a:pt x="120" y="110"/>
                </a:cubicBezTo>
                <a:cubicBezTo>
                  <a:pt x="120" y="63"/>
                  <a:pt x="95" y="22"/>
                  <a:pt x="57" y="0"/>
                </a:cubicBezTo>
                <a:cubicBezTo>
                  <a:pt x="10" y="81"/>
                  <a:pt x="10" y="81"/>
                  <a:pt x="10" y="81"/>
                </a:cubicBezTo>
                <a:cubicBezTo>
                  <a:pt x="0" y="97"/>
                  <a:pt x="0" y="123"/>
                  <a:pt x="10" y="13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3" name="shp230">
            <a:extLst>
              <a:ext uri="{FF2B5EF4-FFF2-40B4-BE49-F238E27FC236}">
                <a16:creationId xmlns:a16="http://schemas.microsoft.com/office/drawing/2014/main" id="{E38860FD-2578-4B1D-9B74-CEC99C36C524}"/>
              </a:ext>
            </a:extLst>
          </p:cNvPr>
          <p:cNvSpPr/>
          <p:nvPr/>
        </p:nvSpPr>
        <p:spPr>
          <a:xfrm>
            <a:off x="6430899" y="3465973"/>
            <a:ext cx="936279" cy="632137"/>
          </a:xfrm>
          <a:custGeom>
            <a:avLst/>
            <a:gdLst/>
            <a:ahLst/>
            <a:cxnLst/>
            <a:rect l="l" t="t" r="r" b="b"/>
            <a:pathLst>
              <a:path w="179" h="121" extrusionOk="0">
                <a:moveTo>
                  <a:pt x="135" y="34"/>
                </a:moveTo>
                <a:cubicBezTo>
                  <a:pt x="124" y="14"/>
                  <a:pt x="102" y="0"/>
                  <a:pt x="77" y="0"/>
                </a:cubicBezTo>
                <a:cubicBezTo>
                  <a:pt x="77" y="0"/>
                  <a:pt x="77" y="0"/>
                  <a:pt x="77" y="0"/>
                </a:cubicBezTo>
                <a:cubicBezTo>
                  <a:pt x="0" y="0"/>
                  <a:pt x="0" y="0"/>
                  <a:pt x="0" y="0"/>
                </a:cubicBezTo>
                <a:cubicBezTo>
                  <a:pt x="3" y="67"/>
                  <a:pt x="59" y="121"/>
                  <a:pt x="127" y="121"/>
                </a:cubicBezTo>
                <a:cubicBezTo>
                  <a:pt x="145" y="121"/>
                  <a:pt x="163" y="117"/>
                  <a:pt x="179" y="110"/>
                </a:cubicBezTo>
                <a:cubicBezTo>
                  <a:pt x="135" y="34"/>
                  <a:pt x="135" y="34"/>
                  <a:pt x="135" y="34"/>
                </a:cubicBezTo>
                <a:cubicBezTo>
                  <a:pt x="135" y="34"/>
                  <a:pt x="135" y="34"/>
                  <a:pt x="135" y="34"/>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85" name="shp231">
            <a:extLst>
              <a:ext uri="{FF2B5EF4-FFF2-40B4-BE49-F238E27FC236}">
                <a16:creationId xmlns:a16="http://schemas.microsoft.com/office/drawing/2014/main" id="{1152D485-8EDD-4B3D-BA6D-D0F99B770817}"/>
              </a:ext>
            </a:extLst>
          </p:cNvPr>
          <p:cNvSpPr/>
          <p:nvPr/>
        </p:nvSpPr>
        <p:spPr>
          <a:xfrm>
            <a:off x="6430899" y="2764659"/>
            <a:ext cx="936279" cy="633330"/>
          </a:xfrm>
          <a:custGeom>
            <a:avLst/>
            <a:gdLst/>
            <a:ahLst/>
            <a:cxnLst/>
            <a:rect l="l" t="t" r="r" b="b"/>
            <a:pathLst>
              <a:path w="179" h="121" extrusionOk="0">
                <a:moveTo>
                  <a:pt x="74" y="121"/>
                </a:moveTo>
                <a:cubicBezTo>
                  <a:pt x="74" y="121"/>
                  <a:pt x="74" y="121"/>
                  <a:pt x="74" y="121"/>
                </a:cubicBezTo>
                <a:cubicBezTo>
                  <a:pt x="101" y="120"/>
                  <a:pt x="124" y="106"/>
                  <a:pt x="136" y="84"/>
                </a:cubicBezTo>
                <a:cubicBezTo>
                  <a:pt x="136" y="84"/>
                  <a:pt x="136" y="84"/>
                  <a:pt x="136" y="84"/>
                </a:cubicBezTo>
                <a:cubicBezTo>
                  <a:pt x="179" y="11"/>
                  <a:pt x="179" y="11"/>
                  <a:pt x="179" y="11"/>
                </a:cubicBezTo>
                <a:cubicBezTo>
                  <a:pt x="163" y="4"/>
                  <a:pt x="145" y="0"/>
                  <a:pt x="127" y="0"/>
                </a:cubicBezTo>
                <a:cubicBezTo>
                  <a:pt x="59" y="0"/>
                  <a:pt x="3" y="53"/>
                  <a:pt x="0" y="121"/>
                </a:cubicBezTo>
                <a:lnTo>
                  <a:pt x="74" y="121"/>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7" name="shp232">
            <a:extLst>
              <a:ext uri="{FF2B5EF4-FFF2-40B4-BE49-F238E27FC236}">
                <a16:creationId xmlns:a16="http://schemas.microsoft.com/office/drawing/2014/main" id="{7330B930-6CF2-4956-BD01-75001B1C77EB}"/>
              </a:ext>
            </a:extLst>
          </p:cNvPr>
          <p:cNvSpPr txBox="1"/>
          <p:nvPr/>
        </p:nvSpPr>
        <p:spPr>
          <a:xfrm>
            <a:off x="7277724" y="3251285"/>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05</a:t>
            </a:r>
            <a:endParaRPr kumimoji="0"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p72">
            <a:extLst>
              <a:ext uri="{FF2B5EF4-FFF2-40B4-BE49-F238E27FC236}">
                <a16:creationId xmlns:a16="http://schemas.microsoft.com/office/drawing/2014/main" id="{949D99BE-6CFB-45FC-9602-D15F40C379ED}"/>
              </a:ext>
            </a:extLst>
          </p:cNvPr>
          <p:cNvSpPr txBox="1"/>
          <p:nvPr/>
        </p:nvSpPr>
        <p:spPr>
          <a:xfrm>
            <a:off x="9735719" y="1762023"/>
            <a:ext cx="671939" cy="49020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External Data Provider</a:t>
            </a:r>
          </a:p>
        </p:txBody>
      </p:sp>
      <p:sp>
        <p:nvSpPr>
          <p:cNvPr id="51" name="shp77">
            <a:extLst>
              <a:ext uri="{FF2B5EF4-FFF2-40B4-BE49-F238E27FC236}">
                <a16:creationId xmlns:a16="http://schemas.microsoft.com/office/drawing/2014/main" id="{F3A39F0B-4126-46CB-83DB-5B35E61E976D}"/>
              </a:ext>
            </a:extLst>
          </p:cNvPr>
          <p:cNvSpPr txBox="1"/>
          <p:nvPr/>
        </p:nvSpPr>
        <p:spPr>
          <a:xfrm>
            <a:off x="10325382" y="3574183"/>
            <a:ext cx="847857" cy="42579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In-Country Data </a:t>
            </a:r>
            <a:endPar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endParaRPr>
          </a:p>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Provider</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2" name="shp28">
            <a:extLst>
              <a:ext uri="{FF2B5EF4-FFF2-40B4-BE49-F238E27FC236}">
                <a16:creationId xmlns:a16="http://schemas.microsoft.com/office/drawing/2014/main" id="{2876A6C6-C28D-4472-8694-AD6D2247DCC1}"/>
              </a:ext>
            </a:extLst>
          </p:cNvPr>
          <p:cNvSpPr txBox="1"/>
          <p:nvPr/>
        </p:nvSpPr>
        <p:spPr>
          <a:xfrm>
            <a:off x="9111590" y="5033513"/>
            <a:ext cx="7211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Sectoral Experts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3" name="shp38">
            <a:extLst>
              <a:ext uri="{FF2B5EF4-FFF2-40B4-BE49-F238E27FC236}">
                <a16:creationId xmlns:a16="http://schemas.microsoft.com/office/drawing/2014/main" id="{0EC6AD11-0E3D-48A0-8ABD-7D564F85ABFF}"/>
              </a:ext>
            </a:extLst>
          </p:cNvPr>
          <p:cNvSpPr txBox="1"/>
          <p:nvPr/>
        </p:nvSpPr>
        <p:spPr>
          <a:xfrm>
            <a:off x="6472544" y="2981097"/>
            <a:ext cx="812512" cy="41852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National Level Users</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4" name="shp67">
            <a:extLst>
              <a:ext uri="{FF2B5EF4-FFF2-40B4-BE49-F238E27FC236}">
                <a16:creationId xmlns:a16="http://schemas.microsoft.com/office/drawing/2014/main" id="{178A15AB-0FCA-4BDE-B542-6778C33EB9BB}"/>
              </a:ext>
            </a:extLst>
          </p:cNvPr>
          <p:cNvSpPr txBox="1"/>
          <p:nvPr/>
        </p:nvSpPr>
        <p:spPr>
          <a:xfrm>
            <a:off x="7769274" y="1482929"/>
            <a:ext cx="936683" cy="363776"/>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Community Level Users</a:t>
            </a:r>
          </a:p>
        </p:txBody>
      </p:sp>
      <p:pic>
        <p:nvPicPr>
          <p:cNvPr id="55" name="shp140" descr="Handshake">
            <a:extLst>
              <a:ext uri="{FF2B5EF4-FFF2-40B4-BE49-F238E27FC236}">
                <a16:creationId xmlns:a16="http://schemas.microsoft.com/office/drawing/2014/main" id="{3168D293-06D2-43EF-AB98-FC64D61E8B0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9238976" y="1435249"/>
            <a:ext cx="426574" cy="426574"/>
          </a:xfrm>
          <a:prstGeom prst="rect">
            <a:avLst/>
          </a:prstGeom>
        </p:spPr>
      </p:pic>
      <p:pic>
        <p:nvPicPr>
          <p:cNvPr id="56" name="Picture 4" descr="Farm Farmer Worker Work Farming Countryside Village | Etsy in 2021 |  Pictogram, Farm logo, Cow illustration"/>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71039" r="54197"/>
          <a:stretch/>
        </p:blipFill>
        <p:spPr bwMode="auto">
          <a:xfrm flipH="1">
            <a:off x="7310251" y="1788941"/>
            <a:ext cx="457200" cy="289088"/>
          </a:xfrm>
          <a:prstGeom prst="rect">
            <a:avLst/>
          </a:prstGeom>
          <a:noFill/>
          <a:extLst>
            <a:ext uri="{909E8E84-426E-40DD-AFC4-6F175D3DCCD1}">
              <a14:hiddenFill xmlns:a14="http://schemas.microsoft.com/office/drawing/2010/main">
                <a:solidFill>
                  <a:srgbClr val="FFFFFF"/>
                </a:solidFill>
              </a14:hiddenFill>
            </a:ext>
          </a:extLst>
        </p:spPr>
      </p:pic>
      <p:pic>
        <p:nvPicPr>
          <p:cNvPr id="57" name="shp95" descr="Customer review">
            <a:extLst>
              <a:ext uri="{FF2B5EF4-FFF2-40B4-BE49-F238E27FC236}">
                <a16:creationId xmlns:a16="http://schemas.microsoft.com/office/drawing/2014/main" id="{B963E7A5-BFC7-450B-8F64-80F6FFF64BF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9791839" y="4734089"/>
            <a:ext cx="426574" cy="426574"/>
          </a:xfrm>
          <a:prstGeom prst="rect">
            <a:avLst/>
          </a:prstGeom>
        </p:spPr>
      </p:pic>
      <p:pic>
        <p:nvPicPr>
          <p:cNvPr id="58" name="shp96" descr="Clipboard Partially Checked">
            <a:extLst>
              <a:ext uri="{FF2B5EF4-FFF2-40B4-BE49-F238E27FC236}">
                <a16:creationId xmlns:a16="http://schemas.microsoft.com/office/drawing/2014/main" id="{AF216EE2-9B07-4CCC-862F-899F6523F33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6666053" y="3517695"/>
            <a:ext cx="426574" cy="426574"/>
          </a:xfrm>
          <a:prstGeom prst="rect">
            <a:avLst/>
          </a:prstGeom>
        </p:spPr>
      </p:pic>
      <p:pic>
        <p:nvPicPr>
          <p:cNvPr id="59" name="Picture 2" descr="Document provider, content provider, content sharing, data provider, file shari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483417" y="2966033"/>
            <a:ext cx="374135" cy="374136"/>
          </a:xfrm>
          <a:prstGeom prst="rect">
            <a:avLst/>
          </a:prstGeom>
          <a:noFill/>
          <a:extLst>
            <a:ext uri="{909E8E84-426E-40DD-AFC4-6F175D3DCCD1}">
              <a14:hiddenFill xmlns:a14="http://schemas.microsoft.com/office/drawing/2010/main">
                <a:solidFill>
                  <a:srgbClr val="FFFFFF"/>
                </a:solidFill>
              </a14:hiddenFill>
            </a:ext>
          </a:extLst>
        </p:spPr>
      </p:pic>
      <p:sp>
        <p:nvSpPr>
          <p:cNvPr id="60" name="shp33">
            <a:extLst>
              <a:ext uri="{FF2B5EF4-FFF2-40B4-BE49-F238E27FC236}">
                <a16:creationId xmlns:a16="http://schemas.microsoft.com/office/drawing/2014/main" id="{0A6C0271-BAAC-45DA-A781-FBE702AC8CEE}"/>
              </a:ext>
            </a:extLst>
          </p:cNvPr>
          <p:cNvSpPr txBox="1"/>
          <p:nvPr/>
        </p:nvSpPr>
        <p:spPr>
          <a:xfrm>
            <a:off x="7205402" y="4788662"/>
            <a:ext cx="972704"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pic>
        <p:nvPicPr>
          <p:cNvPr id="61" name="shp98" descr="User network">
            <a:extLst>
              <a:ext uri="{FF2B5EF4-FFF2-40B4-BE49-F238E27FC236}">
                <a16:creationId xmlns:a16="http://schemas.microsoft.com/office/drawing/2014/main" id="{3F84B39F-1F81-45DA-BC10-5F5F99E36BB7}"/>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7892312" y="5022510"/>
            <a:ext cx="426574" cy="426574"/>
          </a:xfrm>
          <a:prstGeom prst="rect">
            <a:avLst/>
          </a:prstGeom>
        </p:spPr>
      </p:pic>
    </p:spTree>
    <p:extLst>
      <p:ext uri="{BB962C8B-B14F-4D97-AF65-F5344CB8AC3E}">
        <p14:creationId xmlns:p14="http://schemas.microsoft.com/office/powerpoint/2010/main" val="34761551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hp240"/>
          <p:cNvSpPr/>
          <p:nvPr/>
        </p:nvSpPr>
        <p:spPr>
          <a:xfrm rot="16200000">
            <a:off x="11496471" y="6177657"/>
            <a:ext cx="442895" cy="699810"/>
          </a:xfrm>
          <a:prstGeom prst="round2SameRect">
            <a:avLst>
              <a:gd name="adj1" fmla="val 50000"/>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shp241"/>
          <p:cNvSpPr txBox="1"/>
          <p:nvPr/>
        </p:nvSpPr>
        <p:spPr>
          <a:xfrm>
            <a:off x="11463514" y="6327507"/>
            <a:ext cx="57573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Calibri" panose="020F0502020204030204"/>
                <a:ea typeface="+mn-ea"/>
                <a:cs typeface="+mn-cs"/>
              </a:rPr>
              <a:t>01</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33" name="shp242"/>
          <p:cNvCxnSpPr/>
          <p:nvPr/>
        </p:nvCxnSpPr>
        <p:spPr>
          <a:xfrm flipH="1">
            <a:off x="189265" y="163128"/>
            <a:ext cx="1181347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5" name="shp243"/>
          <p:cNvSpPr/>
          <p:nvPr/>
        </p:nvSpPr>
        <p:spPr>
          <a:xfrm flipH="1">
            <a:off x="489498" y="3097128"/>
            <a:ext cx="4395444" cy="614846"/>
          </a:xfrm>
          <a:custGeom>
            <a:avLst/>
            <a:gdLst>
              <a:gd name="connsiteX0" fmla="*/ 0 w 4395444"/>
              <a:gd name="connsiteY0" fmla="*/ 0 h 614846"/>
              <a:gd name="connsiteX1" fmla="*/ 4088021 w 4395444"/>
              <a:gd name="connsiteY1" fmla="*/ 0 h 614846"/>
              <a:gd name="connsiteX2" fmla="*/ 4395444 w 4395444"/>
              <a:gd name="connsiteY2" fmla="*/ 307423 h 614846"/>
              <a:gd name="connsiteX3" fmla="*/ 4088021 w 4395444"/>
              <a:gd name="connsiteY3" fmla="*/ 614846 h 614846"/>
              <a:gd name="connsiteX4" fmla="*/ 3 w 4395444"/>
              <a:gd name="connsiteY4" fmla="*/ 614846 h 614846"/>
              <a:gd name="connsiteX5" fmla="*/ 40139 w 4395444"/>
              <a:gd name="connsiteY5" fmla="*/ 581731 h 614846"/>
              <a:gd name="connsiteX6" fmla="*/ 153760 w 4395444"/>
              <a:gd name="connsiteY6" fmla="*/ 307424 h 614846"/>
              <a:gd name="connsiteX7" fmla="*/ 40139 w 4395444"/>
              <a:gd name="connsiteY7" fmla="*/ 33118 h 614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95444" h="614846">
                <a:moveTo>
                  <a:pt x="0" y="0"/>
                </a:moveTo>
                <a:lnTo>
                  <a:pt x="4088021" y="0"/>
                </a:lnTo>
                <a:cubicBezTo>
                  <a:pt x="4257806" y="0"/>
                  <a:pt x="4395444" y="137638"/>
                  <a:pt x="4395444" y="307423"/>
                </a:cubicBezTo>
                <a:cubicBezTo>
                  <a:pt x="4395444" y="477208"/>
                  <a:pt x="4257806" y="614846"/>
                  <a:pt x="4088021" y="614846"/>
                </a:cubicBezTo>
                <a:lnTo>
                  <a:pt x="3" y="614846"/>
                </a:lnTo>
                <a:lnTo>
                  <a:pt x="40139" y="581731"/>
                </a:lnTo>
                <a:cubicBezTo>
                  <a:pt x="110340" y="511530"/>
                  <a:pt x="153760" y="414548"/>
                  <a:pt x="153760" y="307424"/>
                </a:cubicBezTo>
                <a:cubicBezTo>
                  <a:pt x="153760" y="200301"/>
                  <a:pt x="110340" y="103319"/>
                  <a:pt x="40139" y="3311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shp244"/>
          <p:cNvSpPr txBox="1"/>
          <p:nvPr/>
        </p:nvSpPr>
        <p:spPr>
          <a:xfrm>
            <a:off x="98288" y="3136379"/>
            <a:ext cx="4686488"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2400" b="0" i="0" u="none" strike="noStrike" kern="1200" cap="none" spc="0" normalizeH="0" baseline="0" noProof="0" dirty="0" smtClean="0">
                <a:ln>
                  <a:noFill/>
                </a:ln>
                <a:solidFill>
                  <a:prstClr val="white"/>
                </a:solidFill>
                <a:effectLst/>
                <a:uLnTx/>
                <a:uFillTx/>
                <a:latin typeface="Calibri" panose="020F0502020204030204"/>
                <a:ea typeface="+mn-ea"/>
                <a:cs typeface="+mn-cs"/>
              </a:rPr>
              <a:t>National/</a:t>
            </a:r>
            <a:r>
              <a:rPr kumimoji="0" lang="fr-FR" sz="2400" b="0" i="0" u="none" strike="noStrike" kern="1200" cap="none" spc="0" normalizeH="0" baseline="0" noProof="0" dirty="0" err="1" smtClean="0">
                <a:ln>
                  <a:noFill/>
                </a:ln>
                <a:solidFill>
                  <a:prstClr val="white"/>
                </a:solidFill>
                <a:effectLst/>
                <a:uLnTx/>
                <a:uFillTx/>
                <a:latin typeface="Calibri" panose="020F0502020204030204"/>
                <a:ea typeface="+mn-ea"/>
                <a:cs typeface="+mn-cs"/>
              </a:rPr>
              <a:t>Sub</a:t>
            </a:r>
            <a:r>
              <a:rPr kumimoji="0" lang="fr-FR" sz="2400" b="0" i="0" u="none" strike="noStrike" kern="1200" cap="none" spc="0" normalizeH="0" baseline="0" noProof="0" dirty="0" smtClean="0">
                <a:ln>
                  <a:noFill/>
                </a:ln>
                <a:solidFill>
                  <a:prstClr val="white"/>
                </a:solidFill>
                <a:effectLst/>
                <a:uLnTx/>
                <a:uFillTx/>
                <a:latin typeface="Calibri" panose="020F0502020204030204"/>
                <a:ea typeface="+mn-ea"/>
                <a:cs typeface="+mn-cs"/>
              </a:rPr>
              <a:t>-National </a:t>
            </a:r>
            <a:r>
              <a:rPr kumimoji="0" lang="fr-FR" sz="2400" b="0" i="0" u="none" strike="noStrike" kern="1200" cap="none" spc="0" normalizeH="0" baseline="0" noProof="0" dirty="0" err="1" smtClean="0">
                <a:ln>
                  <a:noFill/>
                </a:ln>
                <a:solidFill>
                  <a:prstClr val="white"/>
                </a:solidFill>
                <a:effectLst/>
                <a:uLnTx/>
                <a:uFillTx/>
                <a:latin typeface="Calibri" panose="020F0502020204030204"/>
                <a:ea typeface="+mn-ea"/>
                <a:cs typeface="+mn-cs"/>
              </a:rPr>
              <a:t>Users</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shp245"/>
          <p:cNvSpPr/>
          <p:nvPr/>
        </p:nvSpPr>
        <p:spPr>
          <a:xfrm>
            <a:off x="4866898" y="3010062"/>
            <a:ext cx="775855" cy="775855"/>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5</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shp246"/>
          <p:cNvSpPr txBox="1">
            <a:spLocks/>
          </p:cNvSpPr>
          <p:nvPr/>
        </p:nvSpPr>
        <p:spPr>
          <a:xfrm>
            <a:off x="577417" y="1316915"/>
            <a:ext cx="4322173" cy="1506203"/>
          </a:xfrm>
          <a:prstGeom prst="rect">
            <a:avLst/>
          </a:prstGeom>
        </p:spPr>
        <p:txBody>
          <a:bodyPr anchor="b"/>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smtClean="0">
                <a:ln>
                  <a:noFill/>
                </a:ln>
                <a:solidFill>
                  <a:srgbClr val="333F50"/>
                </a:solidFill>
                <a:effectLst/>
                <a:uLnTx/>
                <a:uFillTx/>
                <a:latin typeface="Calibri Light" panose="020F0302020204030204"/>
                <a:ea typeface="+mn-ea"/>
                <a:cs typeface="+mn-cs"/>
              </a:rPr>
              <a:t>National/Sub-National Users</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 Contributes in co-production, assess user demand, uses information at decision making and provides feedback. For example, Humanitarian Workers, </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D</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evelopment </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P</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lanners</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 </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Disaster </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M</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anagers</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 </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Public Health, </a:t>
            </a:r>
            <a:r>
              <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rPr>
              <a:t>private </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sector etc.  </a:t>
            </a:r>
            <a:endPar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endParaRPr>
          </a:p>
        </p:txBody>
      </p:sp>
      <p:grpSp>
        <p:nvGrpSpPr>
          <p:cNvPr id="38" name="shp247"/>
          <p:cNvGrpSpPr/>
          <p:nvPr/>
        </p:nvGrpSpPr>
        <p:grpSpPr>
          <a:xfrm>
            <a:off x="0" y="6722774"/>
            <a:ext cx="1854352" cy="140536"/>
            <a:chOff x="3797402" y="721910"/>
            <a:chExt cx="1854352" cy="140536"/>
          </a:xfrm>
        </p:grpSpPr>
        <p:sp>
          <p:nvSpPr>
            <p:cNvPr id="46" name="shp248"/>
            <p:cNvSpPr/>
            <p:nvPr/>
          </p:nvSpPr>
          <p:spPr>
            <a:xfrm>
              <a:off x="3797402" y="721910"/>
              <a:ext cx="606582" cy="1405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shp249"/>
            <p:cNvSpPr/>
            <p:nvPr/>
          </p:nvSpPr>
          <p:spPr>
            <a:xfrm>
              <a:off x="5045172" y="721910"/>
              <a:ext cx="606582" cy="1405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hp250"/>
            <p:cNvSpPr/>
            <p:nvPr/>
          </p:nvSpPr>
          <p:spPr>
            <a:xfrm>
              <a:off x="4421287" y="721910"/>
              <a:ext cx="606582" cy="14053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9" name="shp251">
            <a:extLst>
              <a:ext uri="{FF2B5EF4-FFF2-40B4-BE49-F238E27FC236}">
                <a16:creationId xmlns:a16="http://schemas.microsoft.com/office/drawing/2014/main" id="{A5841732-7F18-404B-A924-FDEBD734C181}"/>
              </a:ext>
            </a:extLst>
          </p:cNvPr>
          <p:cNvSpPr/>
          <p:nvPr/>
        </p:nvSpPr>
        <p:spPr>
          <a:xfrm>
            <a:off x="7602142" y="1969120"/>
            <a:ext cx="998300" cy="701315"/>
          </a:xfrm>
          <a:custGeom>
            <a:avLst/>
            <a:gdLst/>
            <a:ahLst/>
            <a:cxnLst/>
            <a:rect l="l" t="t" r="r" b="b"/>
            <a:pathLst>
              <a:path w="191" h="134" extrusionOk="0">
                <a:moveTo>
                  <a:pt x="47" y="29"/>
                </a:moveTo>
                <a:cubicBezTo>
                  <a:pt x="0" y="111"/>
                  <a:pt x="0" y="111"/>
                  <a:pt x="0" y="111"/>
                </a:cubicBezTo>
                <a:cubicBezTo>
                  <a:pt x="38" y="133"/>
                  <a:pt x="87" y="134"/>
                  <a:pt x="128" y="111"/>
                </a:cubicBezTo>
                <a:cubicBezTo>
                  <a:pt x="169" y="87"/>
                  <a:pt x="191" y="44"/>
                  <a:pt x="191" y="0"/>
                </a:cubicBezTo>
                <a:cubicBezTo>
                  <a:pt x="97" y="0"/>
                  <a:pt x="97" y="0"/>
                  <a:pt x="97" y="0"/>
                </a:cubicBezTo>
                <a:cubicBezTo>
                  <a:pt x="79" y="0"/>
                  <a:pt x="57" y="13"/>
                  <a:pt x="47" y="2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11" name="shp252">
            <a:extLst>
              <a:ext uri="{FF2B5EF4-FFF2-40B4-BE49-F238E27FC236}">
                <a16:creationId xmlns:a16="http://schemas.microsoft.com/office/drawing/2014/main" id="{298A4AA4-3AA9-472A-9A1A-24F91B6B92F5}"/>
              </a:ext>
            </a:extLst>
          </p:cNvPr>
          <p:cNvSpPr/>
          <p:nvPr/>
        </p:nvSpPr>
        <p:spPr>
          <a:xfrm>
            <a:off x="7183500" y="1409737"/>
            <a:ext cx="659569" cy="1098488"/>
          </a:xfrm>
          <a:custGeom>
            <a:avLst/>
            <a:gdLst/>
            <a:ahLst/>
            <a:cxnLst/>
            <a:rect l="l" t="t" r="r" b="b"/>
            <a:pathLst>
              <a:path w="126" h="210" extrusionOk="0">
                <a:moveTo>
                  <a:pt x="112" y="135"/>
                </a:moveTo>
                <a:cubicBezTo>
                  <a:pt x="125" y="115"/>
                  <a:pt x="126" y="89"/>
                  <a:pt x="113" y="67"/>
                </a:cubicBezTo>
                <a:cubicBezTo>
                  <a:pt x="113" y="67"/>
                  <a:pt x="113" y="67"/>
                  <a:pt x="113" y="67"/>
                </a:cubicBezTo>
                <a:cubicBezTo>
                  <a:pt x="75" y="0"/>
                  <a:pt x="75" y="0"/>
                  <a:pt x="75" y="0"/>
                </a:cubicBezTo>
                <a:cubicBezTo>
                  <a:pt x="18" y="37"/>
                  <a:pt x="0" y="112"/>
                  <a:pt x="34" y="171"/>
                </a:cubicBezTo>
                <a:cubicBezTo>
                  <a:pt x="43" y="187"/>
                  <a:pt x="55" y="200"/>
                  <a:pt x="69" y="210"/>
                </a:cubicBezTo>
                <a:cubicBezTo>
                  <a:pt x="112" y="135"/>
                  <a:pt x="112" y="135"/>
                  <a:pt x="112" y="135"/>
                </a:cubicBezTo>
                <a:cubicBezTo>
                  <a:pt x="112" y="135"/>
                  <a:pt x="112" y="135"/>
                  <a:pt x="112" y="13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13" name="shp253">
            <a:extLst>
              <a:ext uri="{FF2B5EF4-FFF2-40B4-BE49-F238E27FC236}">
                <a16:creationId xmlns:a16="http://schemas.microsoft.com/office/drawing/2014/main" id="{93F2DEEF-D435-4349-8DAB-3289B051D1E2}"/>
              </a:ext>
            </a:extLst>
          </p:cNvPr>
          <p:cNvSpPr/>
          <p:nvPr/>
        </p:nvSpPr>
        <p:spPr>
          <a:xfrm>
            <a:off x="7633153" y="1216518"/>
            <a:ext cx="967289" cy="684617"/>
          </a:xfrm>
          <a:custGeom>
            <a:avLst/>
            <a:gdLst/>
            <a:ahLst/>
            <a:cxnLst/>
            <a:rect l="l" t="t" r="r" b="b"/>
            <a:pathLst>
              <a:path w="185" h="131" extrusionOk="0">
                <a:moveTo>
                  <a:pt x="37" y="95"/>
                </a:moveTo>
                <a:cubicBezTo>
                  <a:pt x="37" y="95"/>
                  <a:pt x="37" y="95"/>
                  <a:pt x="37" y="95"/>
                </a:cubicBezTo>
                <a:cubicBezTo>
                  <a:pt x="51" y="118"/>
                  <a:pt x="75" y="131"/>
                  <a:pt x="100" y="131"/>
                </a:cubicBezTo>
                <a:cubicBezTo>
                  <a:pt x="100" y="131"/>
                  <a:pt x="100" y="131"/>
                  <a:pt x="100" y="131"/>
                </a:cubicBezTo>
                <a:cubicBezTo>
                  <a:pt x="185" y="131"/>
                  <a:pt x="185" y="131"/>
                  <a:pt x="185" y="131"/>
                </a:cubicBezTo>
                <a:cubicBezTo>
                  <a:pt x="183" y="114"/>
                  <a:pt x="178" y="97"/>
                  <a:pt x="168" y="81"/>
                </a:cubicBezTo>
                <a:cubicBezTo>
                  <a:pt x="134" y="22"/>
                  <a:pt x="60" y="0"/>
                  <a:pt x="0" y="31"/>
                </a:cubicBezTo>
                <a:lnTo>
                  <a:pt x="37" y="9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15" name="shp254">
            <a:extLst>
              <a:ext uri="{FF2B5EF4-FFF2-40B4-BE49-F238E27FC236}">
                <a16:creationId xmlns:a16="http://schemas.microsoft.com/office/drawing/2014/main" id="{6983DAED-9080-4601-B488-000C7A4D266E}"/>
              </a:ext>
            </a:extLst>
          </p:cNvPr>
          <p:cNvSpPr txBox="1"/>
          <p:nvPr/>
        </p:nvSpPr>
        <p:spPr>
          <a:xfrm>
            <a:off x="7934909" y="209793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06</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shp256">
            <a:extLst>
              <a:ext uri="{FF2B5EF4-FFF2-40B4-BE49-F238E27FC236}">
                <a16:creationId xmlns:a16="http://schemas.microsoft.com/office/drawing/2014/main" id="{95F615BE-2118-480E-9355-D6D0F4AF2D2E}"/>
              </a:ext>
            </a:extLst>
          </p:cNvPr>
          <p:cNvSpPr/>
          <p:nvPr/>
        </p:nvSpPr>
        <p:spPr>
          <a:xfrm>
            <a:off x="8955871" y="1969120"/>
            <a:ext cx="998300" cy="701315"/>
          </a:xfrm>
          <a:custGeom>
            <a:avLst/>
            <a:gdLst/>
            <a:ahLst/>
            <a:cxnLst/>
            <a:rect l="l" t="t" r="r" b="b"/>
            <a:pathLst>
              <a:path w="191" h="134" extrusionOk="0">
                <a:moveTo>
                  <a:pt x="94" y="0"/>
                </a:moveTo>
                <a:cubicBezTo>
                  <a:pt x="0" y="0"/>
                  <a:pt x="0" y="0"/>
                  <a:pt x="0" y="0"/>
                </a:cubicBezTo>
                <a:cubicBezTo>
                  <a:pt x="0" y="44"/>
                  <a:pt x="23" y="87"/>
                  <a:pt x="63" y="111"/>
                </a:cubicBezTo>
                <a:cubicBezTo>
                  <a:pt x="104" y="134"/>
                  <a:pt x="153" y="133"/>
                  <a:pt x="191" y="111"/>
                </a:cubicBezTo>
                <a:cubicBezTo>
                  <a:pt x="144" y="29"/>
                  <a:pt x="144" y="29"/>
                  <a:pt x="144" y="29"/>
                </a:cubicBezTo>
                <a:cubicBezTo>
                  <a:pt x="135" y="13"/>
                  <a:pt x="112" y="0"/>
                  <a:pt x="94" y="0"/>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1" name="shp257">
            <a:extLst>
              <a:ext uri="{FF2B5EF4-FFF2-40B4-BE49-F238E27FC236}">
                <a16:creationId xmlns:a16="http://schemas.microsoft.com/office/drawing/2014/main" id="{97C09CA2-026A-4014-AB8D-92F6AC234883}"/>
              </a:ext>
            </a:extLst>
          </p:cNvPr>
          <p:cNvSpPr/>
          <p:nvPr/>
        </p:nvSpPr>
        <p:spPr>
          <a:xfrm>
            <a:off x="8955871" y="1216518"/>
            <a:ext cx="967289" cy="684617"/>
          </a:xfrm>
          <a:custGeom>
            <a:avLst/>
            <a:gdLst/>
            <a:ahLst/>
            <a:cxnLst/>
            <a:rect l="l" t="t" r="r" b="b"/>
            <a:pathLst>
              <a:path w="185" h="131" extrusionOk="0">
                <a:moveTo>
                  <a:pt x="87" y="131"/>
                </a:moveTo>
                <a:cubicBezTo>
                  <a:pt x="111" y="131"/>
                  <a:pt x="134" y="119"/>
                  <a:pt x="146" y="98"/>
                </a:cubicBezTo>
                <a:cubicBezTo>
                  <a:pt x="146" y="98"/>
                  <a:pt x="146" y="98"/>
                  <a:pt x="146" y="98"/>
                </a:cubicBezTo>
                <a:cubicBezTo>
                  <a:pt x="185" y="31"/>
                  <a:pt x="185" y="31"/>
                  <a:pt x="185" y="31"/>
                </a:cubicBezTo>
                <a:cubicBezTo>
                  <a:pt x="125" y="0"/>
                  <a:pt x="51" y="22"/>
                  <a:pt x="17" y="81"/>
                </a:cubicBezTo>
                <a:cubicBezTo>
                  <a:pt x="8" y="97"/>
                  <a:pt x="2" y="114"/>
                  <a:pt x="0" y="131"/>
                </a:cubicBezTo>
                <a:cubicBezTo>
                  <a:pt x="87" y="131"/>
                  <a:pt x="87" y="131"/>
                  <a:pt x="87" y="131"/>
                </a:cubicBezTo>
                <a:cubicBezTo>
                  <a:pt x="87" y="131"/>
                  <a:pt x="87" y="131"/>
                  <a:pt x="87" y="131"/>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3" name="shp258">
            <a:extLst>
              <a:ext uri="{FF2B5EF4-FFF2-40B4-BE49-F238E27FC236}">
                <a16:creationId xmlns:a16="http://schemas.microsoft.com/office/drawing/2014/main" id="{4114AA11-E5A2-4974-AB8A-D3580A210F65}"/>
              </a:ext>
            </a:extLst>
          </p:cNvPr>
          <p:cNvSpPr/>
          <p:nvPr/>
        </p:nvSpPr>
        <p:spPr>
          <a:xfrm>
            <a:off x="9719206" y="1409737"/>
            <a:ext cx="653607" cy="1098488"/>
          </a:xfrm>
          <a:custGeom>
            <a:avLst/>
            <a:gdLst/>
            <a:ahLst/>
            <a:cxnLst/>
            <a:rect l="l" t="t" r="r" b="b"/>
            <a:pathLst>
              <a:path w="125" h="210" extrusionOk="0">
                <a:moveTo>
                  <a:pt x="13" y="65"/>
                </a:moveTo>
                <a:cubicBezTo>
                  <a:pt x="13" y="65"/>
                  <a:pt x="13" y="65"/>
                  <a:pt x="13" y="65"/>
                </a:cubicBezTo>
                <a:cubicBezTo>
                  <a:pt x="0" y="88"/>
                  <a:pt x="1" y="115"/>
                  <a:pt x="14" y="137"/>
                </a:cubicBezTo>
                <a:cubicBezTo>
                  <a:pt x="14" y="137"/>
                  <a:pt x="14" y="137"/>
                  <a:pt x="14" y="137"/>
                </a:cubicBezTo>
                <a:cubicBezTo>
                  <a:pt x="56" y="210"/>
                  <a:pt x="56" y="210"/>
                  <a:pt x="56" y="210"/>
                </a:cubicBezTo>
                <a:cubicBezTo>
                  <a:pt x="70" y="200"/>
                  <a:pt x="82" y="187"/>
                  <a:pt x="91" y="171"/>
                </a:cubicBezTo>
                <a:cubicBezTo>
                  <a:pt x="125" y="112"/>
                  <a:pt x="107" y="37"/>
                  <a:pt x="50" y="0"/>
                </a:cubicBezTo>
                <a:lnTo>
                  <a:pt x="13" y="6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47" name="shp259">
            <a:extLst>
              <a:ext uri="{FF2B5EF4-FFF2-40B4-BE49-F238E27FC236}">
                <a16:creationId xmlns:a16="http://schemas.microsoft.com/office/drawing/2014/main" id="{ED05A191-AEAE-4FFB-893A-6DBD9345296C}"/>
              </a:ext>
            </a:extLst>
          </p:cNvPr>
          <p:cNvSpPr txBox="1"/>
          <p:nvPr/>
        </p:nvSpPr>
        <p:spPr>
          <a:xfrm>
            <a:off x="9265975" y="2086006"/>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01</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1" name="shp261">
            <a:extLst>
              <a:ext uri="{FF2B5EF4-FFF2-40B4-BE49-F238E27FC236}">
                <a16:creationId xmlns:a16="http://schemas.microsoft.com/office/drawing/2014/main" id="{84EC4F1F-626E-44A2-BB94-698BB4B5D3FB}"/>
              </a:ext>
            </a:extLst>
          </p:cNvPr>
          <p:cNvSpPr/>
          <p:nvPr/>
        </p:nvSpPr>
        <p:spPr>
          <a:xfrm>
            <a:off x="9797925" y="2854112"/>
            <a:ext cx="627367" cy="1149774"/>
          </a:xfrm>
          <a:custGeom>
            <a:avLst/>
            <a:gdLst/>
            <a:ahLst/>
            <a:cxnLst/>
            <a:rect l="l" t="t" r="r" b="b"/>
            <a:pathLst>
              <a:path w="120" h="220" extrusionOk="0">
                <a:moveTo>
                  <a:pt x="110" y="81"/>
                </a:moveTo>
                <a:cubicBezTo>
                  <a:pt x="63" y="0"/>
                  <a:pt x="63" y="0"/>
                  <a:pt x="63" y="0"/>
                </a:cubicBezTo>
                <a:cubicBezTo>
                  <a:pt x="25" y="22"/>
                  <a:pt x="0" y="63"/>
                  <a:pt x="0" y="110"/>
                </a:cubicBezTo>
                <a:cubicBezTo>
                  <a:pt x="0" y="157"/>
                  <a:pt x="25" y="198"/>
                  <a:pt x="63" y="220"/>
                </a:cubicBezTo>
                <a:cubicBezTo>
                  <a:pt x="110" y="139"/>
                  <a:pt x="110" y="139"/>
                  <a:pt x="110" y="139"/>
                </a:cubicBezTo>
                <a:cubicBezTo>
                  <a:pt x="120" y="123"/>
                  <a:pt x="120" y="97"/>
                  <a:pt x="110" y="81"/>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3" name="shp262">
            <a:extLst>
              <a:ext uri="{FF2B5EF4-FFF2-40B4-BE49-F238E27FC236}">
                <a16:creationId xmlns:a16="http://schemas.microsoft.com/office/drawing/2014/main" id="{38572C8A-6F4B-4049-BD0B-A51D2B5F436F}"/>
              </a:ext>
            </a:extLst>
          </p:cNvPr>
          <p:cNvSpPr/>
          <p:nvPr/>
        </p:nvSpPr>
        <p:spPr>
          <a:xfrm>
            <a:off x="10190327" y="2764659"/>
            <a:ext cx="935087" cy="633330"/>
          </a:xfrm>
          <a:custGeom>
            <a:avLst/>
            <a:gdLst/>
            <a:ahLst/>
            <a:cxnLst/>
            <a:rect l="l" t="t" r="r" b="b"/>
            <a:pathLst>
              <a:path w="179" h="121" extrusionOk="0">
                <a:moveTo>
                  <a:pt x="44" y="86"/>
                </a:moveTo>
                <a:cubicBezTo>
                  <a:pt x="55" y="106"/>
                  <a:pt x="77" y="120"/>
                  <a:pt x="102" y="121"/>
                </a:cubicBezTo>
                <a:cubicBezTo>
                  <a:pt x="102" y="121"/>
                  <a:pt x="102" y="121"/>
                  <a:pt x="102" y="121"/>
                </a:cubicBezTo>
                <a:cubicBezTo>
                  <a:pt x="179" y="121"/>
                  <a:pt x="179" y="121"/>
                  <a:pt x="179" y="121"/>
                </a:cubicBezTo>
                <a:cubicBezTo>
                  <a:pt x="176" y="53"/>
                  <a:pt x="120" y="0"/>
                  <a:pt x="52" y="0"/>
                </a:cubicBezTo>
                <a:cubicBezTo>
                  <a:pt x="34" y="0"/>
                  <a:pt x="16" y="4"/>
                  <a:pt x="0" y="11"/>
                </a:cubicBezTo>
                <a:cubicBezTo>
                  <a:pt x="44" y="86"/>
                  <a:pt x="44" y="86"/>
                  <a:pt x="44" y="86"/>
                </a:cubicBezTo>
                <a:cubicBezTo>
                  <a:pt x="44" y="86"/>
                  <a:pt x="44" y="86"/>
                  <a:pt x="44" y="86"/>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55" name="shp263">
            <a:extLst>
              <a:ext uri="{FF2B5EF4-FFF2-40B4-BE49-F238E27FC236}">
                <a16:creationId xmlns:a16="http://schemas.microsoft.com/office/drawing/2014/main" id="{DCE3592B-1642-4941-A7D2-D68400937B9E}"/>
              </a:ext>
            </a:extLst>
          </p:cNvPr>
          <p:cNvSpPr/>
          <p:nvPr/>
        </p:nvSpPr>
        <p:spPr>
          <a:xfrm>
            <a:off x="10190327" y="3465973"/>
            <a:ext cx="935087" cy="632137"/>
          </a:xfrm>
          <a:custGeom>
            <a:avLst/>
            <a:gdLst/>
            <a:ahLst/>
            <a:cxnLst/>
            <a:rect l="l" t="t" r="r" b="b"/>
            <a:pathLst>
              <a:path w="179" h="121" extrusionOk="0">
                <a:moveTo>
                  <a:pt x="105" y="0"/>
                </a:moveTo>
                <a:cubicBezTo>
                  <a:pt x="105" y="0"/>
                  <a:pt x="105" y="0"/>
                  <a:pt x="105" y="0"/>
                </a:cubicBezTo>
                <a:cubicBezTo>
                  <a:pt x="78" y="0"/>
                  <a:pt x="55" y="15"/>
                  <a:pt x="43" y="36"/>
                </a:cubicBezTo>
                <a:cubicBezTo>
                  <a:pt x="43" y="36"/>
                  <a:pt x="43" y="36"/>
                  <a:pt x="43" y="36"/>
                </a:cubicBezTo>
                <a:cubicBezTo>
                  <a:pt x="0" y="110"/>
                  <a:pt x="0" y="110"/>
                  <a:pt x="0" y="110"/>
                </a:cubicBezTo>
                <a:cubicBezTo>
                  <a:pt x="16" y="117"/>
                  <a:pt x="34" y="121"/>
                  <a:pt x="52" y="121"/>
                </a:cubicBezTo>
                <a:cubicBezTo>
                  <a:pt x="120" y="121"/>
                  <a:pt x="176" y="67"/>
                  <a:pt x="179" y="0"/>
                </a:cubicBezTo>
                <a:lnTo>
                  <a:pt x="105" y="0"/>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7" name="shp264">
            <a:extLst>
              <a:ext uri="{FF2B5EF4-FFF2-40B4-BE49-F238E27FC236}">
                <a16:creationId xmlns:a16="http://schemas.microsoft.com/office/drawing/2014/main" id="{EDA5AF77-1E33-4380-AC14-FE4541435468}"/>
              </a:ext>
            </a:extLst>
          </p:cNvPr>
          <p:cNvSpPr txBox="1"/>
          <p:nvPr/>
        </p:nvSpPr>
        <p:spPr>
          <a:xfrm>
            <a:off x="9914811" y="323697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02</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1" name="shp266">
            <a:extLst>
              <a:ext uri="{FF2B5EF4-FFF2-40B4-BE49-F238E27FC236}">
                <a16:creationId xmlns:a16="http://schemas.microsoft.com/office/drawing/2014/main" id="{1565F048-11E1-4690-BF16-2901649408D4}"/>
              </a:ext>
            </a:extLst>
          </p:cNvPr>
          <p:cNvSpPr/>
          <p:nvPr/>
        </p:nvSpPr>
        <p:spPr>
          <a:xfrm>
            <a:off x="8955871" y="4187565"/>
            <a:ext cx="998300" cy="701315"/>
          </a:xfrm>
          <a:custGeom>
            <a:avLst/>
            <a:gdLst/>
            <a:ahLst/>
            <a:cxnLst/>
            <a:rect l="l" t="t" r="r" b="b"/>
            <a:pathLst>
              <a:path w="191" h="134" extrusionOk="0">
                <a:moveTo>
                  <a:pt x="144" y="105"/>
                </a:moveTo>
                <a:cubicBezTo>
                  <a:pt x="191" y="24"/>
                  <a:pt x="191" y="24"/>
                  <a:pt x="191" y="24"/>
                </a:cubicBezTo>
                <a:cubicBezTo>
                  <a:pt x="153" y="2"/>
                  <a:pt x="104" y="0"/>
                  <a:pt x="63" y="24"/>
                </a:cubicBezTo>
                <a:cubicBezTo>
                  <a:pt x="23" y="47"/>
                  <a:pt x="0" y="90"/>
                  <a:pt x="0" y="134"/>
                </a:cubicBezTo>
                <a:cubicBezTo>
                  <a:pt x="94" y="134"/>
                  <a:pt x="94" y="134"/>
                  <a:pt x="94" y="134"/>
                </a:cubicBezTo>
                <a:cubicBezTo>
                  <a:pt x="112" y="134"/>
                  <a:pt x="135" y="121"/>
                  <a:pt x="144" y="105"/>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3" name="shp267">
            <a:extLst>
              <a:ext uri="{FF2B5EF4-FFF2-40B4-BE49-F238E27FC236}">
                <a16:creationId xmlns:a16="http://schemas.microsoft.com/office/drawing/2014/main" id="{B8E00478-15AF-40F6-B966-62F5FF36F63D}"/>
              </a:ext>
            </a:extLst>
          </p:cNvPr>
          <p:cNvSpPr/>
          <p:nvPr/>
        </p:nvSpPr>
        <p:spPr>
          <a:xfrm>
            <a:off x="9714436" y="4349774"/>
            <a:ext cx="658377" cy="1098488"/>
          </a:xfrm>
          <a:custGeom>
            <a:avLst/>
            <a:gdLst/>
            <a:ahLst/>
            <a:cxnLst/>
            <a:rect l="l" t="t" r="r" b="b"/>
            <a:pathLst>
              <a:path w="126" h="210" extrusionOk="0">
                <a:moveTo>
                  <a:pt x="14" y="75"/>
                </a:moveTo>
                <a:cubicBezTo>
                  <a:pt x="1" y="95"/>
                  <a:pt x="0" y="121"/>
                  <a:pt x="13" y="143"/>
                </a:cubicBezTo>
                <a:cubicBezTo>
                  <a:pt x="13" y="143"/>
                  <a:pt x="13" y="143"/>
                  <a:pt x="13" y="143"/>
                </a:cubicBezTo>
                <a:cubicBezTo>
                  <a:pt x="51" y="210"/>
                  <a:pt x="51" y="210"/>
                  <a:pt x="51" y="210"/>
                </a:cubicBezTo>
                <a:cubicBezTo>
                  <a:pt x="108" y="173"/>
                  <a:pt x="126" y="98"/>
                  <a:pt x="92" y="39"/>
                </a:cubicBezTo>
                <a:cubicBezTo>
                  <a:pt x="83" y="23"/>
                  <a:pt x="71" y="10"/>
                  <a:pt x="57" y="0"/>
                </a:cubicBezTo>
                <a:cubicBezTo>
                  <a:pt x="14" y="75"/>
                  <a:pt x="14" y="75"/>
                  <a:pt x="14" y="75"/>
                </a:cubicBezTo>
                <a:cubicBezTo>
                  <a:pt x="14" y="75"/>
                  <a:pt x="14" y="75"/>
                  <a:pt x="14" y="7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65" name="shp268">
            <a:extLst>
              <a:ext uri="{FF2B5EF4-FFF2-40B4-BE49-F238E27FC236}">
                <a16:creationId xmlns:a16="http://schemas.microsoft.com/office/drawing/2014/main" id="{97D9FE1E-B27F-4D5E-A597-304349C5D935}"/>
              </a:ext>
            </a:extLst>
          </p:cNvPr>
          <p:cNvSpPr/>
          <p:nvPr/>
        </p:nvSpPr>
        <p:spPr>
          <a:xfrm>
            <a:off x="8955871" y="4956864"/>
            <a:ext cx="967289" cy="684617"/>
          </a:xfrm>
          <a:custGeom>
            <a:avLst/>
            <a:gdLst/>
            <a:ahLst/>
            <a:cxnLst/>
            <a:rect l="l" t="t" r="r" b="b"/>
            <a:pathLst>
              <a:path w="185" h="131" extrusionOk="0">
                <a:moveTo>
                  <a:pt x="148" y="36"/>
                </a:moveTo>
                <a:cubicBezTo>
                  <a:pt x="148" y="36"/>
                  <a:pt x="148" y="36"/>
                  <a:pt x="148" y="36"/>
                </a:cubicBezTo>
                <a:cubicBezTo>
                  <a:pt x="134" y="13"/>
                  <a:pt x="110" y="0"/>
                  <a:pt x="85" y="0"/>
                </a:cubicBezTo>
                <a:cubicBezTo>
                  <a:pt x="85" y="0"/>
                  <a:pt x="85" y="0"/>
                  <a:pt x="85" y="0"/>
                </a:cubicBezTo>
                <a:cubicBezTo>
                  <a:pt x="0" y="0"/>
                  <a:pt x="0" y="0"/>
                  <a:pt x="0" y="0"/>
                </a:cubicBezTo>
                <a:cubicBezTo>
                  <a:pt x="2" y="18"/>
                  <a:pt x="8" y="35"/>
                  <a:pt x="17" y="51"/>
                </a:cubicBezTo>
                <a:cubicBezTo>
                  <a:pt x="51" y="110"/>
                  <a:pt x="125" y="131"/>
                  <a:pt x="185" y="101"/>
                </a:cubicBezTo>
                <a:lnTo>
                  <a:pt x="148" y="3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7" name="shp269">
            <a:extLst>
              <a:ext uri="{FF2B5EF4-FFF2-40B4-BE49-F238E27FC236}">
                <a16:creationId xmlns:a16="http://schemas.microsoft.com/office/drawing/2014/main" id="{8C4C33EF-4267-480E-892D-690BC259800A}"/>
              </a:ext>
            </a:extLst>
          </p:cNvPr>
          <p:cNvSpPr txBox="1"/>
          <p:nvPr/>
        </p:nvSpPr>
        <p:spPr>
          <a:xfrm>
            <a:off x="9248085" y="4381977"/>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03</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1" name="shp271">
            <a:extLst>
              <a:ext uri="{FF2B5EF4-FFF2-40B4-BE49-F238E27FC236}">
                <a16:creationId xmlns:a16="http://schemas.microsoft.com/office/drawing/2014/main" id="{6D0012CA-59FA-4031-8891-5979BB8C67F1}"/>
              </a:ext>
            </a:extLst>
          </p:cNvPr>
          <p:cNvSpPr/>
          <p:nvPr/>
        </p:nvSpPr>
        <p:spPr>
          <a:xfrm>
            <a:off x="7602142" y="4187565"/>
            <a:ext cx="998300" cy="701315"/>
          </a:xfrm>
          <a:custGeom>
            <a:avLst/>
            <a:gdLst/>
            <a:ahLst/>
            <a:cxnLst/>
            <a:rect l="l" t="t" r="r" b="b"/>
            <a:pathLst>
              <a:path w="191" h="134" extrusionOk="0">
                <a:moveTo>
                  <a:pt x="97" y="134"/>
                </a:moveTo>
                <a:cubicBezTo>
                  <a:pt x="191" y="134"/>
                  <a:pt x="191" y="134"/>
                  <a:pt x="191" y="134"/>
                </a:cubicBezTo>
                <a:cubicBezTo>
                  <a:pt x="191" y="90"/>
                  <a:pt x="169" y="47"/>
                  <a:pt x="128" y="24"/>
                </a:cubicBezTo>
                <a:cubicBezTo>
                  <a:pt x="87" y="0"/>
                  <a:pt x="38" y="2"/>
                  <a:pt x="0" y="24"/>
                </a:cubicBezTo>
                <a:cubicBezTo>
                  <a:pt x="47" y="105"/>
                  <a:pt x="47" y="105"/>
                  <a:pt x="47" y="105"/>
                </a:cubicBezTo>
                <a:cubicBezTo>
                  <a:pt x="57" y="121"/>
                  <a:pt x="79" y="134"/>
                  <a:pt x="97" y="134"/>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73" name="shp272">
            <a:extLst>
              <a:ext uri="{FF2B5EF4-FFF2-40B4-BE49-F238E27FC236}">
                <a16:creationId xmlns:a16="http://schemas.microsoft.com/office/drawing/2014/main" id="{3D92E6A6-5A3F-4C6A-A1B4-5FDB8F467876}"/>
              </a:ext>
            </a:extLst>
          </p:cNvPr>
          <p:cNvSpPr/>
          <p:nvPr/>
        </p:nvSpPr>
        <p:spPr>
          <a:xfrm>
            <a:off x="7633153" y="4956864"/>
            <a:ext cx="967289" cy="684617"/>
          </a:xfrm>
          <a:custGeom>
            <a:avLst/>
            <a:gdLst/>
            <a:ahLst/>
            <a:cxnLst/>
            <a:rect l="l" t="t" r="r" b="b"/>
            <a:pathLst>
              <a:path w="185" h="131" extrusionOk="0">
                <a:moveTo>
                  <a:pt x="98" y="0"/>
                </a:moveTo>
                <a:cubicBezTo>
                  <a:pt x="74" y="0"/>
                  <a:pt x="51" y="12"/>
                  <a:pt x="39" y="34"/>
                </a:cubicBezTo>
                <a:cubicBezTo>
                  <a:pt x="39" y="34"/>
                  <a:pt x="39" y="34"/>
                  <a:pt x="39" y="34"/>
                </a:cubicBezTo>
                <a:cubicBezTo>
                  <a:pt x="0" y="101"/>
                  <a:pt x="0" y="101"/>
                  <a:pt x="0" y="101"/>
                </a:cubicBezTo>
                <a:cubicBezTo>
                  <a:pt x="60" y="131"/>
                  <a:pt x="134" y="110"/>
                  <a:pt x="168" y="51"/>
                </a:cubicBezTo>
                <a:cubicBezTo>
                  <a:pt x="178" y="35"/>
                  <a:pt x="183" y="18"/>
                  <a:pt x="185" y="0"/>
                </a:cubicBezTo>
                <a:cubicBezTo>
                  <a:pt x="98" y="0"/>
                  <a:pt x="98" y="0"/>
                  <a:pt x="98" y="0"/>
                </a:cubicBezTo>
                <a:cubicBezTo>
                  <a:pt x="98" y="0"/>
                  <a:pt x="98" y="0"/>
                  <a:pt x="98" y="0"/>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75" name="shp273">
            <a:extLst>
              <a:ext uri="{FF2B5EF4-FFF2-40B4-BE49-F238E27FC236}">
                <a16:creationId xmlns:a16="http://schemas.microsoft.com/office/drawing/2014/main" id="{A1983E18-0751-408F-AA3E-F8EA3CC9AB12}"/>
              </a:ext>
            </a:extLst>
          </p:cNvPr>
          <p:cNvSpPr/>
          <p:nvPr/>
        </p:nvSpPr>
        <p:spPr>
          <a:xfrm>
            <a:off x="7183500" y="4349774"/>
            <a:ext cx="653607" cy="1098488"/>
          </a:xfrm>
          <a:custGeom>
            <a:avLst/>
            <a:gdLst/>
            <a:ahLst/>
            <a:cxnLst/>
            <a:rect l="l" t="t" r="r" b="b"/>
            <a:pathLst>
              <a:path w="125" h="210" extrusionOk="0">
                <a:moveTo>
                  <a:pt x="112" y="146"/>
                </a:moveTo>
                <a:cubicBezTo>
                  <a:pt x="112" y="146"/>
                  <a:pt x="112" y="146"/>
                  <a:pt x="112" y="146"/>
                </a:cubicBezTo>
                <a:cubicBezTo>
                  <a:pt x="125" y="123"/>
                  <a:pt x="124" y="95"/>
                  <a:pt x="111" y="73"/>
                </a:cubicBezTo>
                <a:cubicBezTo>
                  <a:pt x="111" y="73"/>
                  <a:pt x="111" y="73"/>
                  <a:pt x="111" y="73"/>
                </a:cubicBezTo>
                <a:cubicBezTo>
                  <a:pt x="69" y="0"/>
                  <a:pt x="69" y="0"/>
                  <a:pt x="69" y="0"/>
                </a:cubicBezTo>
                <a:cubicBezTo>
                  <a:pt x="55" y="10"/>
                  <a:pt x="43" y="23"/>
                  <a:pt x="34" y="39"/>
                </a:cubicBezTo>
                <a:cubicBezTo>
                  <a:pt x="0" y="98"/>
                  <a:pt x="18" y="173"/>
                  <a:pt x="75" y="210"/>
                </a:cubicBezTo>
                <a:lnTo>
                  <a:pt x="112" y="14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77" name="shp274">
            <a:extLst>
              <a:ext uri="{FF2B5EF4-FFF2-40B4-BE49-F238E27FC236}">
                <a16:creationId xmlns:a16="http://schemas.microsoft.com/office/drawing/2014/main" id="{0AD8B5EB-7C71-40E6-B4D7-8BB8256B3007}"/>
              </a:ext>
            </a:extLst>
          </p:cNvPr>
          <p:cNvSpPr txBox="1"/>
          <p:nvPr/>
        </p:nvSpPr>
        <p:spPr>
          <a:xfrm>
            <a:off x="7926560" y="4387941"/>
            <a:ext cx="428183" cy="38286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04</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1" name="shp276">
            <a:extLst>
              <a:ext uri="{FF2B5EF4-FFF2-40B4-BE49-F238E27FC236}">
                <a16:creationId xmlns:a16="http://schemas.microsoft.com/office/drawing/2014/main" id="{CCE55C83-FD0B-492E-9479-89D4D621BFB0}"/>
              </a:ext>
            </a:extLst>
          </p:cNvPr>
          <p:cNvSpPr/>
          <p:nvPr/>
        </p:nvSpPr>
        <p:spPr>
          <a:xfrm>
            <a:off x="7131021" y="2854112"/>
            <a:ext cx="627367" cy="1149774"/>
          </a:xfrm>
          <a:custGeom>
            <a:avLst/>
            <a:gdLst/>
            <a:ahLst/>
            <a:cxnLst/>
            <a:rect l="l" t="t" r="r" b="b"/>
            <a:pathLst>
              <a:path w="120" h="220" extrusionOk="0">
                <a:moveTo>
                  <a:pt x="10" y="139"/>
                </a:moveTo>
                <a:cubicBezTo>
                  <a:pt x="57" y="220"/>
                  <a:pt x="57" y="220"/>
                  <a:pt x="57" y="220"/>
                </a:cubicBezTo>
                <a:cubicBezTo>
                  <a:pt x="95" y="198"/>
                  <a:pt x="120" y="157"/>
                  <a:pt x="120" y="110"/>
                </a:cubicBezTo>
                <a:cubicBezTo>
                  <a:pt x="120" y="63"/>
                  <a:pt x="95" y="22"/>
                  <a:pt x="57" y="0"/>
                </a:cubicBezTo>
                <a:cubicBezTo>
                  <a:pt x="10" y="81"/>
                  <a:pt x="10" y="81"/>
                  <a:pt x="10" y="81"/>
                </a:cubicBezTo>
                <a:cubicBezTo>
                  <a:pt x="0" y="97"/>
                  <a:pt x="0" y="123"/>
                  <a:pt x="10" y="139"/>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3" name="shp277">
            <a:extLst>
              <a:ext uri="{FF2B5EF4-FFF2-40B4-BE49-F238E27FC236}">
                <a16:creationId xmlns:a16="http://schemas.microsoft.com/office/drawing/2014/main" id="{E38860FD-2578-4B1D-9B74-CEC99C36C524}"/>
              </a:ext>
            </a:extLst>
          </p:cNvPr>
          <p:cNvSpPr/>
          <p:nvPr/>
        </p:nvSpPr>
        <p:spPr>
          <a:xfrm>
            <a:off x="6430899" y="3465973"/>
            <a:ext cx="936279" cy="632137"/>
          </a:xfrm>
          <a:custGeom>
            <a:avLst/>
            <a:gdLst/>
            <a:ahLst/>
            <a:cxnLst/>
            <a:rect l="l" t="t" r="r" b="b"/>
            <a:pathLst>
              <a:path w="179" h="121" extrusionOk="0">
                <a:moveTo>
                  <a:pt x="135" y="34"/>
                </a:moveTo>
                <a:cubicBezTo>
                  <a:pt x="124" y="14"/>
                  <a:pt x="102" y="0"/>
                  <a:pt x="77" y="0"/>
                </a:cubicBezTo>
                <a:cubicBezTo>
                  <a:pt x="77" y="0"/>
                  <a:pt x="77" y="0"/>
                  <a:pt x="77" y="0"/>
                </a:cubicBezTo>
                <a:cubicBezTo>
                  <a:pt x="0" y="0"/>
                  <a:pt x="0" y="0"/>
                  <a:pt x="0" y="0"/>
                </a:cubicBezTo>
                <a:cubicBezTo>
                  <a:pt x="3" y="67"/>
                  <a:pt x="59" y="121"/>
                  <a:pt x="127" y="121"/>
                </a:cubicBezTo>
                <a:cubicBezTo>
                  <a:pt x="145" y="121"/>
                  <a:pt x="163" y="117"/>
                  <a:pt x="179" y="110"/>
                </a:cubicBezTo>
                <a:cubicBezTo>
                  <a:pt x="135" y="34"/>
                  <a:pt x="135" y="34"/>
                  <a:pt x="135" y="34"/>
                </a:cubicBezTo>
                <a:cubicBezTo>
                  <a:pt x="135" y="34"/>
                  <a:pt x="135" y="34"/>
                  <a:pt x="135" y="34"/>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85" name="shp278">
            <a:extLst>
              <a:ext uri="{FF2B5EF4-FFF2-40B4-BE49-F238E27FC236}">
                <a16:creationId xmlns:a16="http://schemas.microsoft.com/office/drawing/2014/main" id="{1152D485-8EDD-4B3D-BA6D-D0F99B770817}"/>
              </a:ext>
            </a:extLst>
          </p:cNvPr>
          <p:cNvSpPr/>
          <p:nvPr/>
        </p:nvSpPr>
        <p:spPr>
          <a:xfrm>
            <a:off x="6430899" y="2764659"/>
            <a:ext cx="936279" cy="633330"/>
          </a:xfrm>
          <a:custGeom>
            <a:avLst/>
            <a:gdLst/>
            <a:ahLst/>
            <a:cxnLst/>
            <a:rect l="l" t="t" r="r" b="b"/>
            <a:pathLst>
              <a:path w="179" h="121" extrusionOk="0">
                <a:moveTo>
                  <a:pt x="74" y="121"/>
                </a:moveTo>
                <a:cubicBezTo>
                  <a:pt x="74" y="121"/>
                  <a:pt x="74" y="121"/>
                  <a:pt x="74" y="121"/>
                </a:cubicBezTo>
                <a:cubicBezTo>
                  <a:pt x="101" y="120"/>
                  <a:pt x="124" y="106"/>
                  <a:pt x="136" y="84"/>
                </a:cubicBezTo>
                <a:cubicBezTo>
                  <a:pt x="136" y="84"/>
                  <a:pt x="136" y="84"/>
                  <a:pt x="136" y="84"/>
                </a:cubicBezTo>
                <a:cubicBezTo>
                  <a:pt x="179" y="11"/>
                  <a:pt x="179" y="11"/>
                  <a:pt x="179" y="11"/>
                </a:cubicBezTo>
                <a:cubicBezTo>
                  <a:pt x="163" y="4"/>
                  <a:pt x="145" y="0"/>
                  <a:pt x="127" y="0"/>
                </a:cubicBezTo>
                <a:cubicBezTo>
                  <a:pt x="59" y="0"/>
                  <a:pt x="3" y="53"/>
                  <a:pt x="0" y="121"/>
                </a:cubicBezTo>
                <a:lnTo>
                  <a:pt x="74" y="121"/>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7" name="shp279">
            <a:extLst>
              <a:ext uri="{FF2B5EF4-FFF2-40B4-BE49-F238E27FC236}">
                <a16:creationId xmlns:a16="http://schemas.microsoft.com/office/drawing/2014/main" id="{7330B930-6CF2-4956-BD01-75001B1C77EB}"/>
              </a:ext>
            </a:extLst>
          </p:cNvPr>
          <p:cNvSpPr txBox="1"/>
          <p:nvPr/>
        </p:nvSpPr>
        <p:spPr>
          <a:xfrm>
            <a:off x="7277724" y="3251285"/>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05</a:t>
            </a:r>
            <a:endParaRPr kumimoji="0"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p72">
            <a:extLst>
              <a:ext uri="{FF2B5EF4-FFF2-40B4-BE49-F238E27FC236}">
                <a16:creationId xmlns:a16="http://schemas.microsoft.com/office/drawing/2014/main" id="{949D99BE-6CFB-45FC-9602-D15F40C379ED}"/>
              </a:ext>
            </a:extLst>
          </p:cNvPr>
          <p:cNvSpPr txBox="1"/>
          <p:nvPr/>
        </p:nvSpPr>
        <p:spPr>
          <a:xfrm>
            <a:off x="9735719" y="1762023"/>
            <a:ext cx="671939" cy="49020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External Data Provider</a:t>
            </a:r>
          </a:p>
        </p:txBody>
      </p:sp>
      <p:sp>
        <p:nvSpPr>
          <p:cNvPr id="51" name="shp77">
            <a:extLst>
              <a:ext uri="{FF2B5EF4-FFF2-40B4-BE49-F238E27FC236}">
                <a16:creationId xmlns:a16="http://schemas.microsoft.com/office/drawing/2014/main" id="{F3A39F0B-4126-46CB-83DB-5B35E61E976D}"/>
              </a:ext>
            </a:extLst>
          </p:cNvPr>
          <p:cNvSpPr txBox="1"/>
          <p:nvPr/>
        </p:nvSpPr>
        <p:spPr>
          <a:xfrm>
            <a:off x="10325382" y="3574183"/>
            <a:ext cx="847857" cy="42579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In-Country Data </a:t>
            </a:r>
            <a:endPar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endParaRPr>
          </a:p>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Provider</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2" name="shp28">
            <a:extLst>
              <a:ext uri="{FF2B5EF4-FFF2-40B4-BE49-F238E27FC236}">
                <a16:creationId xmlns:a16="http://schemas.microsoft.com/office/drawing/2014/main" id="{2876A6C6-C28D-4472-8694-AD6D2247DCC1}"/>
              </a:ext>
            </a:extLst>
          </p:cNvPr>
          <p:cNvSpPr txBox="1"/>
          <p:nvPr/>
        </p:nvSpPr>
        <p:spPr>
          <a:xfrm>
            <a:off x="9111590" y="5033513"/>
            <a:ext cx="7211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Sectoral Experts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3" name="shp38">
            <a:extLst>
              <a:ext uri="{FF2B5EF4-FFF2-40B4-BE49-F238E27FC236}">
                <a16:creationId xmlns:a16="http://schemas.microsoft.com/office/drawing/2014/main" id="{0EC6AD11-0E3D-48A0-8ABD-7D564F85ABFF}"/>
              </a:ext>
            </a:extLst>
          </p:cNvPr>
          <p:cNvSpPr txBox="1"/>
          <p:nvPr/>
        </p:nvSpPr>
        <p:spPr>
          <a:xfrm>
            <a:off x="6472544" y="2981097"/>
            <a:ext cx="812512" cy="41852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National Level Users</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4" name="shp67">
            <a:extLst>
              <a:ext uri="{FF2B5EF4-FFF2-40B4-BE49-F238E27FC236}">
                <a16:creationId xmlns:a16="http://schemas.microsoft.com/office/drawing/2014/main" id="{178A15AB-0FCA-4BDE-B542-6778C33EB9BB}"/>
              </a:ext>
            </a:extLst>
          </p:cNvPr>
          <p:cNvSpPr txBox="1"/>
          <p:nvPr/>
        </p:nvSpPr>
        <p:spPr>
          <a:xfrm>
            <a:off x="7769274" y="1482929"/>
            <a:ext cx="936683" cy="363776"/>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Community Level Users</a:t>
            </a:r>
          </a:p>
        </p:txBody>
      </p:sp>
      <p:pic>
        <p:nvPicPr>
          <p:cNvPr id="55" name="shp140" descr="Handshake">
            <a:extLst>
              <a:ext uri="{FF2B5EF4-FFF2-40B4-BE49-F238E27FC236}">
                <a16:creationId xmlns:a16="http://schemas.microsoft.com/office/drawing/2014/main" id="{3168D293-06D2-43EF-AB98-FC64D61E8B0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9238976" y="1435249"/>
            <a:ext cx="426574" cy="426574"/>
          </a:xfrm>
          <a:prstGeom prst="rect">
            <a:avLst/>
          </a:prstGeom>
        </p:spPr>
      </p:pic>
      <p:pic>
        <p:nvPicPr>
          <p:cNvPr id="56" name="Picture 4" descr="Farm Farmer Worker Work Farming Countryside Village | Etsy in 2021 |  Pictogram, Farm logo, Cow illustration"/>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71039" r="54197"/>
          <a:stretch/>
        </p:blipFill>
        <p:spPr bwMode="auto">
          <a:xfrm flipH="1">
            <a:off x="7310251" y="1788941"/>
            <a:ext cx="457200" cy="289088"/>
          </a:xfrm>
          <a:prstGeom prst="rect">
            <a:avLst/>
          </a:prstGeom>
          <a:noFill/>
          <a:extLst>
            <a:ext uri="{909E8E84-426E-40DD-AFC4-6F175D3DCCD1}">
              <a14:hiddenFill xmlns:a14="http://schemas.microsoft.com/office/drawing/2010/main">
                <a:solidFill>
                  <a:srgbClr val="FFFFFF"/>
                </a:solidFill>
              </a14:hiddenFill>
            </a:ext>
          </a:extLst>
        </p:spPr>
      </p:pic>
      <p:pic>
        <p:nvPicPr>
          <p:cNvPr id="57" name="shp95" descr="Customer review">
            <a:extLst>
              <a:ext uri="{FF2B5EF4-FFF2-40B4-BE49-F238E27FC236}">
                <a16:creationId xmlns:a16="http://schemas.microsoft.com/office/drawing/2014/main" id="{B963E7A5-BFC7-450B-8F64-80F6FFF64BF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9791839" y="4734089"/>
            <a:ext cx="426574" cy="426574"/>
          </a:xfrm>
          <a:prstGeom prst="rect">
            <a:avLst/>
          </a:prstGeom>
        </p:spPr>
      </p:pic>
      <p:pic>
        <p:nvPicPr>
          <p:cNvPr id="58" name="shp96" descr="Clipboard Partially Checked">
            <a:extLst>
              <a:ext uri="{FF2B5EF4-FFF2-40B4-BE49-F238E27FC236}">
                <a16:creationId xmlns:a16="http://schemas.microsoft.com/office/drawing/2014/main" id="{AF216EE2-9B07-4CCC-862F-899F6523F33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6666053" y="3517695"/>
            <a:ext cx="426574" cy="426574"/>
          </a:xfrm>
          <a:prstGeom prst="rect">
            <a:avLst/>
          </a:prstGeom>
        </p:spPr>
      </p:pic>
      <p:pic>
        <p:nvPicPr>
          <p:cNvPr id="59" name="Picture 2" descr="Document provider, content provider, content sharing, data provider, file shari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483417" y="2966033"/>
            <a:ext cx="374135" cy="374136"/>
          </a:xfrm>
          <a:prstGeom prst="rect">
            <a:avLst/>
          </a:prstGeom>
          <a:noFill/>
          <a:extLst>
            <a:ext uri="{909E8E84-426E-40DD-AFC4-6F175D3DCCD1}">
              <a14:hiddenFill xmlns:a14="http://schemas.microsoft.com/office/drawing/2010/main">
                <a:solidFill>
                  <a:srgbClr val="FFFFFF"/>
                </a:solidFill>
              </a14:hiddenFill>
            </a:ext>
          </a:extLst>
        </p:spPr>
      </p:pic>
      <p:sp>
        <p:nvSpPr>
          <p:cNvPr id="60" name="shp33">
            <a:extLst>
              <a:ext uri="{FF2B5EF4-FFF2-40B4-BE49-F238E27FC236}">
                <a16:creationId xmlns:a16="http://schemas.microsoft.com/office/drawing/2014/main" id="{0A6C0271-BAAC-45DA-A781-FBE702AC8CEE}"/>
              </a:ext>
            </a:extLst>
          </p:cNvPr>
          <p:cNvSpPr txBox="1"/>
          <p:nvPr/>
        </p:nvSpPr>
        <p:spPr>
          <a:xfrm>
            <a:off x="7205402" y="4788662"/>
            <a:ext cx="972704"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pic>
        <p:nvPicPr>
          <p:cNvPr id="61" name="shp98" descr="User network">
            <a:extLst>
              <a:ext uri="{FF2B5EF4-FFF2-40B4-BE49-F238E27FC236}">
                <a16:creationId xmlns:a16="http://schemas.microsoft.com/office/drawing/2014/main" id="{3F84B39F-1F81-45DA-BC10-5F5F99E36BB7}"/>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7892312" y="5022510"/>
            <a:ext cx="426574" cy="426574"/>
          </a:xfrm>
          <a:prstGeom prst="rect">
            <a:avLst/>
          </a:prstGeom>
        </p:spPr>
      </p:pic>
    </p:spTree>
    <p:extLst>
      <p:ext uri="{BB962C8B-B14F-4D97-AF65-F5344CB8AC3E}">
        <p14:creationId xmlns:p14="http://schemas.microsoft.com/office/powerpoint/2010/main" val="40394876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hp287"/>
          <p:cNvSpPr/>
          <p:nvPr/>
        </p:nvSpPr>
        <p:spPr>
          <a:xfrm rot="16200000">
            <a:off x="11496471" y="6177657"/>
            <a:ext cx="442895" cy="699810"/>
          </a:xfrm>
          <a:prstGeom prst="round2SameRect">
            <a:avLst>
              <a:gd name="adj1" fmla="val 50000"/>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shp288"/>
          <p:cNvSpPr txBox="1"/>
          <p:nvPr/>
        </p:nvSpPr>
        <p:spPr>
          <a:xfrm>
            <a:off x="11463514" y="6327507"/>
            <a:ext cx="57573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Calibri" panose="020F0502020204030204"/>
                <a:ea typeface="+mn-ea"/>
                <a:cs typeface="+mn-cs"/>
              </a:rPr>
              <a:t>01</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33" name="shp289"/>
          <p:cNvCxnSpPr/>
          <p:nvPr/>
        </p:nvCxnSpPr>
        <p:spPr>
          <a:xfrm flipH="1">
            <a:off x="189265" y="163128"/>
            <a:ext cx="1181347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5" name="shp290"/>
          <p:cNvSpPr/>
          <p:nvPr/>
        </p:nvSpPr>
        <p:spPr>
          <a:xfrm flipH="1">
            <a:off x="852396" y="1565885"/>
            <a:ext cx="4395444" cy="614846"/>
          </a:xfrm>
          <a:custGeom>
            <a:avLst/>
            <a:gdLst>
              <a:gd name="connsiteX0" fmla="*/ 0 w 4395444"/>
              <a:gd name="connsiteY0" fmla="*/ 0 h 614846"/>
              <a:gd name="connsiteX1" fmla="*/ 4088021 w 4395444"/>
              <a:gd name="connsiteY1" fmla="*/ 0 h 614846"/>
              <a:gd name="connsiteX2" fmla="*/ 4395444 w 4395444"/>
              <a:gd name="connsiteY2" fmla="*/ 307423 h 614846"/>
              <a:gd name="connsiteX3" fmla="*/ 4088021 w 4395444"/>
              <a:gd name="connsiteY3" fmla="*/ 614846 h 614846"/>
              <a:gd name="connsiteX4" fmla="*/ 3 w 4395444"/>
              <a:gd name="connsiteY4" fmla="*/ 614846 h 614846"/>
              <a:gd name="connsiteX5" fmla="*/ 40139 w 4395444"/>
              <a:gd name="connsiteY5" fmla="*/ 581731 h 614846"/>
              <a:gd name="connsiteX6" fmla="*/ 153760 w 4395444"/>
              <a:gd name="connsiteY6" fmla="*/ 307424 h 614846"/>
              <a:gd name="connsiteX7" fmla="*/ 40139 w 4395444"/>
              <a:gd name="connsiteY7" fmla="*/ 33118 h 614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95444" h="614846">
                <a:moveTo>
                  <a:pt x="0" y="0"/>
                </a:moveTo>
                <a:lnTo>
                  <a:pt x="4088021" y="0"/>
                </a:lnTo>
                <a:cubicBezTo>
                  <a:pt x="4257806" y="0"/>
                  <a:pt x="4395444" y="137638"/>
                  <a:pt x="4395444" y="307423"/>
                </a:cubicBezTo>
                <a:cubicBezTo>
                  <a:pt x="4395444" y="477208"/>
                  <a:pt x="4257806" y="614846"/>
                  <a:pt x="4088021" y="614846"/>
                </a:cubicBezTo>
                <a:lnTo>
                  <a:pt x="3" y="614846"/>
                </a:lnTo>
                <a:lnTo>
                  <a:pt x="40139" y="581731"/>
                </a:lnTo>
                <a:cubicBezTo>
                  <a:pt x="110340" y="511530"/>
                  <a:pt x="153760" y="414548"/>
                  <a:pt x="153760" y="307424"/>
                </a:cubicBezTo>
                <a:cubicBezTo>
                  <a:pt x="153760" y="200301"/>
                  <a:pt x="110340" y="103319"/>
                  <a:pt x="40139" y="3311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shp291"/>
          <p:cNvSpPr txBox="1"/>
          <p:nvPr/>
        </p:nvSpPr>
        <p:spPr>
          <a:xfrm>
            <a:off x="999022" y="1605136"/>
            <a:ext cx="3813414"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2400" b="0" i="0" u="none" strike="noStrike" kern="1200" cap="none" spc="0" normalizeH="0" baseline="0" noProof="0" dirty="0" err="1" smtClean="0">
                <a:ln>
                  <a:noFill/>
                </a:ln>
                <a:solidFill>
                  <a:prstClr val="white"/>
                </a:solidFill>
                <a:effectLst/>
                <a:uLnTx/>
                <a:uFillTx/>
                <a:latin typeface="Calibri" panose="020F0502020204030204"/>
                <a:ea typeface="+mn-ea"/>
                <a:cs typeface="+mn-cs"/>
              </a:rPr>
              <a:t>Community</a:t>
            </a:r>
            <a:r>
              <a:rPr kumimoji="0" lang="fr-FR" sz="2400" b="0" i="0" u="none" strike="noStrike" kern="1200" cap="none" spc="0" normalizeH="0" baseline="0" noProof="0" dirty="0" smtClean="0">
                <a:ln>
                  <a:noFill/>
                </a:ln>
                <a:solidFill>
                  <a:prstClr val="white"/>
                </a:solidFill>
                <a:effectLst/>
                <a:uLnTx/>
                <a:uFillTx/>
                <a:latin typeface="Calibri" panose="020F0502020204030204"/>
                <a:ea typeface="+mn-ea"/>
                <a:cs typeface="+mn-cs"/>
              </a:rPr>
              <a:t> </a:t>
            </a:r>
            <a:r>
              <a:rPr kumimoji="0" lang="fr-FR" sz="2400" b="0" i="0" u="none" strike="noStrike" kern="1200" cap="none" spc="0" normalizeH="0" baseline="0" noProof="0" dirty="0" err="1" smtClean="0">
                <a:ln>
                  <a:noFill/>
                </a:ln>
                <a:solidFill>
                  <a:prstClr val="white"/>
                </a:solidFill>
                <a:effectLst/>
                <a:uLnTx/>
                <a:uFillTx/>
                <a:latin typeface="Calibri" panose="020F0502020204030204"/>
                <a:ea typeface="+mn-ea"/>
                <a:cs typeface="+mn-cs"/>
              </a:rPr>
              <a:t>Level</a:t>
            </a:r>
            <a:r>
              <a:rPr kumimoji="0" lang="fr-FR" sz="2400" b="0" i="0" u="none" strike="noStrike" kern="1200" cap="none" spc="0" normalizeH="0" baseline="0" noProof="0" dirty="0" smtClean="0">
                <a:ln>
                  <a:noFill/>
                </a:ln>
                <a:solidFill>
                  <a:prstClr val="white"/>
                </a:solidFill>
                <a:effectLst/>
                <a:uLnTx/>
                <a:uFillTx/>
                <a:latin typeface="Calibri" panose="020F0502020204030204"/>
                <a:ea typeface="+mn-ea"/>
                <a:cs typeface="+mn-cs"/>
              </a:rPr>
              <a:t> </a:t>
            </a:r>
            <a:r>
              <a:rPr kumimoji="0" lang="fr-FR" sz="2400" b="0" i="0" u="none" strike="noStrike" kern="1200" cap="none" spc="0" normalizeH="0" baseline="0" noProof="0" dirty="0" err="1" smtClean="0">
                <a:ln>
                  <a:noFill/>
                </a:ln>
                <a:solidFill>
                  <a:prstClr val="white"/>
                </a:solidFill>
                <a:effectLst/>
                <a:uLnTx/>
                <a:uFillTx/>
                <a:latin typeface="Calibri" panose="020F0502020204030204"/>
                <a:ea typeface="+mn-ea"/>
                <a:cs typeface="+mn-cs"/>
              </a:rPr>
              <a:t>Users</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shp292"/>
          <p:cNvSpPr/>
          <p:nvPr/>
        </p:nvSpPr>
        <p:spPr>
          <a:xfrm>
            <a:off x="5229796" y="1478819"/>
            <a:ext cx="775855" cy="775855"/>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6</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shp293"/>
          <p:cNvSpPr txBox="1">
            <a:spLocks/>
          </p:cNvSpPr>
          <p:nvPr/>
        </p:nvSpPr>
        <p:spPr>
          <a:xfrm>
            <a:off x="1000845" y="2272078"/>
            <a:ext cx="4322173" cy="1506203"/>
          </a:xfrm>
          <a:prstGeom prst="rect">
            <a:avLst/>
          </a:prstGeom>
        </p:spPr>
        <p:txBody>
          <a:bodyPr anchor="b"/>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smtClean="0">
                <a:ln>
                  <a:noFill/>
                </a:ln>
                <a:solidFill>
                  <a:srgbClr val="333F50"/>
                </a:solidFill>
                <a:effectLst/>
                <a:uLnTx/>
                <a:uFillTx/>
                <a:latin typeface="Calibri Light" panose="020F0302020204030204"/>
                <a:ea typeface="+mn-ea"/>
                <a:cs typeface="+mn-cs"/>
              </a:rPr>
              <a:t>Community Level users</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 blend in indigenous knowledge with </a:t>
            </a:r>
            <a:r>
              <a:rPr kumimoji="0" lang="en-US" sz="2000" b="0" i="0" u="none" strike="noStrike" kern="1200" cap="none" spc="0" normalizeH="0" baseline="0" noProof="0" dirty="0" err="1" smtClean="0">
                <a:ln>
                  <a:noFill/>
                </a:ln>
                <a:solidFill>
                  <a:srgbClr val="333F50"/>
                </a:solidFill>
                <a:effectLst/>
                <a:uLnTx/>
                <a:uFillTx/>
                <a:latin typeface="Calibri Light" panose="020F0302020204030204"/>
                <a:ea typeface="+mn-ea"/>
                <a:cs typeface="+mn-cs"/>
              </a:rPr>
              <a:t>tailormade</a:t>
            </a:r>
            <a:r>
              <a:rPr kumimoji="0" lang="en-US" sz="2000" b="0" i="0" u="none" strike="noStrike" kern="1200" cap="none" spc="0" normalizeH="0" baseline="0" noProof="0" dirty="0" smtClean="0">
                <a:ln>
                  <a:noFill/>
                </a:ln>
                <a:solidFill>
                  <a:srgbClr val="333F50"/>
                </a:solidFill>
                <a:effectLst/>
                <a:uLnTx/>
                <a:uFillTx/>
                <a:latin typeface="Calibri Light" panose="020F0302020204030204"/>
                <a:ea typeface="+mn-ea"/>
                <a:cs typeface="+mn-cs"/>
              </a:rPr>
              <a:t> information to reduce risk and optimize resource management. Farmers, Vulnerable Communities etc.</a:t>
            </a:r>
            <a:endParaRPr kumimoji="0" lang="en-US" sz="2000" b="0" i="0" u="none" strike="noStrike" kern="1200" cap="none" spc="0" normalizeH="0" baseline="0" noProof="0" dirty="0">
              <a:ln>
                <a:noFill/>
              </a:ln>
              <a:solidFill>
                <a:srgbClr val="333F50"/>
              </a:solidFill>
              <a:effectLst/>
              <a:uLnTx/>
              <a:uFillTx/>
              <a:latin typeface="Calibri Light" panose="020F0302020204030204"/>
              <a:ea typeface="+mn-ea"/>
              <a:cs typeface="+mn-cs"/>
            </a:endParaRPr>
          </a:p>
        </p:txBody>
      </p:sp>
      <p:grpSp>
        <p:nvGrpSpPr>
          <p:cNvPr id="38" name="shp294"/>
          <p:cNvGrpSpPr/>
          <p:nvPr/>
        </p:nvGrpSpPr>
        <p:grpSpPr>
          <a:xfrm>
            <a:off x="0" y="6722774"/>
            <a:ext cx="1854352" cy="140536"/>
            <a:chOff x="3797402" y="721910"/>
            <a:chExt cx="1854352" cy="140536"/>
          </a:xfrm>
        </p:grpSpPr>
        <p:sp>
          <p:nvSpPr>
            <p:cNvPr id="46" name="shp295"/>
            <p:cNvSpPr/>
            <p:nvPr/>
          </p:nvSpPr>
          <p:spPr>
            <a:xfrm>
              <a:off x="3797402" y="721910"/>
              <a:ext cx="606582" cy="1405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shp296"/>
            <p:cNvSpPr/>
            <p:nvPr/>
          </p:nvSpPr>
          <p:spPr>
            <a:xfrm>
              <a:off x="5045172" y="721910"/>
              <a:ext cx="606582" cy="1405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hp297"/>
            <p:cNvSpPr/>
            <p:nvPr/>
          </p:nvSpPr>
          <p:spPr>
            <a:xfrm>
              <a:off x="4421287" y="721910"/>
              <a:ext cx="606582" cy="14053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9" name="shp298">
            <a:extLst>
              <a:ext uri="{FF2B5EF4-FFF2-40B4-BE49-F238E27FC236}">
                <a16:creationId xmlns:a16="http://schemas.microsoft.com/office/drawing/2014/main" id="{A5841732-7F18-404B-A924-FDEBD734C181}"/>
              </a:ext>
            </a:extLst>
          </p:cNvPr>
          <p:cNvSpPr/>
          <p:nvPr/>
        </p:nvSpPr>
        <p:spPr>
          <a:xfrm>
            <a:off x="7602142" y="1969120"/>
            <a:ext cx="998300" cy="701315"/>
          </a:xfrm>
          <a:custGeom>
            <a:avLst/>
            <a:gdLst/>
            <a:ahLst/>
            <a:cxnLst/>
            <a:rect l="l" t="t" r="r" b="b"/>
            <a:pathLst>
              <a:path w="191" h="134" extrusionOk="0">
                <a:moveTo>
                  <a:pt x="47" y="29"/>
                </a:moveTo>
                <a:cubicBezTo>
                  <a:pt x="0" y="111"/>
                  <a:pt x="0" y="111"/>
                  <a:pt x="0" y="111"/>
                </a:cubicBezTo>
                <a:cubicBezTo>
                  <a:pt x="38" y="133"/>
                  <a:pt x="87" y="134"/>
                  <a:pt x="128" y="111"/>
                </a:cubicBezTo>
                <a:cubicBezTo>
                  <a:pt x="169" y="87"/>
                  <a:pt x="191" y="44"/>
                  <a:pt x="191" y="0"/>
                </a:cubicBezTo>
                <a:cubicBezTo>
                  <a:pt x="97" y="0"/>
                  <a:pt x="97" y="0"/>
                  <a:pt x="97" y="0"/>
                </a:cubicBezTo>
                <a:cubicBezTo>
                  <a:pt x="79" y="0"/>
                  <a:pt x="57" y="13"/>
                  <a:pt x="47" y="2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11" name="shp299">
            <a:extLst>
              <a:ext uri="{FF2B5EF4-FFF2-40B4-BE49-F238E27FC236}">
                <a16:creationId xmlns:a16="http://schemas.microsoft.com/office/drawing/2014/main" id="{298A4AA4-3AA9-472A-9A1A-24F91B6B92F5}"/>
              </a:ext>
            </a:extLst>
          </p:cNvPr>
          <p:cNvSpPr/>
          <p:nvPr/>
        </p:nvSpPr>
        <p:spPr>
          <a:xfrm>
            <a:off x="7183500" y="1409737"/>
            <a:ext cx="659569" cy="1098488"/>
          </a:xfrm>
          <a:custGeom>
            <a:avLst/>
            <a:gdLst/>
            <a:ahLst/>
            <a:cxnLst/>
            <a:rect l="l" t="t" r="r" b="b"/>
            <a:pathLst>
              <a:path w="126" h="210" extrusionOk="0">
                <a:moveTo>
                  <a:pt x="112" y="135"/>
                </a:moveTo>
                <a:cubicBezTo>
                  <a:pt x="125" y="115"/>
                  <a:pt x="126" y="89"/>
                  <a:pt x="113" y="67"/>
                </a:cubicBezTo>
                <a:cubicBezTo>
                  <a:pt x="113" y="67"/>
                  <a:pt x="113" y="67"/>
                  <a:pt x="113" y="67"/>
                </a:cubicBezTo>
                <a:cubicBezTo>
                  <a:pt x="75" y="0"/>
                  <a:pt x="75" y="0"/>
                  <a:pt x="75" y="0"/>
                </a:cubicBezTo>
                <a:cubicBezTo>
                  <a:pt x="18" y="37"/>
                  <a:pt x="0" y="112"/>
                  <a:pt x="34" y="171"/>
                </a:cubicBezTo>
                <a:cubicBezTo>
                  <a:pt x="43" y="187"/>
                  <a:pt x="55" y="200"/>
                  <a:pt x="69" y="210"/>
                </a:cubicBezTo>
                <a:cubicBezTo>
                  <a:pt x="112" y="135"/>
                  <a:pt x="112" y="135"/>
                  <a:pt x="112" y="135"/>
                </a:cubicBezTo>
                <a:cubicBezTo>
                  <a:pt x="112" y="135"/>
                  <a:pt x="112" y="135"/>
                  <a:pt x="112" y="13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13" name="shp300">
            <a:extLst>
              <a:ext uri="{FF2B5EF4-FFF2-40B4-BE49-F238E27FC236}">
                <a16:creationId xmlns:a16="http://schemas.microsoft.com/office/drawing/2014/main" id="{93F2DEEF-D435-4349-8DAB-3289B051D1E2}"/>
              </a:ext>
            </a:extLst>
          </p:cNvPr>
          <p:cNvSpPr/>
          <p:nvPr/>
        </p:nvSpPr>
        <p:spPr>
          <a:xfrm>
            <a:off x="7633153" y="1216518"/>
            <a:ext cx="967289" cy="684617"/>
          </a:xfrm>
          <a:custGeom>
            <a:avLst/>
            <a:gdLst/>
            <a:ahLst/>
            <a:cxnLst/>
            <a:rect l="l" t="t" r="r" b="b"/>
            <a:pathLst>
              <a:path w="185" h="131" extrusionOk="0">
                <a:moveTo>
                  <a:pt x="37" y="95"/>
                </a:moveTo>
                <a:cubicBezTo>
                  <a:pt x="37" y="95"/>
                  <a:pt x="37" y="95"/>
                  <a:pt x="37" y="95"/>
                </a:cubicBezTo>
                <a:cubicBezTo>
                  <a:pt x="51" y="118"/>
                  <a:pt x="75" y="131"/>
                  <a:pt x="100" y="131"/>
                </a:cubicBezTo>
                <a:cubicBezTo>
                  <a:pt x="100" y="131"/>
                  <a:pt x="100" y="131"/>
                  <a:pt x="100" y="131"/>
                </a:cubicBezTo>
                <a:cubicBezTo>
                  <a:pt x="185" y="131"/>
                  <a:pt x="185" y="131"/>
                  <a:pt x="185" y="131"/>
                </a:cubicBezTo>
                <a:cubicBezTo>
                  <a:pt x="183" y="114"/>
                  <a:pt x="178" y="97"/>
                  <a:pt x="168" y="81"/>
                </a:cubicBezTo>
                <a:cubicBezTo>
                  <a:pt x="134" y="22"/>
                  <a:pt x="60" y="0"/>
                  <a:pt x="0" y="31"/>
                </a:cubicBezTo>
                <a:lnTo>
                  <a:pt x="37" y="9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15" name="shp301">
            <a:extLst>
              <a:ext uri="{FF2B5EF4-FFF2-40B4-BE49-F238E27FC236}">
                <a16:creationId xmlns:a16="http://schemas.microsoft.com/office/drawing/2014/main" id="{6983DAED-9080-4601-B488-000C7A4D266E}"/>
              </a:ext>
            </a:extLst>
          </p:cNvPr>
          <p:cNvSpPr txBox="1"/>
          <p:nvPr/>
        </p:nvSpPr>
        <p:spPr>
          <a:xfrm>
            <a:off x="7934909" y="209793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06</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shp303">
            <a:extLst>
              <a:ext uri="{FF2B5EF4-FFF2-40B4-BE49-F238E27FC236}">
                <a16:creationId xmlns:a16="http://schemas.microsoft.com/office/drawing/2014/main" id="{95F615BE-2118-480E-9355-D6D0F4AF2D2E}"/>
              </a:ext>
            </a:extLst>
          </p:cNvPr>
          <p:cNvSpPr/>
          <p:nvPr/>
        </p:nvSpPr>
        <p:spPr>
          <a:xfrm>
            <a:off x="8955871" y="1969120"/>
            <a:ext cx="998300" cy="701315"/>
          </a:xfrm>
          <a:custGeom>
            <a:avLst/>
            <a:gdLst/>
            <a:ahLst/>
            <a:cxnLst/>
            <a:rect l="l" t="t" r="r" b="b"/>
            <a:pathLst>
              <a:path w="191" h="134" extrusionOk="0">
                <a:moveTo>
                  <a:pt x="94" y="0"/>
                </a:moveTo>
                <a:cubicBezTo>
                  <a:pt x="0" y="0"/>
                  <a:pt x="0" y="0"/>
                  <a:pt x="0" y="0"/>
                </a:cubicBezTo>
                <a:cubicBezTo>
                  <a:pt x="0" y="44"/>
                  <a:pt x="23" y="87"/>
                  <a:pt x="63" y="111"/>
                </a:cubicBezTo>
                <a:cubicBezTo>
                  <a:pt x="104" y="134"/>
                  <a:pt x="153" y="133"/>
                  <a:pt x="191" y="111"/>
                </a:cubicBezTo>
                <a:cubicBezTo>
                  <a:pt x="144" y="29"/>
                  <a:pt x="144" y="29"/>
                  <a:pt x="144" y="29"/>
                </a:cubicBezTo>
                <a:cubicBezTo>
                  <a:pt x="135" y="13"/>
                  <a:pt x="112" y="0"/>
                  <a:pt x="94" y="0"/>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1" name="shp304">
            <a:extLst>
              <a:ext uri="{FF2B5EF4-FFF2-40B4-BE49-F238E27FC236}">
                <a16:creationId xmlns:a16="http://schemas.microsoft.com/office/drawing/2014/main" id="{97C09CA2-026A-4014-AB8D-92F6AC234883}"/>
              </a:ext>
            </a:extLst>
          </p:cNvPr>
          <p:cNvSpPr/>
          <p:nvPr/>
        </p:nvSpPr>
        <p:spPr>
          <a:xfrm>
            <a:off x="8955871" y="1216518"/>
            <a:ext cx="967289" cy="684617"/>
          </a:xfrm>
          <a:custGeom>
            <a:avLst/>
            <a:gdLst/>
            <a:ahLst/>
            <a:cxnLst/>
            <a:rect l="l" t="t" r="r" b="b"/>
            <a:pathLst>
              <a:path w="185" h="131" extrusionOk="0">
                <a:moveTo>
                  <a:pt x="87" y="131"/>
                </a:moveTo>
                <a:cubicBezTo>
                  <a:pt x="111" y="131"/>
                  <a:pt x="134" y="119"/>
                  <a:pt x="146" y="98"/>
                </a:cubicBezTo>
                <a:cubicBezTo>
                  <a:pt x="146" y="98"/>
                  <a:pt x="146" y="98"/>
                  <a:pt x="146" y="98"/>
                </a:cubicBezTo>
                <a:cubicBezTo>
                  <a:pt x="185" y="31"/>
                  <a:pt x="185" y="31"/>
                  <a:pt x="185" y="31"/>
                </a:cubicBezTo>
                <a:cubicBezTo>
                  <a:pt x="125" y="0"/>
                  <a:pt x="51" y="22"/>
                  <a:pt x="17" y="81"/>
                </a:cubicBezTo>
                <a:cubicBezTo>
                  <a:pt x="8" y="97"/>
                  <a:pt x="2" y="114"/>
                  <a:pt x="0" y="131"/>
                </a:cubicBezTo>
                <a:cubicBezTo>
                  <a:pt x="87" y="131"/>
                  <a:pt x="87" y="131"/>
                  <a:pt x="87" y="131"/>
                </a:cubicBezTo>
                <a:cubicBezTo>
                  <a:pt x="87" y="131"/>
                  <a:pt x="87" y="131"/>
                  <a:pt x="87" y="131"/>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23" name="shp305">
            <a:extLst>
              <a:ext uri="{FF2B5EF4-FFF2-40B4-BE49-F238E27FC236}">
                <a16:creationId xmlns:a16="http://schemas.microsoft.com/office/drawing/2014/main" id="{4114AA11-E5A2-4974-AB8A-D3580A210F65}"/>
              </a:ext>
            </a:extLst>
          </p:cNvPr>
          <p:cNvSpPr/>
          <p:nvPr/>
        </p:nvSpPr>
        <p:spPr>
          <a:xfrm>
            <a:off x="9719206" y="1409737"/>
            <a:ext cx="653607" cy="1098488"/>
          </a:xfrm>
          <a:custGeom>
            <a:avLst/>
            <a:gdLst/>
            <a:ahLst/>
            <a:cxnLst/>
            <a:rect l="l" t="t" r="r" b="b"/>
            <a:pathLst>
              <a:path w="125" h="210" extrusionOk="0">
                <a:moveTo>
                  <a:pt x="13" y="65"/>
                </a:moveTo>
                <a:cubicBezTo>
                  <a:pt x="13" y="65"/>
                  <a:pt x="13" y="65"/>
                  <a:pt x="13" y="65"/>
                </a:cubicBezTo>
                <a:cubicBezTo>
                  <a:pt x="0" y="88"/>
                  <a:pt x="1" y="115"/>
                  <a:pt x="14" y="137"/>
                </a:cubicBezTo>
                <a:cubicBezTo>
                  <a:pt x="14" y="137"/>
                  <a:pt x="14" y="137"/>
                  <a:pt x="14" y="137"/>
                </a:cubicBezTo>
                <a:cubicBezTo>
                  <a:pt x="56" y="210"/>
                  <a:pt x="56" y="210"/>
                  <a:pt x="56" y="210"/>
                </a:cubicBezTo>
                <a:cubicBezTo>
                  <a:pt x="70" y="200"/>
                  <a:pt x="82" y="187"/>
                  <a:pt x="91" y="171"/>
                </a:cubicBezTo>
                <a:cubicBezTo>
                  <a:pt x="125" y="112"/>
                  <a:pt x="107" y="37"/>
                  <a:pt x="50" y="0"/>
                </a:cubicBezTo>
                <a:lnTo>
                  <a:pt x="13" y="6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47" name="shp306">
            <a:extLst>
              <a:ext uri="{FF2B5EF4-FFF2-40B4-BE49-F238E27FC236}">
                <a16:creationId xmlns:a16="http://schemas.microsoft.com/office/drawing/2014/main" id="{ED05A191-AEAE-4FFB-893A-6DBD9345296C}"/>
              </a:ext>
            </a:extLst>
          </p:cNvPr>
          <p:cNvSpPr txBox="1"/>
          <p:nvPr/>
        </p:nvSpPr>
        <p:spPr>
          <a:xfrm>
            <a:off x="9265975" y="2086006"/>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01</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1" name="shp308">
            <a:extLst>
              <a:ext uri="{FF2B5EF4-FFF2-40B4-BE49-F238E27FC236}">
                <a16:creationId xmlns:a16="http://schemas.microsoft.com/office/drawing/2014/main" id="{84EC4F1F-626E-44A2-BB94-698BB4B5D3FB}"/>
              </a:ext>
            </a:extLst>
          </p:cNvPr>
          <p:cNvSpPr/>
          <p:nvPr/>
        </p:nvSpPr>
        <p:spPr>
          <a:xfrm>
            <a:off x="9797925" y="2854112"/>
            <a:ext cx="627367" cy="1149774"/>
          </a:xfrm>
          <a:custGeom>
            <a:avLst/>
            <a:gdLst/>
            <a:ahLst/>
            <a:cxnLst/>
            <a:rect l="l" t="t" r="r" b="b"/>
            <a:pathLst>
              <a:path w="120" h="220" extrusionOk="0">
                <a:moveTo>
                  <a:pt x="110" y="81"/>
                </a:moveTo>
                <a:cubicBezTo>
                  <a:pt x="63" y="0"/>
                  <a:pt x="63" y="0"/>
                  <a:pt x="63" y="0"/>
                </a:cubicBezTo>
                <a:cubicBezTo>
                  <a:pt x="25" y="22"/>
                  <a:pt x="0" y="63"/>
                  <a:pt x="0" y="110"/>
                </a:cubicBezTo>
                <a:cubicBezTo>
                  <a:pt x="0" y="157"/>
                  <a:pt x="25" y="198"/>
                  <a:pt x="63" y="220"/>
                </a:cubicBezTo>
                <a:cubicBezTo>
                  <a:pt x="110" y="139"/>
                  <a:pt x="110" y="139"/>
                  <a:pt x="110" y="139"/>
                </a:cubicBezTo>
                <a:cubicBezTo>
                  <a:pt x="120" y="123"/>
                  <a:pt x="120" y="97"/>
                  <a:pt x="110" y="81"/>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3" name="shp309">
            <a:extLst>
              <a:ext uri="{FF2B5EF4-FFF2-40B4-BE49-F238E27FC236}">
                <a16:creationId xmlns:a16="http://schemas.microsoft.com/office/drawing/2014/main" id="{38572C8A-6F4B-4049-BD0B-A51D2B5F436F}"/>
              </a:ext>
            </a:extLst>
          </p:cNvPr>
          <p:cNvSpPr/>
          <p:nvPr/>
        </p:nvSpPr>
        <p:spPr>
          <a:xfrm>
            <a:off x="10190327" y="2764659"/>
            <a:ext cx="935087" cy="633330"/>
          </a:xfrm>
          <a:custGeom>
            <a:avLst/>
            <a:gdLst/>
            <a:ahLst/>
            <a:cxnLst/>
            <a:rect l="l" t="t" r="r" b="b"/>
            <a:pathLst>
              <a:path w="179" h="121" extrusionOk="0">
                <a:moveTo>
                  <a:pt x="44" y="86"/>
                </a:moveTo>
                <a:cubicBezTo>
                  <a:pt x="55" y="106"/>
                  <a:pt x="77" y="120"/>
                  <a:pt x="102" y="121"/>
                </a:cubicBezTo>
                <a:cubicBezTo>
                  <a:pt x="102" y="121"/>
                  <a:pt x="102" y="121"/>
                  <a:pt x="102" y="121"/>
                </a:cubicBezTo>
                <a:cubicBezTo>
                  <a:pt x="179" y="121"/>
                  <a:pt x="179" y="121"/>
                  <a:pt x="179" y="121"/>
                </a:cubicBezTo>
                <a:cubicBezTo>
                  <a:pt x="176" y="53"/>
                  <a:pt x="120" y="0"/>
                  <a:pt x="52" y="0"/>
                </a:cubicBezTo>
                <a:cubicBezTo>
                  <a:pt x="34" y="0"/>
                  <a:pt x="16" y="4"/>
                  <a:pt x="0" y="11"/>
                </a:cubicBezTo>
                <a:cubicBezTo>
                  <a:pt x="44" y="86"/>
                  <a:pt x="44" y="86"/>
                  <a:pt x="44" y="86"/>
                </a:cubicBezTo>
                <a:cubicBezTo>
                  <a:pt x="44" y="86"/>
                  <a:pt x="44" y="86"/>
                  <a:pt x="44" y="86"/>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55" name="shp310">
            <a:extLst>
              <a:ext uri="{FF2B5EF4-FFF2-40B4-BE49-F238E27FC236}">
                <a16:creationId xmlns:a16="http://schemas.microsoft.com/office/drawing/2014/main" id="{DCE3592B-1642-4941-A7D2-D68400937B9E}"/>
              </a:ext>
            </a:extLst>
          </p:cNvPr>
          <p:cNvSpPr/>
          <p:nvPr/>
        </p:nvSpPr>
        <p:spPr>
          <a:xfrm>
            <a:off x="10190327" y="3465973"/>
            <a:ext cx="935087" cy="632137"/>
          </a:xfrm>
          <a:custGeom>
            <a:avLst/>
            <a:gdLst/>
            <a:ahLst/>
            <a:cxnLst/>
            <a:rect l="l" t="t" r="r" b="b"/>
            <a:pathLst>
              <a:path w="179" h="121" extrusionOk="0">
                <a:moveTo>
                  <a:pt x="105" y="0"/>
                </a:moveTo>
                <a:cubicBezTo>
                  <a:pt x="105" y="0"/>
                  <a:pt x="105" y="0"/>
                  <a:pt x="105" y="0"/>
                </a:cubicBezTo>
                <a:cubicBezTo>
                  <a:pt x="78" y="0"/>
                  <a:pt x="55" y="15"/>
                  <a:pt x="43" y="36"/>
                </a:cubicBezTo>
                <a:cubicBezTo>
                  <a:pt x="43" y="36"/>
                  <a:pt x="43" y="36"/>
                  <a:pt x="43" y="36"/>
                </a:cubicBezTo>
                <a:cubicBezTo>
                  <a:pt x="0" y="110"/>
                  <a:pt x="0" y="110"/>
                  <a:pt x="0" y="110"/>
                </a:cubicBezTo>
                <a:cubicBezTo>
                  <a:pt x="16" y="117"/>
                  <a:pt x="34" y="121"/>
                  <a:pt x="52" y="121"/>
                </a:cubicBezTo>
                <a:cubicBezTo>
                  <a:pt x="120" y="121"/>
                  <a:pt x="176" y="67"/>
                  <a:pt x="179" y="0"/>
                </a:cubicBezTo>
                <a:lnTo>
                  <a:pt x="105" y="0"/>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57" name="shp311">
            <a:extLst>
              <a:ext uri="{FF2B5EF4-FFF2-40B4-BE49-F238E27FC236}">
                <a16:creationId xmlns:a16="http://schemas.microsoft.com/office/drawing/2014/main" id="{EDA5AF77-1E33-4380-AC14-FE4541435468}"/>
              </a:ext>
            </a:extLst>
          </p:cNvPr>
          <p:cNvSpPr txBox="1"/>
          <p:nvPr/>
        </p:nvSpPr>
        <p:spPr>
          <a:xfrm>
            <a:off x="9914811" y="3236973"/>
            <a:ext cx="551033"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02</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1" name="shp313">
            <a:extLst>
              <a:ext uri="{FF2B5EF4-FFF2-40B4-BE49-F238E27FC236}">
                <a16:creationId xmlns:a16="http://schemas.microsoft.com/office/drawing/2014/main" id="{1565F048-11E1-4690-BF16-2901649408D4}"/>
              </a:ext>
            </a:extLst>
          </p:cNvPr>
          <p:cNvSpPr/>
          <p:nvPr/>
        </p:nvSpPr>
        <p:spPr>
          <a:xfrm>
            <a:off x="8955871" y="4187565"/>
            <a:ext cx="998300" cy="701315"/>
          </a:xfrm>
          <a:custGeom>
            <a:avLst/>
            <a:gdLst/>
            <a:ahLst/>
            <a:cxnLst/>
            <a:rect l="l" t="t" r="r" b="b"/>
            <a:pathLst>
              <a:path w="191" h="134" extrusionOk="0">
                <a:moveTo>
                  <a:pt x="144" y="105"/>
                </a:moveTo>
                <a:cubicBezTo>
                  <a:pt x="191" y="24"/>
                  <a:pt x="191" y="24"/>
                  <a:pt x="191" y="24"/>
                </a:cubicBezTo>
                <a:cubicBezTo>
                  <a:pt x="153" y="2"/>
                  <a:pt x="104" y="0"/>
                  <a:pt x="63" y="24"/>
                </a:cubicBezTo>
                <a:cubicBezTo>
                  <a:pt x="23" y="47"/>
                  <a:pt x="0" y="90"/>
                  <a:pt x="0" y="134"/>
                </a:cubicBezTo>
                <a:cubicBezTo>
                  <a:pt x="94" y="134"/>
                  <a:pt x="94" y="134"/>
                  <a:pt x="94" y="134"/>
                </a:cubicBezTo>
                <a:cubicBezTo>
                  <a:pt x="112" y="134"/>
                  <a:pt x="135" y="121"/>
                  <a:pt x="144" y="105"/>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3" name="shp314">
            <a:extLst>
              <a:ext uri="{FF2B5EF4-FFF2-40B4-BE49-F238E27FC236}">
                <a16:creationId xmlns:a16="http://schemas.microsoft.com/office/drawing/2014/main" id="{B8E00478-15AF-40F6-B966-62F5FF36F63D}"/>
              </a:ext>
            </a:extLst>
          </p:cNvPr>
          <p:cNvSpPr/>
          <p:nvPr/>
        </p:nvSpPr>
        <p:spPr>
          <a:xfrm>
            <a:off x="9714436" y="4349774"/>
            <a:ext cx="658377" cy="1098488"/>
          </a:xfrm>
          <a:custGeom>
            <a:avLst/>
            <a:gdLst/>
            <a:ahLst/>
            <a:cxnLst/>
            <a:rect l="l" t="t" r="r" b="b"/>
            <a:pathLst>
              <a:path w="126" h="210" extrusionOk="0">
                <a:moveTo>
                  <a:pt x="14" y="75"/>
                </a:moveTo>
                <a:cubicBezTo>
                  <a:pt x="1" y="95"/>
                  <a:pt x="0" y="121"/>
                  <a:pt x="13" y="143"/>
                </a:cubicBezTo>
                <a:cubicBezTo>
                  <a:pt x="13" y="143"/>
                  <a:pt x="13" y="143"/>
                  <a:pt x="13" y="143"/>
                </a:cubicBezTo>
                <a:cubicBezTo>
                  <a:pt x="51" y="210"/>
                  <a:pt x="51" y="210"/>
                  <a:pt x="51" y="210"/>
                </a:cubicBezTo>
                <a:cubicBezTo>
                  <a:pt x="108" y="173"/>
                  <a:pt x="126" y="98"/>
                  <a:pt x="92" y="39"/>
                </a:cubicBezTo>
                <a:cubicBezTo>
                  <a:pt x="83" y="23"/>
                  <a:pt x="71" y="10"/>
                  <a:pt x="57" y="0"/>
                </a:cubicBezTo>
                <a:cubicBezTo>
                  <a:pt x="14" y="75"/>
                  <a:pt x="14" y="75"/>
                  <a:pt x="14" y="75"/>
                </a:cubicBezTo>
                <a:cubicBezTo>
                  <a:pt x="14" y="75"/>
                  <a:pt x="14" y="75"/>
                  <a:pt x="14" y="7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65" name="shp315">
            <a:extLst>
              <a:ext uri="{FF2B5EF4-FFF2-40B4-BE49-F238E27FC236}">
                <a16:creationId xmlns:a16="http://schemas.microsoft.com/office/drawing/2014/main" id="{97D9FE1E-B27F-4D5E-A597-304349C5D935}"/>
              </a:ext>
            </a:extLst>
          </p:cNvPr>
          <p:cNvSpPr/>
          <p:nvPr/>
        </p:nvSpPr>
        <p:spPr>
          <a:xfrm>
            <a:off x="8955871" y="4956864"/>
            <a:ext cx="967289" cy="684617"/>
          </a:xfrm>
          <a:custGeom>
            <a:avLst/>
            <a:gdLst/>
            <a:ahLst/>
            <a:cxnLst/>
            <a:rect l="l" t="t" r="r" b="b"/>
            <a:pathLst>
              <a:path w="185" h="131" extrusionOk="0">
                <a:moveTo>
                  <a:pt x="148" y="36"/>
                </a:moveTo>
                <a:cubicBezTo>
                  <a:pt x="148" y="36"/>
                  <a:pt x="148" y="36"/>
                  <a:pt x="148" y="36"/>
                </a:cubicBezTo>
                <a:cubicBezTo>
                  <a:pt x="134" y="13"/>
                  <a:pt x="110" y="0"/>
                  <a:pt x="85" y="0"/>
                </a:cubicBezTo>
                <a:cubicBezTo>
                  <a:pt x="85" y="0"/>
                  <a:pt x="85" y="0"/>
                  <a:pt x="85" y="0"/>
                </a:cubicBezTo>
                <a:cubicBezTo>
                  <a:pt x="0" y="0"/>
                  <a:pt x="0" y="0"/>
                  <a:pt x="0" y="0"/>
                </a:cubicBezTo>
                <a:cubicBezTo>
                  <a:pt x="2" y="18"/>
                  <a:pt x="8" y="35"/>
                  <a:pt x="17" y="51"/>
                </a:cubicBezTo>
                <a:cubicBezTo>
                  <a:pt x="51" y="110"/>
                  <a:pt x="125" y="131"/>
                  <a:pt x="185" y="101"/>
                </a:cubicBezTo>
                <a:lnTo>
                  <a:pt x="148" y="3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67" name="shp316">
            <a:extLst>
              <a:ext uri="{FF2B5EF4-FFF2-40B4-BE49-F238E27FC236}">
                <a16:creationId xmlns:a16="http://schemas.microsoft.com/office/drawing/2014/main" id="{8C4C33EF-4267-480E-892D-690BC259800A}"/>
              </a:ext>
            </a:extLst>
          </p:cNvPr>
          <p:cNvSpPr txBox="1"/>
          <p:nvPr/>
        </p:nvSpPr>
        <p:spPr>
          <a:xfrm>
            <a:off x="9248085" y="4381977"/>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03</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1" name="shp318">
            <a:extLst>
              <a:ext uri="{FF2B5EF4-FFF2-40B4-BE49-F238E27FC236}">
                <a16:creationId xmlns:a16="http://schemas.microsoft.com/office/drawing/2014/main" id="{6D0012CA-59FA-4031-8891-5979BB8C67F1}"/>
              </a:ext>
            </a:extLst>
          </p:cNvPr>
          <p:cNvSpPr/>
          <p:nvPr/>
        </p:nvSpPr>
        <p:spPr>
          <a:xfrm>
            <a:off x="7602142" y="4187565"/>
            <a:ext cx="998300" cy="701315"/>
          </a:xfrm>
          <a:custGeom>
            <a:avLst/>
            <a:gdLst/>
            <a:ahLst/>
            <a:cxnLst/>
            <a:rect l="l" t="t" r="r" b="b"/>
            <a:pathLst>
              <a:path w="191" h="134" extrusionOk="0">
                <a:moveTo>
                  <a:pt x="97" y="134"/>
                </a:moveTo>
                <a:cubicBezTo>
                  <a:pt x="191" y="134"/>
                  <a:pt x="191" y="134"/>
                  <a:pt x="191" y="134"/>
                </a:cubicBezTo>
                <a:cubicBezTo>
                  <a:pt x="191" y="90"/>
                  <a:pt x="169" y="47"/>
                  <a:pt x="128" y="24"/>
                </a:cubicBezTo>
                <a:cubicBezTo>
                  <a:pt x="87" y="0"/>
                  <a:pt x="38" y="2"/>
                  <a:pt x="0" y="24"/>
                </a:cubicBezTo>
                <a:cubicBezTo>
                  <a:pt x="47" y="105"/>
                  <a:pt x="47" y="105"/>
                  <a:pt x="47" y="105"/>
                </a:cubicBezTo>
                <a:cubicBezTo>
                  <a:pt x="57" y="121"/>
                  <a:pt x="79" y="134"/>
                  <a:pt x="97" y="134"/>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73" name="shp319">
            <a:extLst>
              <a:ext uri="{FF2B5EF4-FFF2-40B4-BE49-F238E27FC236}">
                <a16:creationId xmlns:a16="http://schemas.microsoft.com/office/drawing/2014/main" id="{3D92E6A6-5A3F-4C6A-A1B4-5FDB8F467876}"/>
              </a:ext>
            </a:extLst>
          </p:cNvPr>
          <p:cNvSpPr/>
          <p:nvPr/>
        </p:nvSpPr>
        <p:spPr>
          <a:xfrm>
            <a:off x="7633153" y="4956864"/>
            <a:ext cx="967289" cy="684617"/>
          </a:xfrm>
          <a:custGeom>
            <a:avLst/>
            <a:gdLst/>
            <a:ahLst/>
            <a:cxnLst/>
            <a:rect l="l" t="t" r="r" b="b"/>
            <a:pathLst>
              <a:path w="185" h="131" extrusionOk="0">
                <a:moveTo>
                  <a:pt x="98" y="0"/>
                </a:moveTo>
                <a:cubicBezTo>
                  <a:pt x="74" y="0"/>
                  <a:pt x="51" y="12"/>
                  <a:pt x="39" y="34"/>
                </a:cubicBezTo>
                <a:cubicBezTo>
                  <a:pt x="39" y="34"/>
                  <a:pt x="39" y="34"/>
                  <a:pt x="39" y="34"/>
                </a:cubicBezTo>
                <a:cubicBezTo>
                  <a:pt x="0" y="101"/>
                  <a:pt x="0" y="101"/>
                  <a:pt x="0" y="101"/>
                </a:cubicBezTo>
                <a:cubicBezTo>
                  <a:pt x="60" y="131"/>
                  <a:pt x="134" y="110"/>
                  <a:pt x="168" y="51"/>
                </a:cubicBezTo>
                <a:cubicBezTo>
                  <a:pt x="178" y="35"/>
                  <a:pt x="183" y="18"/>
                  <a:pt x="185" y="0"/>
                </a:cubicBezTo>
                <a:cubicBezTo>
                  <a:pt x="98" y="0"/>
                  <a:pt x="98" y="0"/>
                  <a:pt x="98" y="0"/>
                </a:cubicBezTo>
                <a:cubicBezTo>
                  <a:pt x="98" y="0"/>
                  <a:pt x="98" y="0"/>
                  <a:pt x="98" y="0"/>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75" name="shp320">
            <a:extLst>
              <a:ext uri="{FF2B5EF4-FFF2-40B4-BE49-F238E27FC236}">
                <a16:creationId xmlns:a16="http://schemas.microsoft.com/office/drawing/2014/main" id="{A1983E18-0751-408F-AA3E-F8EA3CC9AB12}"/>
              </a:ext>
            </a:extLst>
          </p:cNvPr>
          <p:cNvSpPr/>
          <p:nvPr/>
        </p:nvSpPr>
        <p:spPr>
          <a:xfrm>
            <a:off x="7183500" y="4349774"/>
            <a:ext cx="653607" cy="1098488"/>
          </a:xfrm>
          <a:custGeom>
            <a:avLst/>
            <a:gdLst/>
            <a:ahLst/>
            <a:cxnLst/>
            <a:rect l="l" t="t" r="r" b="b"/>
            <a:pathLst>
              <a:path w="125" h="210" extrusionOk="0">
                <a:moveTo>
                  <a:pt x="112" y="146"/>
                </a:moveTo>
                <a:cubicBezTo>
                  <a:pt x="112" y="146"/>
                  <a:pt x="112" y="146"/>
                  <a:pt x="112" y="146"/>
                </a:cubicBezTo>
                <a:cubicBezTo>
                  <a:pt x="125" y="123"/>
                  <a:pt x="124" y="95"/>
                  <a:pt x="111" y="73"/>
                </a:cubicBezTo>
                <a:cubicBezTo>
                  <a:pt x="111" y="73"/>
                  <a:pt x="111" y="73"/>
                  <a:pt x="111" y="73"/>
                </a:cubicBezTo>
                <a:cubicBezTo>
                  <a:pt x="69" y="0"/>
                  <a:pt x="69" y="0"/>
                  <a:pt x="69" y="0"/>
                </a:cubicBezTo>
                <a:cubicBezTo>
                  <a:pt x="55" y="10"/>
                  <a:pt x="43" y="23"/>
                  <a:pt x="34" y="39"/>
                </a:cubicBezTo>
                <a:cubicBezTo>
                  <a:pt x="0" y="98"/>
                  <a:pt x="18" y="173"/>
                  <a:pt x="75" y="210"/>
                </a:cubicBezTo>
                <a:lnTo>
                  <a:pt x="112" y="14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77" name="shp321">
            <a:extLst>
              <a:ext uri="{FF2B5EF4-FFF2-40B4-BE49-F238E27FC236}">
                <a16:creationId xmlns:a16="http://schemas.microsoft.com/office/drawing/2014/main" id="{0AD8B5EB-7C71-40E6-B4D7-8BB8256B3007}"/>
              </a:ext>
            </a:extLst>
          </p:cNvPr>
          <p:cNvSpPr txBox="1"/>
          <p:nvPr/>
        </p:nvSpPr>
        <p:spPr>
          <a:xfrm>
            <a:off x="7926560" y="4387941"/>
            <a:ext cx="428183" cy="382860"/>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a:ln>
                  <a:noFill/>
                </a:ln>
                <a:solidFill>
                  <a:srgbClr val="FFFFFF"/>
                </a:solidFill>
                <a:effectLst/>
                <a:uLnTx/>
                <a:uFillTx/>
                <a:latin typeface="Open Sans SemiBold"/>
                <a:ea typeface="Open Sans SemiBold"/>
                <a:cs typeface="Open Sans SemiBold"/>
                <a:sym typeface="Open Sans SemiBold"/>
              </a:rPr>
              <a:t>04</a:t>
            </a:r>
            <a:endParaRPr kumimoji="0"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1" name="shp323">
            <a:extLst>
              <a:ext uri="{FF2B5EF4-FFF2-40B4-BE49-F238E27FC236}">
                <a16:creationId xmlns:a16="http://schemas.microsoft.com/office/drawing/2014/main" id="{CCE55C83-FD0B-492E-9479-89D4D621BFB0}"/>
              </a:ext>
            </a:extLst>
          </p:cNvPr>
          <p:cNvSpPr/>
          <p:nvPr/>
        </p:nvSpPr>
        <p:spPr>
          <a:xfrm>
            <a:off x="7131021" y="2854112"/>
            <a:ext cx="627367" cy="1149774"/>
          </a:xfrm>
          <a:custGeom>
            <a:avLst/>
            <a:gdLst/>
            <a:ahLst/>
            <a:cxnLst/>
            <a:rect l="l" t="t" r="r" b="b"/>
            <a:pathLst>
              <a:path w="120" h="220" extrusionOk="0">
                <a:moveTo>
                  <a:pt x="10" y="139"/>
                </a:moveTo>
                <a:cubicBezTo>
                  <a:pt x="57" y="220"/>
                  <a:pt x="57" y="220"/>
                  <a:pt x="57" y="220"/>
                </a:cubicBezTo>
                <a:cubicBezTo>
                  <a:pt x="95" y="198"/>
                  <a:pt x="120" y="157"/>
                  <a:pt x="120" y="110"/>
                </a:cubicBezTo>
                <a:cubicBezTo>
                  <a:pt x="120" y="63"/>
                  <a:pt x="95" y="22"/>
                  <a:pt x="57" y="0"/>
                </a:cubicBezTo>
                <a:cubicBezTo>
                  <a:pt x="10" y="81"/>
                  <a:pt x="10" y="81"/>
                  <a:pt x="10" y="81"/>
                </a:cubicBezTo>
                <a:cubicBezTo>
                  <a:pt x="0" y="97"/>
                  <a:pt x="0" y="123"/>
                  <a:pt x="10" y="139"/>
                </a:cubicBezTo>
                <a:close/>
              </a:path>
            </a:pathLst>
          </a:custGeom>
          <a:solidFill>
            <a:schemeClr val="tx1">
              <a:lumMod val="50000"/>
              <a:lumOff val="50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3" name="shp324">
            <a:extLst>
              <a:ext uri="{FF2B5EF4-FFF2-40B4-BE49-F238E27FC236}">
                <a16:creationId xmlns:a16="http://schemas.microsoft.com/office/drawing/2014/main" id="{E38860FD-2578-4B1D-9B74-CEC99C36C524}"/>
              </a:ext>
            </a:extLst>
          </p:cNvPr>
          <p:cNvSpPr/>
          <p:nvPr/>
        </p:nvSpPr>
        <p:spPr>
          <a:xfrm>
            <a:off x="6430899" y="3465973"/>
            <a:ext cx="936279" cy="632137"/>
          </a:xfrm>
          <a:custGeom>
            <a:avLst/>
            <a:gdLst/>
            <a:ahLst/>
            <a:cxnLst/>
            <a:rect l="l" t="t" r="r" b="b"/>
            <a:pathLst>
              <a:path w="179" h="121" extrusionOk="0">
                <a:moveTo>
                  <a:pt x="135" y="34"/>
                </a:moveTo>
                <a:cubicBezTo>
                  <a:pt x="124" y="14"/>
                  <a:pt x="102" y="0"/>
                  <a:pt x="77" y="0"/>
                </a:cubicBezTo>
                <a:cubicBezTo>
                  <a:pt x="77" y="0"/>
                  <a:pt x="77" y="0"/>
                  <a:pt x="77" y="0"/>
                </a:cubicBezTo>
                <a:cubicBezTo>
                  <a:pt x="0" y="0"/>
                  <a:pt x="0" y="0"/>
                  <a:pt x="0" y="0"/>
                </a:cubicBezTo>
                <a:cubicBezTo>
                  <a:pt x="3" y="67"/>
                  <a:pt x="59" y="121"/>
                  <a:pt x="127" y="121"/>
                </a:cubicBezTo>
                <a:cubicBezTo>
                  <a:pt x="145" y="121"/>
                  <a:pt x="163" y="117"/>
                  <a:pt x="179" y="110"/>
                </a:cubicBezTo>
                <a:cubicBezTo>
                  <a:pt x="135" y="34"/>
                  <a:pt x="135" y="34"/>
                  <a:pt x="135" y="34"/>
                </a:cubicBezTo>
                <a:cubicBezTo>
                  <a:pt x="135" y="34"/>
                  <a:pt x="135" y="34"/>
                  <a:pt x="135" y="34"/>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mn-ea"/>
              <a:cs typeface="Calibri"/>
              <a:sym typeface="Calibri"/>
            </a:endParaRPr>
          </a:p>
        </p:txBody>
      </p:sp>
      <p:sp>
        <p:nvSpPr>
          <p:cNvPr id="185" name="shp325">
            <a:extLst>
              <a:ext uri="{FF2B5EF4-FFF2-40B4-BE49-F238E27FC236}">
                <a16:creationId xmlns:a16="http://schemas.microsoft.com/office/drawing/2014/main" id="{1152D485-8EDD-4B3D-BA6D-D0F99B770817}"/>
              </a:ext>
            </a:extLst>
          </p:cNvPr>
          <p:cNvSpPr/>
          <p:nvPr/>
        </p:nvSpPr>
        <p:spPr>
          <a:xfrm>
            <a:off x="6430899" y="2764659"/>
            <a:ext cx="936279" cy="633330"/>
          </a:xfrm>
          <a:custGeom>
            <a:avLst/>
            <a:gdLst/>
            <a:ahLst/>
            <a:cxnLst/>
            <a:rect l="l" t="t" r="r" b="b"/>
            <a:pathLst>
              <a:path w="179" h="121" extrusionOk="0">
                <a:moveTo>
                  <a:pt x="74" y="121"/>
                </a:moveTo>
                <a:cubicBezTo>
                  <a:pt x="74" y="121"/>
                  <a:pt x="74" y="121"/>
                  <a:pt x="74" y="121"/>
                </a:cubicBezTo>
                <a:cubicBezTo>
                  <a:pt x="101" y="120"/>
                  <a:pt x="124" y="106"/>
                  <a:pt x="136" y="84"/>
                </a:cubicBezTo>
                <a:cubicBezTo>
                  <a:pt x="136" y="84"/>
                  <a:pt x="136" y="84"/>
                  <a:pt x="136" y="84"/>
                </a:cubicBezTo>
                <a:cubicBezTo>
                  <a:pt x="179" y="11"/>
                  <a:pt x="179" y="11"/>
                  <a:pt x="179" y="11"/>
                </a:cubicBezTo>
                <a:cubicBezTo>
                  <a:pt x="163" y="4"/>
                  <a:pt x="145" y="0"/>
                  <a:pt x="127" y="0"/>
                </a:cubicBezTo>
                <a:cubicBezTo>
                  <a:pt x="59" y="0"/>
                  <a:pt x="3" y="53"/>
                  <a:pt x="0" y="121"/>
                </a:cubicBezTo>
                <a:lnTo>
                  <a:pt x="74" y="121"/>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7" name="shp326">
            <a:extLst>
              <a:ext uri="{FF2B5EF4-FFF2-40B4-BE49-F238E27FC236}">
                <a16:creationId xmlns:a16="http://schemas.microsoft.com/office/drawing/2014/main" id="{7330B930-6CF2-4956-BD01-75001B1C77EB}"/>
              </a:ext>
            </a:extLst>
          </p:cNvPr>
          <p:cNvSpPr txBox="1"/>
          <p:nvPr/>
        </p:nvSpPr>
        <p:spPr>
          <a:xfrm>
            <a:off x="7277724" y="3251285"/>
            <a:ext cx="549840" cy="522408"/>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28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05</a:t>
            </a:r>
            <a:endParaRPr kumimoji="0"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p72">
            <a:extLst>
              <a:ext uri="{FF2B5EF4-FFF2-40B4-BE49-F238E27FC236}">
                <a16:creationId xmlns:a16="http://schemas.microsoft.com/office/drawing/2014/main" id="{949D99BE-6CFB-45FC-9602-D15F40C379ED}"/>
              </a:ext>
            </a:extLst>
          </p:cNvPr>
          <p:cNvSpPr txBox="1"/>
          <p:nvPr/>
        </p:nvSpPr>
        <p:spPr>
          <a:xfrm>
            <a:off x="9735719" y="1762023"/>
            <a:ext cx="671939" cy="49020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External Data Provider</a:t>
            </a:r>
          </a:p>
        </p:txBody>
      </p:sp>
      <p:sp>
        <p:nvSpPr>
          <p:cNvPr id="51" name="shp77">
            <a:extLst>
              <a:ext uri="{FF2B5EF4-FFF2-40B4-BE49-F238E27FC236}">
                <a16:creationId xmlns:a16="http://schemas.microsoft.com/office/drawing/2014/main" id="{F3A39F0B-4126-46CB-83DB-5B35E61E976D}"/>
              </a:ext>
            </a:extLst>
          </p:cNvPr>
          <p:cNvSpPr txBox="1"/>
          <p:nvPr/>
        </p:nvSpPr>
        <p:spPr>
          <a:xfrm>
            <a:off x="10325382" y="3574183"/>
            <a:ext cx="847857" cy="42579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In-Country Data </a:t>
            </a:r>
            <a:endPar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endParaRPr>
          </a:p>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Provider</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2" name="shp28">
            <a:extLst>
              <a:ext uri="{FF2B5EF4-FFF2-40B4-BE49-F238E27FC236}">
                <a16:creationId xmlns:a16="http://schemas.microsoft.com/office/drawing/2014/main" id="{2876A6C6-C28D-4472-8694-AD6D2247DCC1}"/>
              </a:ext>
            </a:extLst>
          </p:cNvPr>
          <p:cNvSpPr txBox="1"/>
          <p:nvPr/>
        </p:nvSpPr>
        <p:spPr>
          <a:xfrm>
            <a:off x="9111590" y="5033513"/>
            <a:ext cx="7211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Sectoral Experts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3" name="shp38">
            <a:extLst>
              <a:ext uri="{FF2B5EF4-FFF2-40B4-BE49-F238E27FC236}">
                <a16:creationId xmlns:a16="http://schemas.microsoft.com/office/drawing/2014/main" id="{0EC6AD11-0E3D-48A0-8ABD-7D564F85ABFF}"/>
              </a:ext>
            </a:extLst>
          </p:cNvPr>
          <p:cNvSpPr txBox="1"/>
          <p:nvPr/>
        </p:nvSpPr>
        <p:spPr>
          <a:xfrm>
            <a:off x="6472544" y="2981097"/>
            <a:ext cx="812512" cy="41852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National Level Users</a:t>
            </a:r>
            <a:endPar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4" name="shp67">
            <a:extLst>
              <a:ext uri="{FF2B5EF4-FFF2-40B4-BE49-F238E27FC236}">
                <a16:creationId xmlns:a16="http://schemas.microsoft.com/office/drawing/2014/main" id="{178A15AB-0FCA-4BDE-B542-6778C33EB9BB}"/>
              </a:ext>
            </a:extLst>
          </p:cNvPr>
          <p:cNvSpPr txBox="1"/>
          <p:nvPr/>
        </p:nvSpPr>
        <p:spPr>
          <a:xfrm>
            <a:off x="7769274" y="1482929"/>
            <a:ext cx="936683" cy="363776"/>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Tx/>
              <a:buNone/>
              <a:tabLst/>
              <a:defRPr/>
            </a:pPr>
            <a:r>
              <a:rPr kumimoji="0" lang="en-US" sz="800" b="0" i="0" u="none" strike="noStrike" kern="1200" cap="none" spc="0" normalizeH="0" baseline="0" noProof="0" dirty="0">
                <a:ln>
                  <a:noFill/>
                </a:ln>
                <a:solidFill>
                  <a:prstClr val="white"/>
                </a:solidFill>
                <a:effectLst/>
                <a:uLnTx/>
                <a:uFillTx/>
                <a:latin typeface="Open Sans"/>
                <a:ea typeface="Open Sans"/>
                <a:cs typeface="Open Sans"/>
                <a:sym typeface="Open Sans"/>
              </a:rPr>
              <a:t>Community Level Users</a:t>
            </a:r>
          </a:p>
        </p:txBody>
      </p:sp>
      <p:pic>
        <p:nvPicPr>
          <p:cNvPr id="55" name="shp140" descr="Handshake">
            <a:extLst>
              <a:ext uri="{FF2B5EF4-FFF2-40B4-BE49-F238E27FC236}">
                <a16:creationId xmlns:a16="http://schemas.microsoft.com/office/drawing/2014/main" id="{3168D293-06D2-43EF-AB98-FC64D61E8B0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9238976" y="1435249"/>
            <a:ext cx="426574" cy="426574"/>
          </a:xfrm>
          <a:prstGeom prst="rect">
            <a:avLst/>
          </a:prstGeom>
        </p:spPr>
      </p:pic>
      <p:pic>
        <p:nvPicPr>
          <p:cNvPr id="56" name="Picture 4" descr="Farm Farmer Worker Work Farming Countryside Village | Etsy in 2021 |  Pictogram, Farm logo, Cow illustration"/>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71039" r="54197"/>
          <a:stretch/>
        </p:blipFill>
        <p:spPr bwMode="auto">
          <a:xfrm flipH="1">
            <a:off x="7310251" y="1788941"/>
            <a:ext cx="457200" cy="289088"/>
          </a:xfrm>
          <a:prstGeom prst="rect">
            <a:avLst/>
          </a:prstGeom>
          <a:noFill/>
          <a:extLst>
            <a:ext uri="{909E8E84-426E-40DD-AFC4-6F175D3DCCD1}">
              <a14:hiddenFill xmlns:a14="http://schemas.microsoft.com/office/drawing/2010/main">
                <a:solidFill>
                  <a:srgbClr val="FFFFFF"/>
                </a:solidFill>
              </a14:hiddenFill>
            </a:ext>
          </a:extLst>
        </p:spPr>
      </p:pic>
      <p:pic>
        <p:nvPicPr>
          <p:cNvPr id="57" name="shp95" descr="Customer review">
            <a:extLst>
              <a:ext uri="{FF2B5EF4-FFF2-40B4-BE49-F238E27FC236}">
                <a16:creationId xmlns:a16="http://schemas.microsoft.com/office/drawing/2014/main" id="{B963E7A5-BFC7-450B-8F64-80F6FFF64BF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9791839" y="4734089"/>
            <a:ext cx="426574" cy="426574"/>
          </a:xfrm>
          <a:prstGeom prst="rect">
            <a:avLst/>
          </a:prstGeom>
        </p:spPr>
      </p:pic>
      <p:pic>
        <p:nvPicPr>
          <p:cNvPr id="58" name="shp96" descr="Clipboard Partially Checked">
            <a:extLst>
              <a:ext uri="{FF2B5EF4-FFF2-40B4-BE49-F238E27FC236}">
                <a16:creationId xmlns:a16="http://schemas.microsoft.com/office/drawing/2014/main" id="{AF216EE2-9B07-4CCC-862F-899F6523F33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6666053" y="3517695"/>
            <a:ext cx="426574" cy="426574"/>
          </a:xfrm>
          <a:prstGeom prst="rect">
            <a:avLst/>
          </a:prstGeom>
        </p:spPr>
      </p:pic>
      <p:pic>
        <p:nvPicPr>
          <p:cNvPr id="59" name="Picture 2" descr="Document provider, content provider, content sharing, data provider, file shari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483417" y="2966033"/>
            <a:ext cx="374135" cy="374136"/>
          </a:xfrm>
          <a:prstGeom prst="rect">
            <a:avLst/>
          </a:prstGeom>
          <a:noFill/>
          <a:extLst>
            <a:ext uri="{909E8E84-426E-40DD-AFC4-6F175D3DCCD1}">
              <a14:hiddenFill xmlns:a14="http://schemas.microsoft.com/office/drawing/2010/main">
                <a:solidFill>
                  <a:srgbClr val="FFFFFF"/>
                </a:solidFill>
              </a14:hiddenFill>
            </a:ext>
          </a:extLst>
        </p:spPr>
      </p:pic>
      <p:sp>
        <p:nvSpPr>
          <p:cNvPr id="60" name="shp33">
            <a:extLst>
              <a:ext uri="{FF2B5EF4-FFF2-40B4-BE49-F238E27FC236}">
                <a16:creationId xmlns:a16="http://schemas.microsoft.com/office/drawing/2014/main" id="{0A6C0271-BAAC-45DA-A781-FBE702AC8CEE}"/>
              </a:ext>
            </a:extLst>
          </p:cNvPr>
          <p:cNvSpPr txBox="1"/>
          <p:nvPr/>
        </p:nvSpPr>
        <p:spPr>
          <a:xfrm>
            <a:off x="7205402" y="4788662"/>
            <a:ext cx="972704"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pic>
        <p:nvPicPr>
          <p:cNvPr id="61" name="shp98" descr="User network">
            <a:extLst>
              <a:ext uri="{FF2B5EF4-FFF2-40B4-BE49-F238E27FC236}">
                <a16:creationId xmlns:a16="http://schemas.microsoft.com/office/drawing/2014/main" id="{3F84B39F-1F81-45DA-BC10-5F5F99E36BB7}"/>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7892312" y="5022510"/>
            <a:ext cx="426574" cy="426574"/>
          </a:xfrm>
          <a:prstGeom prst="rect">
            <a:avLst/>
          </a:prstGeom>
        </p:spPr>
      </p:pic>
    </p:spTree>
    <p:extLst>
      <p:ext uri="{BB962C8B-B14F-4D97-AF65-F5344CB8AC3E}">
        <p14:creationId xmlns:p14="http://schemas.microsoft.com/office/powerpoint/2010/main" val="12471419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p9">
            <a:extLst>
              <a:ext uri="{FF2B5EF4-FFF2-40B4-BE49-F238E27FC236}">
                <a16:creationId xmlns:a16="http://schemas.microsoft.com/office/drawing/2014/main" id="{F425D93B-5223-4043-881B-322BF77DD61E}"/>
              </a:ext>
            </a:extLst>
          </p:cNvPr>
          <p:cNvSpPr/>
          <p:nvPr/>
        </p:nvSpPr>
        <p:spPr>
          <a:xfrm>
            <a:off x="4676197" y="1662545"/>
            <a:ext cx="1207943" cy="848591"/>
          </a:xfrm>
          <a:custGeom>
            <a:avLst/>
            <a:gdLst/>
            <a:ahLst/>
            <a:cxnLst/>
            <a:rect l="l" t="t" r="r" b="b"/>
            <a:pathLst>
              <a:path w="191" h="134" extrusionOk="0">
                <a:moveTo>
                  <a:pt x="47" y="29"/>
                </a:moveTo>
                <a:cubicBezTo>
                  <a:pt x="0" y="111"/>
                  <a:pt x="0" y="111"/>
                  <a:pt x="0" y="111"/>
                </a:cubicBezTo>
                <a:cubicBezTo>
                  <a:pt x="38" y="133"/>
                  <a:pt x="87" y="134"/>
                  <a:pt x="128" y="111"/>
                </a:cubicBezTo>
                <a:cubicBezTo>
                  <a:pt x="169" y="87"/>
                  <a:pt x="191" y="44"/>
                  <a:pt x="191" y="0"/>
                </a:cubicBezTo>
                <a:cubicBezTo>
                  <a:pt x="97" y="0"/>
                  <a:pt x="97" y="0"/>
                  <a:pt x="97" y="0"/>
                </a:cubicBezTo>
                <a:cubicBezTo>
                  <a:pt x="79" y="0"/>
                  <a:pt x="57" y="13"/>
                  <a:pt x="47" y="2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5" name="shp10">
            <a:extLst>
              <a:ext uri="{FF2B5EF4-FFF2-40B4-BE49-F238E27FC236}">
                <a16:creationId xmlns:a16="http://schemas.microsoft.com/office/drawing/2014/main" id="{A199D831-256B-4057-9470-29FB67B132EA}"/>
              </a:ext>
            </a:extLst>
          </p:cNvPr>
          <p:cNvSpPr/>
          <p:nvPr/>
        </p:nvSpPr>
        <p:spPr>
          <a:xfrm>
            <a:off x="4169640" y="985692"/>
            <a:ext cx="798079" cy="1329170"/>
          </a:xfrm>
          <a:custGeom>
            <a:avLst/>
            <a:gdLst/>
            <a:ahLst/>
            <a:cxnLst/>
            <a:rect l="l" t="t" r="r" b="b"/>
            <a:pathLst>
              <a:path w="126" h="210" extrusionOk="0">
                <a:moveTo>
                  <a:pt x="112" y="135"/>
                </a:moveTo>
                <a:cubicBezTo>
                  <a:pt x="125" y="115"/>
                  <a:pt x="126" y="89"/>
                  <a:pt x="113" y="67"/>
                </a:cubicBezTo>
                <a:cubicBezTo>
                  <a:pt x="113" y="67"/>
                  <a:pt x="113" y="67"/>
                  <a:pt x="113" y="67"/>
                </a:cubicBezTo>
                <a:cubicBezTo>
                  <a:pt x="75" y="0"/>
                  <a:pt x="75" y="0"/>
                  <a:pt x="75" y="0"/>
                </a:cubicBezTo>
                <a:cubicBezTo>
                  <a:pt x="18" y="37"/>
                  <a:pt x="0" y="112"/>
                  <a:pt x="34" y="171"/>
                </a:cubicBezTo>
                <a:cubicBezTo>
                  <a:pt x="43" y="187"/>
                  <a:pt x="55" y="200"/>
                  <a:pt x="69" y="210"/>
                </a:cubicBezTo>
                <a:cubicBezTo>
                  <a:pt x="112" y="135"/>
                  <a:pt x="112" y="135"/>
                  <a:pt x="112" y="135"/>
                </a:cubicBezTo>
                <a:cubicBezTo>
                  <a:pt x="112" y="135"/>
                  <a:pt x="112" y="135"/>
                  <a:pt x="112" y="13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16" name="shp11">
            <a:extLst>
              <a:ext uri="{FF2B5EF4-FFF2-40B4-BE49-F238E27FC236}">
                <a16:creationId xmlns:a16="http://schemas.microsoft.com/office/drawing/2014/main" id="{9163A13A-47F8-4C2D-85EC-D3EE3C8940A6}"/>
              </a:ext>
            </a:extLst>
          </p:cNvPr>
          <p:cNvSpPr/>
          <p:nvPr/>
        </p:nvSpPr>
        <p:spPr>
          <a:xfrm>
            <a:off x="4713720" y="751897"/>
            <a:ext cx="1170420" cy="828386"/>
          </a:xfrm>
          <a:custGeom>
            <a:avLst/>
            <a:gdLst/>
            <a:ahLst/>
            <a:cxnLst/>
            <a:rect l="l" t="t" r="r" b="b"/>
            <a:pathLst>
              <a:path w="185" h="131" extrusionOk="0">
                <a:moveTo>
                  <a:pt x="37" y="95"/>
                </a:moveTo>
                <a:cubicBezTo>
                  <a:pt x="37" y="95"/>
                  <a:pt x="37" y="95"/>
                  <a:pt x="37" y="95"/>
                </a:cubicBezTo>
                <a:cubicBezTo>
                  <a:pt x="51" y="118"/>
                  <a:pt x="75" y="131"/>
                  <a:pt x="100" y="131"/>
                </a:cubicBezTo>
                <a:cubicBezTo>
                  <a:pt x="100" y="131"/>
                  <a:pt x="100" y="131"/>
                  <a:pt x="100" y="131"/>
                </a:cubicBezTo>
                <a:cubicBezTo>
                  <a:pt x="185" y="131"/>
                  <a:pt x="185" y="131"/>
                  <a:pt x="185" y="131"/>
                </a:cubicBezTo>
                <a:cubicBezTo>
                  <a:pt x="183" y="114"/>
                  <a:pt x="178" y="97"/>
                  <a:pt x="168" y="81"/>
                </a:cubicBezTo>
                <a:cubicBezTo>
                  <a:pt x="134" y="22"/>
                  <a:pt x="60" y="0"/>
                  <a:pt x="0" y="31"/>
                </a:cubicBezTo>
                <a:lnTo>
                  <a:pt x="37" y="9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18" name="shp12">
            <a:extLst>
              <a:ext uri="{FF2B5EF4-FFF2-40B4-BE49-F238E27FC236}">
                <a16:creationId xmlns:a16="http://schemas.microsoft.com/office/drawing/2014/main" id="{56903505-31C8-4A27-9865-EF568835627D}"/>
              </a:ext>
            </a:extLst>
          </p:cNvPr>
          <p:cNvSpPr txBox="1"/>
          <p:nvPr/>
        </p:nvSpPr>
        <p:spPr>
          <a:xfrm>
            <a:off x="5078845" y="1818409"/>
            <a:ext cx="666750"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06</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p13">
            <a:extLst>
              <a:ext uri="{FF2B5EF4-FFF2-40B4-BE49-F238E27FC236}">
                <a16:creationId xmlns:a16="http://schemas.microsoft.com/office/drawing/2014/main" id="{38E7152F-C0C1-4703-BF17-4F5DE25D89FE}"/>
              </a:ext>
            </a:extLst>
          </p:cNvPr>
          <p:cNvSpPr txBox="1"/>
          <p:nvPr/>
        </p:nvSpPr>
        <p:spPr>
          <a:xfrm>
            <a:off x="4913770" y="1073503"/>
            <a:ext cx="8064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Community Level Users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21" name="shp14">
            <a:extLst>
              <a:ext uri="{FF2B5EF4-FFF2-40B4-BE49-F238E27FC236}">
                <a16:creationId xmlns:a16="http://schemas.microsoft.com/office/drawing/2014/main" id="{F42691FF-6474-4735-9964-CC25E97300F8}"/>
              </a:ext>
            </a:extLst>
          </p:cNvPr>
          <p:cNvSpPr/>
          <p:nvPr/>
        </p:nvSpPr>
        <p:spPr>
          <a:xfrm>
            <a:off x="6314209" y="1662545"/>
            <a:ext cx="1207943" cy="848591"/>
          </a:xfrm>
          <a:custGeom>
            <a:avLst/>
            <a:gdLst/>
            <a:ahLst/>
            <a:cxnLst/>
            <a:rect l="l" t="t" r="r" b="b"/>
            <a:pathLst>
              <a:path w="191" h="134" extrusionOk="0">
                <a:moveTo>
                  <a:pt x="94" y="0"/>
                </a:moveTo>
                <a:cubicBezTo>
                  <a:pt x="0" y="0"/>
                  <a:pt x="0" y="0"/>
                  <a:pt x="0" y="0"/>
                </a:cubicBezTo>
                <a:cubicBezTo>
                  <a:pt x="0" y="44"/>
                  <a:pt x="23" y="87"/>
                  <a:pt x="63" y="111"/>
                </a:cubicBezTo>
                <a:cubicBezTo>
                  <a:pt x="104" y="134"/>
                  <a:pt x="153" y="133"/>
                  <a:pt x="191" y="111"/>
                </a:cubicBezTo>
                <a:cubicBezTo>
                  <a:pt x="144" y="29"/>
                  <a:pt x="144" y="29"/>
                  <a:pt x="144" y="29"/>
                </a:cubicBezTo>
                <a:cubicBezTo>
                  <a:pt x="135" y="13"/>
                  <a:pt x="112" y="0"/>
                  <a:pt x="94" y="0"/>
                </a:cubicBezTo>
                <a:close/>
              </a:path>
            </a:pathLst>
          </a:custGeom>
          <a:solidFill>
            <a:schemeClr val="tx2"/>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2" name="shp15">
            <a:extLst>
              <a:ext uri="{FF2B5EF4-FFF2-40B4-BE49-F238E27FC236}">
                <a16:creationId xmlns:a16="http://schemas.microsoft.com/office/drawing/2014/main" id="{02936E76-8064-449B-89B9-E835DE455DA7}"/>
              </a:ext>
            </a:extLst>
          </p:cNvPr>
          <p:cNvSpPr/>
          <p:nvPr/>
        </p:nvSpPr>
        <p:spPr>
          <a:xfrm>
            <a:off x="6314209" y="751897"/>
            <a:ext cx="1170420" cy="828386"/>
          </a:xfrm>
          <a:custGeom>
            <a:avLst/>
            <a:gdLst/>
            <a:ahLst/>
            <a:cxnLst/>
            <a:rect l="l" t="t" r="r" b="b"/>
            <a:pathLst>
              <a:path w="185" h="131" extrusionOk="0">
                <a:moveTo>
                  <a:pt x="87" y="131"/>
                </a:moveTo>
                <a:cubicBezTo>
                  <a:pt x="111" y="131"/>
                  <a:pt x="134" y="119"/>
                  <a:pt x="146" y="98"/>
                </a:cubicBezTo>
                <a:cubicBezTo>
                  <a:pt x="146" y="98"/>
                  <a:pt x="146" y="98"/>
                  <a:pt x="146" y="98"/>
                </a:cubicBezTo>
                <a:cubicBezTo>
                  <a:pt x="185" y="31"/>
                  <a:pt x="185" y="31"/>
                  <a:pt x="185" y="31"/>
                </a:cubicBezTo>
                <a:cubicBezTo>
                  <a:pt x="125" y="0"/>
                  <a:pt x="51" y="22"/>
                  <a:pt x="17" y="81"/>
                </a:cubicBezTo>
                <a:cubicBezTo>
                  <a:pt x="8" y="97"/>
                  <a:pt x="2" y="114"/>
                  <a:pt x="0" y="131"/>
                </a:cubicBezTo>
                <a:cubicBezTo>
                  <a:pt x="87" y="131"/>
                  <a:pt x="87" y="131"/>
                  <a:pt x="87" y="131"/>
                </a:cubicBezTo>
                <a:cubicBezTo>
                  <a:pt x="87" y="131"/>
                  <a:pt x="87" y="131"/>
                  <a:pt x="87" y="131"/>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3" name="shp16">
            <a:extLst>
              <a:ext uri="{FF2B5EF4-FFF2-40B4-BE49-F238E27FC236}">
                <a16:creationId xmlns:a16="http://schemas.microsoft.com/office/drawing/2014/main" id="{95094F96-A58F-4546-9277-96C094627B18}"/>
              </a:ext>
            </a:extLst>
          </p:cNvPr>
          <p:cNvSpPr/>
          <p:nvPr/>
        </p:nvSpPr>
        <p:spPr>
          <a:xfrm>
            <a:off x="7237845" y="985692"/>
            <a:ext cx="790864" cy="1329170"/>
          </a:xfrm>
          <a:custGeom>
            <a:avLst/>
            <a:gdLst/>
            <a:ahLst/>
            <a:cxnLst/>
            <a:rect l="l" t="t" r="r" b="b"/>
            <a:pathLst>
              <a:path w="125" h="210" extrusionOk="0">
                <a:moveTo>
                  <a:pt x="13" y="65"/>
                </a:moveTo>
                <a:cubicBezTo>
                  <a:pt x="13" y="65"/>
                  <a:pt x="13" y="65"/>
                  <a:pt x="13" y="65"/>
                </a:cubicBezTo>
                <a:cubicBezTo>
                  <a:pt x="0" y="88"/>
                  <a:pt x="1" y="115"/>
                  <a:pt x="14" y="137"/>
                </a:cubicBezTo>
                <a:cubicBezTo>
                  <a:pt x="14" y="137"/>
                  <a:pt x="14" y="137"/>
                  <a:pt x="14" y="137"/>
                </a:cubicBezTo>
                <a:cubicBezTo>
                  <a:pt x="56" y="210"/>
                  <a:pt x="56" y="210"/>
                  <a:pt x="56" y="210"/>
                </a:cubicBezTo>
                <a:cubicBezTo>
                  <a:pt x="70" y="200"/>
                  <a:pt x="82" y="187"/>
                  <a:pt x="91" y="171"/>
                </a:cubicBezTo>
                <a:cubicBezTo>
                  <a:pt x="125" y="112"/>
                  <a:pt x="107" y="37"/>
                  <a:pt x="50" y="0"/>
                </a:cubicBezTo>
                <a:lnTo>
                  <a:pt x="13" y="65"/>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5" name="shp17">
            <a:extLst>
              <a:ext uri="{FF2B5EF4-FFF2-40B4-BE49-F238E27FC236}">
                <a16:creationId xmlns:a16="http://schemas.microsoft.com/office/drawing/2014/main" id="{F5FBB380-D7DB-4BD7-9195-BEBB0AD57735}"/>
              </a:ext>
            </a:extLst>
          </p:cNvPr>
          <p:cNvSpPr txBox="1"/>
          <p:nvPr/>
        </p:nvSpPr>
        <p:spPr>
          <a:xfrm>
            <a:off x="6689436" y="1803977"/>
            <a:ext cx="665306"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01</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p18">
            <a:extLst>
              <a:ext uri="{FF2B5EF4-FFF2-40B4-BE49-F238E27FC236}">
                <a16:creationId xmlns:a16="http://schemas.microsoft.com/office/drawing/2014/main" id="{12964976-0394-45E0-B429-4B3529E2CF98}"/>
              </a:ext>
            </a:extLst>
          </p:cNvPr>
          <p:cNvSpPr txBox="1"/>
          <p:nvPr/>
        </p:nvSpPr>
        <p:spPr>
          <a:xfrm>
            <a:off x="7309714" y="1414126"/>
            <a:ext cx="668193"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External Data Provider</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28" name="shp19">
            <a:extLst>
              <a:ext uri="{FF2B5EF4-FFF2-40B4-BE49-F238E27FC236}">
                <a16:creationId xmlns:a16="http://schemas.microsoft.com/office/drawing/2014/main" id="{F4054FBD-4BD0-47DA-A8DD-3FD01A1D6C17}"/>
              </a:ext>
            </a:extLst>
          </p:cNvPr>
          <p:cNvSpPr/>
          <p:nvPr/>
        </p:nvSpPr>
        <p:spPr>
          <a:xfrm>
            <a:off x="7333095" y="2733386"/>
            <a:ext cx="759114" cy="1391227"/>
          </a:xfrm>
          <a:custGeom>
            <a:avLst/>
            <a:gdLst/>
            <a:ahLst/>
            <a:cxnLst/>
            <a:rect l="l" t="t" r="r" b="b"/>
            <a:pathLst>
              <a:path w="120" h="220" extrusionOk="0">
                <a:moveTo>
                  <a:pt x="110" y="81"/>
                </a:moveTo>
                <a:cubicBezTo>
                  <a:pt x="63" y="0"/>
                  <a:pt x="63" y="0"/>
                  <a:pt x="63" y="0"/>
                </a:cubicBezTo>
                <a:cubicBezTo>
                  <a:pt x="25" y="22"/>
                  <a:pt x="0" y="63"/>
                  <a:pt x="0" y="110"/>
                </a:cubicBezTo>
                <a:cubicBezTo>
                  <a:pt x="0" y="157"/>
                  <a:pt x="25" y="198"/>
                  <a:pt x="63" y="220"/>
                </a:cubicBezTo>
                <a:cubicBezTo>
                  <a:pt x="110" y="139"/>
                  <a:pt x="110" y="139"/>
                  <a:pt x="110" y="139"/>
                </a:cubicBezTo>
                <a:cubicBezTo>
                  <a:pt x="120" y="123"/>
                  <a:pt x="120" y="97"/>
                  <a:pt x="110" y="81"/>
                </a:cubicBezTo>
                <a:close/>
              </a:path>
            </a:pathLst>
          </a:custGeom>
          <a:solidFill>
            <a:schemeClr val="accent5"/>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9" name="shp20">
            <a:extLst>
              <a:ext uri="{FF2B5EF4-FFF2-40B4-BE49-F238E27FC236}">
                <a16:creationId xmlns:a16="http://schemas.microsoft.com/office/drawing/2014/main" id="{C3AD9666-00AA-418B-A36B-BF71E72F2189}"/>
              </a:ext>
            </a:extLst>
          </p:cNvPr>
          <p:cNvSpPr/>
          <p:nvPr/>
        </p:nvSpPr>
        <p:spPr>
          <a:xfrm>
            <a:off x="7807902" y="2625147"/>
            <a:ext cx="1131455" cy="766329"/>
          </a:xfrm>
          <a:custGeom>
            <a:avLst/>
            <a:gdLst/>
            <a:ahLst/>
            <a:cxnLst/>
            <a:rect l="l" t="t" r="r" b="b"/>
            <a:pathLst>
              <a:path w="179" h="121" extrusionOk="0">
                <a:moveTo>
                  <a:pt x="44" y="86"/>
                </a:moveTo>
                <a:cubicBezTo>
                  <a:pt x="55" y="106"/>
                  <a:pt x="77" y="120"/>
                  <a:pt x="102" y="121"/>
                </a:cubicBezTo>
                <a:cubicBezTo>
                  <a:pt x="102" y="121"/>
                  <a:pt x="102" y="121"/>
                  <a:pt x="102" y="121"/>
                </a:cubicBezTo>
                <a:cubicBezTo>
                  <a:pt x="179" y="121"/>
                  <a:pt x="179" y="121"/>
                  <a:pt x="179" y="121"/>
                </a:cubicBezTo>
                <a:cubicBezTo>
                  <a:pt x="176" y="53"/>
                  <a:pt x="120" y="0"/>
                  <a:pt x="52" y="0"/>
                </a:cubicBezTo>
                <a:cubicBezTo>
                  <a:pt x="34" y="0"/>
                  <a:pt x="16" y="4"/>
                  <a:pt x="0" y="11"/>
                </a:cubicBezTo>
                <a:cubicBezTo>
                  <a:pt x="44" y="86"/>
                  <a:pt x="44" y="86"/>
                  <a:pt x="44" y="86"/>
                </a:cubicBezTo>
                <a:cubicBezTo>
                  <a:pt x="44" y="86"/>
                  <a:pt x="44" y="86"/>
                  <a:pt x="44" y="86"/>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30" name="shp21">
            <a:extLst>
              <a:ext uri="{FF2B5EF4-FFF2-40B4-BE49-F238E27FC236}">
                <a16:creationId xmlns:a16="http://schemas.microsoft.com/office/drawing/2014/main" id="{E068E615-4687-42F7-B31C-16386D800529}"/>
              </a:ext>
            </a:extLst>
          </p:cNvPr>
          <p:cNvSpPr/>
          <p:nvPr/>
        </p:nvSpPr>
        <p:spPr>
          <a:xfrm>
            <a:off x="7807902" y="3473738"/>
            <a:ext cx="1131455" cy="764886"/>
          </a:xfrm>
          <a:custGeom>
            <a:avLst/>
            <a:gdLst/>
            <a:ahLst/>
            <a:cxnLst/>
            <a:rect l="l" t="t" r="r" b="b"/>
            <a:pathLst>
              <a:path w="179" h="121" extrusionOk="0">
                <a:moveTo>
                  <a:pt x="105" y="0"/>
                </a:moveTo>
                <a:cubicBezTo>
                  <a:pt x="105" y="0"/>
                  <a:pt x="105" y="0"/>
                  <a:pt x="105" y="0"/>
                </a:cubicBezTo>
                <a:cubicBezTo>
                  <a:pt x="78" y="0"/>
                  <a:pt x="55" y="15"/>
                  <a:pt x="43" y="36"/>
                </a:cubicBezTo>
                <a:cubicBezTo>
                  <a:pt x="43" y="36"/>
                  <a:pt x="43" y="36"/>
                  <a:pt x="43" y="36"/>
                </a:cubicBezTo>
                <a:cubicBezTo>
                  <a:pt x="0" y="110"/>
                  <a:pt x="0" y="110"/>
                  <a:pt x="0" y="110"/>
                </a:cubicBezTo>
                <a:cubicBezTo>
                  <a:pt x="16" y="117"/>
                  <a:pt x="34" y="121"/>
                  <a:pt x="52" y="121"/>
                </a:cubicBezTo>
                <a:cubicBezTo>
                  <a:pt x="120" y="121"/>
                  <a:pt x="176" y="67"/>
                  <a:pt x="179" y="0"/>
                </a:cubicBezTo>
                <a:lnTo>
                  <a:pt x="105" y="0"/>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2" name="shp22">
            <a:extLst>
              <a:ext uri="{FF2B5EF4-FFF2-40B4-BE49-F238E27FC236}">
                <a16:creationId xmlns:a16="http://schemas.microsoft.com/office/drawing/2014/main" id="{6C0E9EFD-347B-4268-BD1B-254D7EF495C2}"/>
              </a:ext>
            </a:extLst>
          </p:cNvPr>
          <p:cNvSpPr txBox="1"/>
          <p:nvPr/>
        </p:nvSpPr>
        <p:spPr>
          <a:xfrm>
            <a:off x="7474527" y="3196647"/>
            <a:ext cx="666750"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02</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p23">
            <a:extLst>
              <a:ext uri="{FF2B5EF4-FFF2-40B4-BE49-F238E27FC236}">
                <a16:creationId xmlns:a16="http://schemas.microsoft.com/office/drawing/2014/main" id="{FBEA1F7C-5492-4DEB-BAE0-C32E9EDFE59E}"/>
              </a:ext>
            </a:extLst>
          </p:cNvPr>
          <p:cNvSpPr txBox="1"/>
          <p:nvPr/>
        </p:nvSpPr>
        <p:spPr>
          <a:xfrm>
            <a:off x="8049874" y="3609397"/>
            <a:ext cx="807459" cy="50918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In-Country Data Provider</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35" name="shp24">
            <a:extLst>
              <a:ext uri="{FF2B5EF4-FFF2-40B4-BE49-F238E27FC236}">
                <a16:creationId xmlns:a16="http://schemas.microsoft.com/office/drawing/2014/main" id="{26F58B56-11D4-48CA-A15E-78F60AEF6BC7}"/>
              </a:ext>
            </a:extLst>
          </p:cNvPr>
          <p:cNvSpPr/>
          <p:nvPr/>
        </p:nvSpPr>
        <p:spPr>
          <a:xfrm>
            <a:off x="6314209" y="4346864"/>
            <a:ext cx="1207943" cy="848591"/>
          </a:xfrm>
          <a:custGeom>
            <a:avLst/>
            <a:gdLst/>
            <a:ahLst/>
            <a:cxnLst/>
            <a:rect l="l" t="t" r="r" b="b"/>
            <a:pathLst>
              <a:path w="191" h="134" extrusionOk="0">
                <a:moveTo>
                  <a:pt x="144" y="105"/>
                </a:moveTo>
                <a:cubicBezTo>
                  <a:pt x="191" y="24"/>
                  <a:pt x="191" y="24"/>
                  <a:pt x="191" y="24"/>
                </a:cubicBezTo>
                <a:cubicBezTo>
                  <a:pt x="153" y="2"/>
                  <a:pt x="104" y="0"/>
                  <a:pt x="63" y="24"/>
                </a:cubicBezTo>
                <a:cubicBezTo>
                  <a:pt x="23" y="47"/>
                  <a:pt x="0" y="90"/>
                  <a:pt x="0" y="134"/>
                </a:cubicBezTo>
                <a:cubicBezTo>
                  <a:pt x="94" y="134"/>
                  <a:pt x="94" y="134"/>
                  <a:pt x="94" y="134"/>
                </a:cubicBezTo>
                <a:cubicBezTo>
                  <a:pt x="112" y="134"/>
                  <a:pt x="135" y="121"/>
                  <a:pt x="144" y="105"/>
                </a:cubicBezTo>
                <a:close/>
              </a:path>
            </a:pathLst>
          </a:custGeom>
          <a:solidFill>
            <a:schemeClr val="accent4"/>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6" name="shp25">
            <a:extLst>
              <a:ext uri="{FF2B5EF4-FFF2-40B4-BE49-F238E27FC236}">
                <a16:creationId xmlns:a16="http://schemas.microsoft.com/office/drawing/2014/main" id="{A96C2A09-9E34-4AA0-ACD4-C7D45C02E4A7}"/>
              </a:ext>
            </a:extLst>
          </p:cNvPr>
          <p:cNvSpPr/>
          <p:nvPr/>
        </p:nvSpPr>
        <p:spPr>
          <a:xfrm>
            <a:off x="7232073" y="4543137"/>
            <a:ext cx="796636" cy="1329170"/>
          </a:xfrm>
          <a:custGeom>
            <a:avLst/>
            <a:gdLst/>
            <a:ahLst/>
            <a:cxnLst/>
            <a:rect l="l" t="t" r="r" b="b"/>
            <a:pathLst>
              <a:path w="126" h="210" extrusionOk="0">
                <a:moveTo>
                  <a:pt x="14" y="75"/>
                </a:moveTo>
                <a:cubicBezTo>
                  <a:pt x="1" y="95"/>
                  <a:pt x="0" y="121"/>
                  <a:pt x="13" y="143"/>
                </a:cubicBezTo>
                <a:cubicBezTo>
                  <a:pt x="13" y="143"/>
                  <a:pt x="13" y="143"/>
                  <a:pt x="13" y="143"/>
                </a:cubicBezTo>
                <a:cubicBezTo>
                  <a:pt x="51" y="210"/>
                  <a:pt x="51" y="210"/>
                  <a:pt x="51" y="210"/>
                </a:cubicBezTo>
                <a:cubicBezTo>
                  <a:pt x="108" y="173"/>
                  <a:pt x="126" y="98"/>
                  <a:pt x="92" y="39"/>
                </a:cubicBezTo>
                <a:cubicBezTo>
                  <a:pt x="83" y="23"/>
                  <a:pt x="71" y="10"/>
                  <a:pt x="57" y="0"/>
                </a:cubicBezTo>
                <a:cubicBezTo>
                  <a:pt x="14" y="75"/>
                  <a:pt x="14" y="75"/>
                  <a:pt x="14" y="75"/>
                </a:cubicBezTo>
                <a:cubicBezTo>
                  <a:pt x="14" y="75"/>
                  <a:pt x="14" y="75"/>
                  <a:pt x="14" y="75"/>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37" name="shp26">
            <a:extLst>
              <a:ext uri="{FF2B5EF4-FFF2-40B4-BE49-F238E27FC236}">
                <a16:creationId xmlns:a16="http://schemas.microsoft.com/office/drawing/2014/main" id="{16BC94B4-653D-4A18-B23A-8711DD8462D7}"/>
              </a:ext>
            </a:extLst>
          </p:cNvPr>
          <p:cNvSpPr/>
          <p:nvPr/>
        </p:nvSpPr>
        <p:spPr>
          <a:xfrm>
            <a:off x="6314209" y="5277716"/>
            <a:ext cx="1170420" cy="828386"/>
          </a:xfrm>
          <a:custGeom>
            <a:avLst/>
            <a:gdLst/>
            <a:ahLst/>
            <a:cxnLst/>
            <a:rect l="l" t="t" r="r" b="b"/>
            <a:pathLst>
              <a:path w="185" h="131" extrusionOk="0">
                <a:moveTo>
                  <a:pt x="148" y="36"/>
                </a:moveTo>
                <a:cubicBezTo>
                  <a:pt x="148" y="36"/>
                  <a:pt x="148" y="36"/>
                  <a:pt x="148" y="36"/>
                </a:cubicBezTo>
                <a:cubicBezTo>
                  <a:pt x="134" y="13"/>
                  <a:pt x="110" y="0"/>
                  <a:pt x="85" y="0"/>
                </a:cubicBezTo>
                <a:cubicBezTo>
                  <a:pt x="85" y="0"/>
                  <a:pt x="85" y="0"/>
                  <a:pt x="85" y="0"/>
                </a:cubicBezTo>
                <a:cubicBezTo>
                  <a:pt x="0" y="0"/>
                  <a:pt x="0" y="0"/>
                  <a:pt x="0" y="0"/>
                </a:cubicBezTo>
                <a:cubicBezTo>
                  <a:pt x="2" y="18"/>
                  <a:pt x="8" y="35"/>
                  <a:pt x="17" y="51"/>
                </a:cubicBezTo>
                <a:cubicBezTo>
                  <a:pt x="51" y="110"/>
                  <a:pt x="125" y="131"/>
                  <a:pt x="185" y="101"/>
                </a:cubicBezTo>
                <a:lnTo>
                  <a:pt x="148" y="3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9" name="shp27">
            <a:extLst>
              <a:ext uri="{FF2B5EF4-FFF2-40B4-BE49-F238E27FC236}">
                <a16:creationId xmlns:a16="http://schemas.microsoft.com/office/drawing/2014/main" id="{E7C2F112-5C49-40BD-B65E-74F1F1E58A32}"/>
              </a:ext>
            </a:extLst>
          </p:cNvPr>
          <p:cNvSpPr txBox="1"/>
          <p:nvPr/>
        </p:nvSpPr>
        <p:spPr>
          <a:xfrm>
            <a:off x="6667789" y="4582102"/>
            <a:ext cx="665306"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03</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p28">
            <a:extLst>
              <a:ext uri="{FF2B5EF4-FFF2-40B4-BE49-F238E27FC236}">
                <a16:creationId xmlns:a16="http://schemas.microsoft.com/office/drawing/2014/main" id="{2876A6C6-C28D-4472-8694-AD6D2247DCC1}"/>
              </a:ext>
            </a:extLst>
          </p:cNvPr>
          <p:cNvSpPr txBox="1"/>
          <p:nvPr/>
        </p:nvSpPr>
        <p:spPr>
          <a:xfrm>
            <a:off x="6523845" y="5398943"/>
            <a:ext cx="721124" cy="41996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Sectoral Experts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42" name="shp29">
            <a:extLst>
              <a:ext uri="{FF2B5EF4-FFF2-40B4-BE49-F238E27FC236}">
                <a16:creationId xmlns:a16="http://schemas.microsoft.com/office/drawing/2014/main" id="{4374267D-830B-489D-8BA6-6B754B7D27EF}"/>
              </a:ext>
            </a:extLst>
          </p:cNvPr>
          <p:cNvSpPr/>
          <p:nvPr/>
        </p:nvSpPr>
        <p:spPr>
          <a:xfrm>
            <a:off x="4676197" y="4346864"/>
            <a:ext cx="1207943" cy="848591"/>
          </a:xfrm>
          <a:custGeom>
            <a:avLst/>
            <a:gdLst/>
            <a:ahLst/>
            <a:cxnLst/>
            <a:rect l="l" t="t" r="r" b="b"/>
            <a:pathLst>
              <a:path w="191" h="134" extrusionOk="0">
                <a:moveTo>
                  <a:pt x="97" y="134"/>
                </a:moveTo>
                <a:cubicBezTo>
                  <a:pt x="191" y="134"/>
                  <a:pt x="191" y="134"/>
                  <a:pt x="191" y="134"/>
                </a:cubicBezTo>
                <a:cubicBezTo>
                  <a:pt x="191" y="90"/>
                  <a:pt x="169" y="47"/>
                  <a:pt x="128" y="24"/>
                </a:cubicBezTo>
                <a:cubicBezTo>
                  <a:pt x="87" y="0"/>
                  <a:pt x="38" y="2"/>
                  <a:pt x="0" y="24"/>
                </a:cubicBezTo>
                <a:cubicBezTo>
                  <a:pt x="47" y="105"/>
                  <a:pt x="47" y="105"/>
                  <a:pt x="47" y="105"/>
                </a:cubicBezTo>
                <a:cubicBezTo>
                  <a:pt x="57" y="121"/>
                  <a:pt x="79" y="134"/>
                  <a:pt x="97" y="134"/>
                </a:cubicBezTo>
                <a:close/>
              </a:path>
            </a:pathLst>
          </a:custGeom>
          <a:solidFill>
            <a:schemeClr val="accent6"/>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43" name="shp30">
            <a:extLst>
              <a:ext uri="{FF2B5EF4-FFF2-40B4-BE49-F238E27FC236}">
                <a16:creationId xmlns:a16="http://schemas.microsoft.com/office/drawing/2014/main" id="{ED65AE04-DED8-4867-8B5E-19EE315A3C94}"/>
              </a:ext>
            </a:extLst>
          </p:cNvPr>
          <p:cNvSpPr/>
          <p:nvPr/>
        </p:nvSpPr>
        <p:spPr>
          <a:xfrm>
            <a:off x="4713720" y="5277716"/>
            <a:ext cx="1170420" cy="828386"/>
          </a:xfrm>
          <a:custGeom>
            <a:avLst/>
            <a:gdLst/>
            <a:ahLst/>
            <a:cxnLst/>
            <a:rect l="l" t="t" r="r" b="b"/>
            <a:pathLst>
              <a:path w="185" h="131" extrusionOk="0">
                <a:moveTo>
                  <a:pt x="98" y="0"/>
                </a:moveTo>
                <a:cubicBezTo>
                  <a:pt x="74" y="0"/>
                  <a:pt x="51" y="12"/>
                  <a:pt x="39" y="34"/>
                </a:cubicBezTo>
                <a:cubicBezTo>
                  <a:pt x="39" y="34"/>
                  <a:pt x="39" y="34"/>
                  <a:pt x="39" y="34"/>
                </a:cubicBezTo>
                <a:cubicBezTo>
                  <a:pt x="0" y="101"/>
                  <a:pt x="0" y="101"/>
                  <a:pt x="0" y="101"/>
                </a:cubicBezTo>
                <a:cubicBezTo>
                  <a:pt x="60" y="131"/>
                  <a:pt x="134" y="110"/>
                  <a:pt x="168" y="51"/>
                </a:cubicBezTo>
                <a:cubicBezTo>
                  <a:pt x="178" y="35"/>
                  <a:pt x="183" y="18"/>
                  <a:pt x="185" y="0"/>
                </a:cubicBezTo>
                <a:cubicBezTo>
                  <a:pt x="98" y="0"/>
                  <a:pt x="98" y="0"/>
                  <a:pt x="98" y="0"/>
                </a:cubicBezTo>
                <a:cubicBezTo>
                  <a:pt x="98" y="0"/>
                  <a:pt x="98" y="0"/>
                  <a:pt x="98" y="0"/>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44" name="shp31">
            <a:extLst>
              <a:ext uri="{FF2B5EF4-FFF2-40B4-BE49-F238E27FC236}">
                <a16:creationId xmlns:a16="http://schemas.microsoft.com/office/drawing/2014/main" id="{389C3DEB-BE53-4619-A8FA-C1D78E40544A}"/>
              </a:ext>
            </a:extLst>
          </p:cNvPr>
          <p:cNvSpPr/>
          <p:nvPr/>
        </p:nvSpPr>
        <p:spPr>
          <a:xfrm>
            <a:off x="4169640" y="4543137"/>
            <a:ext cx="790864" cy="1329170"/>
          </a:xfrm>
          <a:custGeom>
            <a:avLst/>
            <a:gdLst/>
            <a:ahLst/>
            <a:cxnLst/>
            <a:rect l="l" t="t" r="r" b="b"/>
            <a:pathLst>
              <a:path w="125" h="210" extrusionOk="0">
                <a:moveTo>
                  <a:pt x="112" y="146"/>
                </a:moveTo>
                <a:cubicBezTo>
                  <a:pt x="112" y="146"/>
                  <a:pt x="112" y="146"/>
                  <a:pt x="112" y="146"/>
                </a:cubicBezTo>
                <a:cubicBezTo>
                  <a:pt x="125" y="123"/>
                  <a:pt x="124" y="95"/>
                  <a:pt x="111" y="73"/>
                </a:cubicBezTo>
                <a:cubicBezTo>
                  <a:pt x="111" y="73"/>
                  <a:pt x="111" y="73"/>
                  <a:pt x="111" y="73"/>
                </a:cubicBezTo>
                <a:cubicBezTo>
                  <a:pt x="69" y="0"/>
                  <a:pt x="69" y="0"/>
                  <a:pt x="69" y="0"/>
                </a:cubicBezTo>
                <a:cubicBezTo>
                  <a:pt x="55" y="10"/>
                  <a:pt x="43" y="23"/>
                  <a:pt x="34" y="39"/>
                </a:cubicBezTo>
                <a:cubicBezTo>
                  <a:pt x="0" y="98"/>
                  <a:pt x="18" y="173"/>
                  <a:pt x="75" y="210"/>
                </a:cubicBezTo>
                <a:lnTo>
                  <a:pt x="112" y="146"/>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46" name="shp32">
            <a:extLst>
              <a:ext uri="{FF2B5EF4-FFF2-40B4-BE49-F238E27FC236}">
                <a16:creationId xmlns:a16="http://schemas.microsoft.com/office/drawing/2014/main" id="{EEB596AB-061C-442F-8D02-BF80E79BF0C6}"/>
              </a:ext>
            </a:extLst>
          </p:cNvPr>
          <p:cNvSpPr txBox="1"/>
          <p:nvPr/>
        </p:nvSpPr>
        <p:spPr>
          <a:xfrm>
            <a:off x="5068743" y="4589319"/>
            <a:ext cx="518102" cy="463261"/>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04</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shp33">
            <a:extLst>
              <a:ext uri="{FF2B5EF4-FFF2-40B4-BE49-F238E27FC236}">
                <a16:creationId xmlns:a16="http://schemas.microsoft.com/office/drawing/2014/main" id="{0A6C0271-BAAC-45DA-A781-FBE702AC8CEE}"/>
              </a:ext>
            </a:extLst>
          </p:cNvPr>
          <p:cNvSpPr txBox="1"/>
          <p:nvPr/>
        </p:nvSpPr>
        <p:spPr>
          <a:xfrm>
            <a:off x="4275482" y="4988021"/>
            <a:ext cx="972704" cy="46614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Boundary </a:t>
            </a:r>
          </a:p>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85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Org.</a:t>
            </a:r>
            <a:endParaRPr kumimoji="0" lang="en-US" sz="85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49" name="shp34">
            <a:extLst>
              <a:ext uri="{FF2B5EF4-FFF2-40B4-BE49-F238E27FC236}">
                <a16:creationId xmlns:a16="http://schemas.microsoft.com/office/drawing/2014/main" id="{0E260B04-5640-424E-A019-4CFE36EB2860}"/>
              </a:ext>
            </a:extLst>
          </p:cNvPr>
          <p:cNvSpPr/>
          <p:nvPr/>
        </p:nvSpPr>
        <p:spPr>
          <a:xfrm>
            <a:off x="4106141" y="2733386"/>
            <a:ext cx="759114" cy="1391227"/>
          </a:xfrm>
          <a:custGeom>
            <a:avLst/>
            <a:gdLst/>
            <a:ahLst/>
            <a:cxnLst/>
            <a:rect l="l" t="t" r="r" b="b"/>
            <a:pathLst>
              <a:path w="120" h="220" extrusionOk="0">
                <a:moveTo>
                  <a:pt x="10" y="139"/>
                </a:moveTo>
                <a:cubicBezTo>
                  <a:pt x="57" y="220"/>
                  <a:pt x="57" y="220"/>
                  <a:pt x="57" y="220"/>
                </a:cubicBezTo>
                <a:cubicBezTo>
                  <a:pt x="95" y="198"/>
                  <a:pt x="120" y="157"/>
                  <a:pt x="120" y="110"/>
                </a:cubicBezTo>
                <a:cubicBezTo>
                  <a:pt x="120" y="63"/>
                  <a:pt x="95" y="22"/>
                  <a:pt x="57" y="0"/>
                </a:cubicBezTo>
                <a:cubicBezTo>
                  <a:pt x="10" y="81"/>
                  <a:pt x="10" y="81"/>
                  <a:pt x="10" y="81"/>
                </a:cubicBezTo>
                <a:cubicBezTo>
                  <a:pt x="0" y="97"/>
                  <a:pt x="0" y="123"/>
                  <a:pt x="10" y="139"/>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50" name="shp35">
            <a:extLst>
              <a:ext uri="{FF2B5EF4-FFF2-40B4-BE49-F238E27FC236}">
                <a16:creationId xmlns:a16="http://schemas.microsoft.com/office/drawing/2014/main" id="{1B271FCB-05B8-418B-8FA0-EA0DB000FE96}"/>
              </a:ext>
            </a:extLst>
          </p:cNvPr>
          <p:cNvSpPr/>
          <p:nvPr/>
        </p:nvSpPr>
        <p:spPr>
          <a:xfrm>
            <a:off x="3258993" y="3473738"/>
            <a:ext cx="1132898" cy="764886"/>
          </a:xfrm>
          <a:custGeom>
            <a:avLst/>
            <a:gdLst/>
            <a:ahLst/>
            <a:cxnLst/>
            <a:rect l="l" t="t" r="r" b="b"/>
            <a:pathLst>
              <a:path w="179" h="121" extrusionOk="0">
                <a:moveTo>
                  <a:pt x="135" y="34"/>
                </a:moveTo>
                <a:cubicBezTo>
                  <a:pt x="124" y="14"/>
                  <a:pt x="102" y="0"/>
                  <a:pt x="77" y="0"/>
                </a:cubicBezTo>
                <a:cubicBezTo>
                  <a:pt x="77" y="0"/>
                  <a:pt x="77" y="0"/>
                  <a:pt x="77" y="0"/>
                </a:cubicBezTo>
                <a:cubicBezTo>
                  <a:pt x="0" y="0"/>
                  <a:pt x="0" y="0"/>
                  <a:pt x="0" y="0"/>
                </a:cubicBezTo>
                <a:cubicBezTo>
                  <a:pt x="3" y="67"/>
                  <a:pt x="59" y="121"/>
                  <a:pt x="127" y="121"/>
                </a:cubicBezTo>
                <a:cubicBezTo>
                  <a:pt x="145" y="121"/>
                  <a:pt x="163" y="117"/>
                  <a:pt x="179" y="110"/>
                </a:cubicBezTo>
                <a:cubicBezTo>
                  <a:pt x="135" y="34"/>
                  <a:pt x="135" y="34"/>
                  <a:pt x="135" y="34"/>
                </a:cubicBezTo>
                <a:cubicBezTo>
                  <a:pt x="135" y="34"/>
                  <a:pt x="135" y="34"/>
                  <a:pt x="135" y="34"/>
                </a:cubicBezTo>
                <a:close/>
              </a:path>
            </a:pathLst>
          </a:custGeom>
          <a:solidFill>
            <a:schemeClr val="bg1">
              <a:lumMod val="9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mn-ea"/>
              <a:cs typeface="Calibri"/>
              <a:sym typeface="Calibri"/>
            </a:endParaRPr>
          </a:p>
        </p:txBody>
      </p:sp>
      <p:sp>
        <p:nvSpPr>
          <p:cNvPr id="51" name="shp36">
            <a:extLst>
              <a:ext uri="{FF2B5EF4-FFF2-40B4-BE49-F238E27FC236}">
                <a16:creationId xmlns:a16="http://schemas.microsoft.com/office/drawing/2014/main" id="{D499CCDE-0E48-4403-B25F-92C049C8CC88}"/>
              </a:ext>
            </a:extLst>
          </p:cNvPr>
          <p:cNvSpPr/>
          <p:nvPr/>
        </p:nvSpPr>
        <p:spPr>
          <a:xfrm>
            <a:off x="3258993" y="2625147"/>
            <a:ext cx="1132898" cy="766329"/>
          </a:xfrm>
          <a:custGeom>
            <a:avLst/>
            <a:gdLst/>
            <a:ahLst/>
            <a:cxnLst/>
            <a:rect l="l" t="t" r="r" b="b"/>
            <a:pathLst>
              <a:path w="179" h="121" extrusionOk="0">
                <a:moveTo>
                  <a:pt x="74" y="121"/>
                </a:moveTo>
                <a:cubicBezTo>
                  <a:pt x="74" y="121"/>
                  <a:pt x="74" y="121"/>
                  <a:pt x="74" y="121"/>
                </a:cubicBezTo>
                <a:cubicBezTo>
                  <a:pt x="101" y="120"/>
                  <a:pt x="124" y="106"/>
                  <a:pt x="136" y="84"/>
                </a:cubicBezTo>
                <a:cubicBezTo>
                  <a:pt x="136" y="84"/>
                  <a:pt x="136" y="84"/>
                  <a:pt x="136" y="84"/>
                </a:cubicBezTo>
                <a:cubicBezTo>
                  <a:pt x="179" y="11"/>
                  <a:pt x="179" y="11"/>
                  <a:pt x="179" y="11"/>
                </a:cubicBezTo>
                <a:cubicBezTo>
                  <a:pt x="163" y="4"/>
                  <a:pt x="145" y="0"/>
                  <a:pt x="127" y="0"/>
                </a:cubicBezTo>
                <a:cubicBezTo>
                  <a:pt x="59" y="0"/>
                  <a:pt x="3" y="53"/>
                  <a:pt x="0" y="121"/>
                </a:cubicBezTo>
                <a:lnTo>
                  <a:pt x="74" y="121"/>
                </a:lnTo>
                <a:close/>
              </a:path>
            </a:pathLst>
          </a:custGeom>
          <a:solidFill>
            <a:srgbClr val="999999"/>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53" name="shp37">
            <a:extLst>
              <a:ext uri="{FF2B5EF4-FFF2-40B4-BE49-F238E27FC236}">
                <a16:creationId xmlns:a16="http://schemas.microsoft.com/office/drawing/2014/main" id="{2C480349-815C-4501-A2E2-5049AF536897}"/>
              </a:ext>
            </a:extLst>
          </p:cNvPr>
          <p:cNvSpPr txBox="1"/>
          <p:nvPr/>
        </p:nvSpPr>
        <p:spPr>
          <a:xfrm>
            <a:off x="4283652" y="3213965"/>
            <a:ext cx="665307" cy="632114"/>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3300"/>
              <a:buFont typeface="Open Sans SemiBold"/>
              <a:buNone/>
              <a:tabLst/>
              <a:defRPr/>
            </a:pPr>
            <a:r>
              <a:rPr kumimoji="0" lang="en-US" sz="3200" b="1" i="0" u="none" strike="noStrike" kern="1200" cap="none" spc="0" normalizeH="0" baseline="0" noProof="0" dirty="0">
                <a:ln>
                  <a:noFill/>
                </a:ln>
                <a:solidFill>
                  <a:srgbClr val="FFFFFF"/>
                </a:solidFill>
                <a:effectLst/>
                <a:uLnTx/>
                <a:uFillTx/>
                <a:latin typeface="Open Sans SemiBold"/>
                <a:ea typeface="Open Sans SemiBold"/>
                <a:cs typeface="Open Sans SemiBold"/>
                <a:sym typeface="Open Sans SemiBold"/>
              </a:rPr>
              <a:t>05</a:t>
            </a: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4" name="shp38">
            <a:extLst>
              <a:ext uri="{FF2B5EF4-FFF2-40B4-BE49-F238E27FC236}">
                <a16:creationId xmlns:a16="http://schemas.microsoft.com/office/drawing/2014/main" id="{0EC6AD11-0E3D-48A0-8ABD-7D564F85ABFF}"/>
              </a:ext>
            </a:extLst>
          </p:cNvPr>
          <p:cNvSpPr txBox="1"/>
          <p:nvPr/>
        </p:nvSpPr>
        <p:spPr>
          <a:xfrm>
            <a:off x="3378003" y="2888898"/>
            <a:ext cx="812512" cy="418523"/>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white"/>
              </a:buClr>
              <a:buSzPts val="800"/>
              <a:buFont typeface="Open Sans"/>
              <a:buNone/>
              <a:tabLst/>
              <a:defRPr/>
            </a:pPr>
            <a:r>
              <a:rPr kumimoji="0" lang="en-US" sz="900" b="0" i="0" u="none" strike="noStrike" kern="1200" cap="none" spc="0" normalizeH="0" baseline="0" noProof="0" dirty="0" smtClean="0">
                <a:ln>
                  <a:noFill/>
                </a:ln>
                <a:solidFill>
                  <a:prstClr val="white"/>
                </a:solidFill>
                <a:effectLst/>
                <a:uLnTx/>
                <a:uFillTx/>
                <a:latin typeface="Open Sans"/>
                <a:ea typeface="Open Sans"/>
                <a:cs typeface="Open Sans"/>
                <a:sym typeface="Open Sans"/>
              </a:rPr>
              <a:t>National Level Users</a:t>
            </a:r>
            <a:endParaRPr kumimoji="0" lang="en-US" sz="900" b="0" i="0" u="none" strike="noStrike" kern="1200" cap="none" spc="0" normalizeH="0" baseline="0" noProof="0" dirty="0">
              <a:ln>
                <a:noFill/>
              </a:ln>
              <a:solidFill>
                <a:prstClr val="white"/>
              </a:solidFill>
              <a:effectLst/>
              <a:uLnTx/>
              <a:uFillTx/>
              <a:latin typeface="Open Sans"/>
              <a:ea typeface="Open Sans"/>
              <a:cs typeface="Open Sans"/>
              <a:sym typeface="Open Sans"/>
            </a:endParaRPr>
          </a:p>
        </p:txBody>
      </p:sp>
      <p:sp>
        <p:nvSpPr>
          <p:cNvPr id="55" name="shp39">
            <a:extLst>
              <a:ext uri="{FF2B5EF4-FFF2-40B4-BE49-F238E27FC236}">
                <a16:creationId xmlns:a16="http://schemas.microsoft.com/office/drawing/2014/main" id="{4ED5A064-8333-42D8-9CC1-C5BD21FDE0CF}"/>
              </a:ext>
            </a:extLst>
          </p:cNvPr>
          <p:cNvSpPr txBox="1"/>
          <p:nvPr/>
        </p:nvSpPr>
        <p:spPr>
          <a:xfrm>
            <a:off x="5216247" y="2796171"/>
            <a:ext cx="1784195" cy="132240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90C350"/>
              </a:buClr>
              <a:buSzPts val="3200"/>
              <a:buFont typeface="PT Sans"/>
              <a:buNone/>
              <a:tabLst/>
              <a:defRPr/>
            </a:pPr>
            <a:r>
              <a:rPr kumimoji="0" lang="en-US" sz="2400" b="1" i="0" u="none" strike="noStrike" kern="1200" cap="none" spc="0" normalizeH="0" baseline="0" noProof="0" dirty="0" smtClean="0">
                <a:ln>
                  <a:noFill/>
                </a:ln>
                <a:solidFill>
                  <a:prstClr val="black"/>
                </a:solidFill>
                <a:effectLst/>
                <a:uLnTx/>
                <a:uFillTx/>
                <a:latin typeface="Bahnschrift SemiCondensed" panose="020B0502040204020203" pitchFamily="34" charset="0"/>
                <a:ea typeface="Source Sans Pro ExtraLight" panose="020B0303030403020204" pitchFamily="34" charset="0"/>
                <a:cs typeface="Segoe UI Light" panose="020B0502040204020203" pitchFamily="34" charset="0"/>
                <a:sym typeface="PT Sans"/>
              </a:rPr>
              <a:t>Climate </a:t>
            </a:r>
            <a:r>
              <a:rPr lang="en-US" sz="2400" b="1" dirty="0" smtClean="0">
                <a:solidFill>
                  <a:prstClr val="black"/>
                </a:solidFill>
                <a:latin typeface="Bahnschrift SemiCondensed" panose="020B0502040204020203" pitchFamily="34" charset="0"/>
                <a:ea typeface="Source Sans Pro ExtraLight" panose="020B0303030403020204" pitchFamily="34" charset="0"/>
                <a:cs typeface="Segoe UI Light" panose="020B0502040204020203" pitchFamily="34" charset="0"/>
                <a:sym typeface="PT Sans"/>
              </a:rPr>
              <a:t>Information</a:t>
            </a:r>
            <a:r>
              <a:rPr kumimoji="0" lang="en-US" sz="2400" b="1" i="0" u="none" strike="noStrike" kern="1200" cap="none" spc="0" normalizeH="0" baseline="0" noProof="0" dirty="0" smtClean="0">
                <a:ln>
                  <a:noFill/>
                </a:ln>
                <a:solidFill>
                  <a:prstClr val="black"/>
                </a:solidFill>
                <a:effectLst/>
                <a:uLnTx/>
                <a:uFillTx/>
                <a:latin typeface="Bahnschrift SemiCondensed" panose="020B0502040204020203" pitchFamily="34" charset="0"/>
                <a:ea typeface="Source Sans Pro ExtraLight" panose="020B0303030403020204" pitchFamily="34" charset="0"/>
                <a:cs typeface="Segoe UI Light" panose="020B0502040204020203" pitchFamily="34" charset="0"/>
                <a:sym typeface="PT Sans"/>
              </a:rPr>
              <a:t> Value Chain</a:t>
            </a:r>
            <a:endParaRPr kumimoji="0" sz="2400" b="0" i="0" u="none" strike="noStrike" kern="1200" cap="none" spc="0" normalizeH="0" baseline="0" noProof="0" dirty="0">
              <a:ln>
                <a:noFill/>
              </a:ln>
              <a:solidFill>
                <a:prstClr val="black"/>
              </a:solidFill>
              <a:effectLst/>
              <a:uLnTx/>
              <a:uFillTx/>
              <a:latin typeface="Bahnschrift SemiCondensed" panose="020B0502040204020203" pitchFamily="34" charset="0"/>
              <a:ea typeface="Source Sans Pro ExtraLight" panose="020B0303030403020204" pitchFamily="34" charset="0"/>
              <a:cs typeface="Segoe UI Light" panose="020B0502040204020203" pitchFamily="34" charset="0"/>
            </a:endParaRPr>
          </a:p>
        </p:txBody>
      </p:sp>
      <p:pic>
        <p:nvPicPr>
          <p:cNvPr id="94" name="shp46" descr="Handshake">
            <a:extLst>
              <a:ext uri="{FF2B5EF4-FFF2-40B4-BE49-F238E27FC236}">
                <a16:creationId xmlns:a16="http://schemas.microsoft.com/office/drawing/2014/main" id="{AF7AFA35-9463-41AA-83A5-8A14108AF91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6667789" y="1010262"/>
            <a:ext cx="516155" cy="516155"/>
          </a:xfrm>
          <a:prstGeom prst="rect">
            <a:avLst/>
          </a:prstGeom>
        </p:spPr>
      </p:pic>
      <p:pic>
        <p:nvPicPr>
          <p:cNvPr id="98" name="shp48" descr="Customer review">
            <a:extLst>
              <a:ext uri="{FF2B5EF4-FFF2-40B4-BE49-F238E27FC236}">
                <a16:creationId xmlns:a16="http://schemas.microsoft.com/office/drawing/2014/main" id="{9E2BEB9B-2633-441C-A32B-5D8B92EEEDC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7354742" y="4994391"/>
            <a:ext cx="516155" cy="516155"/>
          </a:xfrm>
          <a:prstGeom prst="rect">
            <a:avLst/>
          </a:prstGeom>
        </p:spPr>
      </p:pic>
      <p:pic>
        <p:nvPicPr>
          <p:cNvPr id="100" name="shp49" descr="Clipboard Partially Checked">
            <a:extLst>
              <a:ext uri="{FF2B5EF4-FFF2-40B4-BE49-F238E27FC236}">
                <a16:creationId xmlns:a16="http://schemas.microsoft.com/office/drawing/2014/main" id="{96E84A8E-B6CF-4A46-94A2-3603E80B072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3525261" y="3530022"/>
            <a:ext cx="516155" cy="516155"/>
          </a:xfrm>
          <a:prstGeom prst="rect">
            <a:avLst/>
          </a:prstGeom>
        </p:spPr>
      </p:pic>
      <p:pic>
        <p:nvPicPr>
          <p:cNvPr id="104" name="shp51" descr="User network">
            <a:extLst>
              <a:ext uri="{FF2B5EF4-FFF2-40B4-BE49-F238E27FC236}">
                <a16:creationId xmlns:a16="http://schemas.microsoft.com/office/drawing/2014/main" id="{65349F99-A54D-4816-84D9-B98B6D18E79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5022090" y="5337391"/>
            <a:ext cx="516155" cy="516155"/>
          </a:xfrm>
          <a:prstGeom prst="rect">
            <a:avLst/>
          </a:prstGeom>
        </p:spPr>
      </p:pic>
      <p:pic>
        <p:nvPicPr>
          <p:cNvPr id="1026" name="Picture 2" descr="Document provider, content provider, content sharing, data provider, file shari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200471" y="2888898"/>
            <a:ext cx="374135" cy="3741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arm Farmer Worker Work Farming Countryside Village | Etsy in 2021 |  Pictogram, Farm logo, Cow illustration"/>
          <p:cNvPicPr>
            <a:picLocks noChangeAspect="1" noChangeArrowheads="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t="71039" r="54197"/>
          <a:stretch/>
        </p:blipFill>
        <p:spPr bwMode="auto">
          <a:xfrm flipH="1">
            <a:off x="4328434" y="1451349"/>
            <a:ext cx="573664" cy="362729"/>
          </a:xfrm>
          <a:prstGeom prst="rect">
            <a:avLst/>
          </a:prstGeom>
          <a:noFill/>
          <a:extLst>
            <a:ext uri="{909E8E84-426E-40DD-AFC4-6F175D3DCCD1}">
              <a14:hiddenFill xmlns:a14="http://schemas.microsoft.com/office/drawing/2010/main">
                <a:solidFill>
                  <a:srgbClr val="FFFFFF"/>
                </a:solidFill>
              </a14:hiddenFill>
            </a:ext>
          </a:extLst>
        </p:spPr>
      </p:pic>
      <p:sp>
        <p:nvSpPr>
          <p:cNvPr id="4" name="Curved Left Arrow 3"/>
          <p:cNvSpPr/>
          <p:nvPr/>
        </p:nvSpPr>
        <p:spPr>
          <a:xfrm>
            <a:off x="6290037" y="2509080"/>
            <a:ext cx="851837" cy="1987902"/>
          </a:xfrm>
          <a:prstGeom prst="curvedLef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0" name="Curved Left Arrow 59"/>
          <p:cNvSpPr/>
          <p:nvPr/>
        </p:nvSpPr>
        <p:spPr>
          <a:xfrm flipH="1">
            <a:off x="5052147" y="2509080"/>
            <a:ext cx="851837" cy="1987902"/>
          </a:xfrm>
          <a:prstGeom prst="curvedLef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Donut 16"/>
          <p:cNvSpPr/>
          <p:nvPr/>
        </p:nvSpPr>
        <p:spPr>
          <a:xfrm>
            <a:off x="2770784" y="91439"/>
            <a:ext cx="6675120" cy="6675120"/>
          </a:xfrm>
          <a:prstGeom prst="donut">
            <a:avLst>
              <a:gd name="adj" fmla="val 694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Box 26"/>
          <p:cNvSpPr txBox="1"/>
          <p:nvPr/>
        </p:nvSpPr>
        <p:spPr>
          <a:xfrm>
            <a:off x="10531169" y="3151885"/>
            <a:ext cx="105344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Calibri" panose="020F0502020204030204"/>
                <a:ea typeface="+mn-ea"/>
                <a:cs typeface="+mn-cs"/>
              </a:rPr>
              <a:t>Research &amp; Development Partners</a:t>
            </a:r>
            <a:endParaRPr kumimoji="0" lang="en-US" sz="1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TextBox 94"/>
          <p:cNvSpPr txBox="1"/>
          <p:nvPr/>
        </p:nvSpPr>
        <p:spPr>
          <a:xfrm>
            <a:off x="754347" y="3204802"/>
            <a:ext cx="105344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Calibri" panose="020F0502020204030204"/>
                <a:ea typeface="+mn-ea"/>
                <a:cs typeface="+mn-cs"/>
              </a:rPr>
              <a:t>Private Sector</a:t>
            </a:r>
            <a:endParaRPr kumimoji="0" lang="en-US" sz="1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rot="21124051">
            <a:off x="5329984" y="2583462"/>
            <a:ext cx="1431633" cy="431746"/>
          </a:xfrm>
          <a:prstGeom prst="rect">
            <a:avLst/>
          </a:prstGeom>
          <a:noFill/>
        </p:spPr>
        <p:txBody>
          <a:bodyPr wrap="square" rtlCol="0">
            <a:prstTxWarp prst="textArchUp">
              <a:avLst>
                <a:gd name="adj" fmla="val 10800766"/>
              </a:avLst>
            </a:prstTxWarp>
            <a:spAutoFit/>
          </a:bodyPr>
          <a:lstStyle/>
          <a:p>
            <a:r>
              <a:rPr lang="en-US" sz="1400" dirty="0" smtClean="0">
                <a:solidFill>
                  <a:schemeClr val="bg1"/>
                </a:solidFill>
              </a:rPr>
              <a:t>feedback</a:t>
            </a:r>
            <a:endParaRPr lang="en-US" sz="1400" dirty="0">
              <a:solidFill>
                <a:schemeClr val="bg1"/>
              </a:solidFill>
            </a:endParaRPr>
          </a:p>
        </p:txBody>
      </p:sp>
      <p:sp>
        <p:nvSpPr>
          <p:cNvPr id="3" name="TextBox 2"/>
          <p:cNvSpPr txBox="1"/>
          <p:nvPr/>
        </p:nvSpPr>
        <p:spPr>
          <a:xfrm rot="2126253">
            <a:off x="6066886" y="2808926"/>
            <a:ext cx="1302026" cy="369332"/>
          </a:xfrm>
          <a:prstGeom prst="rect">
            <a:avLst/>
          </a:prstGeom>
          <a:noFill/>
        </p:spPr>
        <p:txBody>
          <a:bodyPr wrap="square" rtlCol="0">
            <a:prstTxWarp prst="textArchUp">
              <a:avLst>
                <a:gd name="adj" fmla="val 12498453"/>
              </a:avLst>
            </a:prstTxWarp>
            <a:spAutoFit/>
          </a:bodyPr>
          <a:lstStyle/>
          <a:p>
            <a:r>
              <a:rPr lang="en-US" sz="1400" dirty="0" smtClean="0">
                <a:solidFill>
                  <a:schemeClr val="bg1"/>
                </a:solidFill>
              </a:rPr>
              <a:t>information</a:t>
            </a:r>
            <a:endParaRPr lang="en-US" sz="1400" dirty="0">
              <a:solidFill>
                <a:schemeClr val="bg1"/>
              </a:solidFill>
            </a:endParaRPr>
          </a:p>
        </p:txBody>
      </p:sp>
      <p:pic>
        <p:nvPicPr>
          <p:cNvPr id="5" name="Picture 2" descr="Chain Icon - Download in Flat Styl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rot="17410958">
            <a:off x="7395303" y="2267508"/>
            <a:ext cx="514431" cy="514431"/>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2" descr="Chain Icon - Download in Flat Styl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rot="20876717">
            <a:off x="7408130" y="4063736"/>
            <a:ext cx="514431" cy="514431"/>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2" descr="Chain Icon - Download in Flat Style"/>
          <p:cNvPicPr>
            <a:picLocks noChangeAspect="1" noChangeArrowheads="1"/>
          </p:cNvPicPr>
          <p:nvPr/>
        </p:nvPicPr>
        <p:blipFill>
          <a:blip r:embed="rId16">
            <a:duotone>
              <a:prstClr val="black"/>
              <a:srgbClr val="FF3300">
                <a:tint val="45000"/>
                <a:satMod val="400000"/>
              </a:srgbClr>
            </a:duotone>
            <a:extLst>
              <a:ext uri="{28A0092B-C50C-407E-A947-70E740481C1C}">
                <a14:useLocalDpi xmlns:a14="http://schemas.microsoft.com/office/drawing/2010/main" val="0"/>
              </a:ext>
            </a:extLst>
          </a:blip>
          <a:srcRect/>
          <a:stretch>
            <a:fillRect/>
          </a:stretch>
        </p:blipFill>
        <p:spPr bwMode="auto">
          <a:xfrm rot="2662597">
            <a:off x="5833382" y="5001739"/>
            <a:ext cx="514431" cy="514431"/>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Chain Icon - Download in Flat Style"/>
          <p:cNvPicPr>
            <a:picLocks noChangeAspect="1" noChangeArrowheads="1"/>
          </p:cNvPicPr>
          <p:nvPr/>
        </p:nvPicPr>
        <p:blipFill>
          <a:blip r:embed="rId16">
            <a:duotone>
              <a:prstClr val="black"/>
              <a:srgbClr val="FF3300">
                <a:tint val="45000"/>
                <a:satMod val="400000"/>
              </a:srgbClr>
            </a:duotone>
            <a:extLst>
              <a:ext uri="{28A0092B-C50C-407E-A947-70E740481C1C}">
                <a14:useLocalDpi xmlns:a14="http://schemas.microsoft.com/office/drawing/2010/main" val="0"/>
              </a:ext>
            </a:extLst>
          </a:blip>
          <a:srcRect/>
          <a:stretch>
            <a:fillRect/>
          </a:stretch>
        </p:blipFill>
        <p:spPr bwMode="auto">
          <a:xfrm rot="6187212">
            <a:off x="4274210" y="4063669"/>
            <a:ext cx="514431" cy="514431"/>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Chain Icon - Download in Flat Style"/>
          <p:cNvPicPr>
            <a:picLocks noChangeAspect="1" noChangeArrowheads="1"/>
          </p:cNvPicPr>
          <p:nvPr/>
        </p:nvPicPr>
        <p:blipFill>
          <a:blip r:embed="rId16">
            <a:duotone>
              <a:prstClr val="black"/>
              <a:srgbClr val="FF3300">
                <a:tint val="45000"/>
                <a:satMod val="400000"/>
              </a:srgbClr>
            </a:duotone>
            <a:extLst>
              <a:ext uri="{28A0092B-C50C-407E-A947-70E740481C1C}">
                <a14:useLocalDpi xmlns:a14="http://schemas.microsoft.com/office/drawing/2010/main" val="0"/>
              </a:ext>
            </a:extLst>
          </a:blip>
          <a:srcRect/>
          <a:stretch>
            <a:fillRect/>
          </a:stretch>
        </p:blipFill>
        <p:spPr bwMode="auto">
          <a:xfrm rot="9899367">
            <a:off x="4278283" y="2268842"/>
            <a:ext cx="514431" cy="514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8300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5" name="Rectangle 4">
            <a:extLst>
              <a:ext uri="{FF2B5EF4-FFF2-40B4-BE49-F238E27FC236}">
                <a16:creationId xmlns:a16="http://schemas.microsoft.com/office/drawing/2014/main" id="{E2811D90-7D14-42D0-AEEB-B01A5E4D9DF6}"/>
              </a:ext>
            </a:extLst>
          </p:cNvPr>
          <p:cNvSpPr/>
          <p:nvPr/>
        </p:nvSpPr>
        <p:spPr>
          <a:xfrm>
            <a:off x="0" y="275008"/>
            <a:ext cx="430845" cy="917297"/>
          </a:xfrm>
          <a:prstGeom prst="rect">
            <a:avLst/>
          </a:prstGeom>
          <a:solidFill>
            <a:srgbClr val="3CAE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5" name="TextBox 14">
            <a:extLst>
              <a:ext uri="{FF2B5EF4-FFF2-40B4-BE49-F238E27FC236}">
                <a16:creationId xmlns:a16="http://schemas.microsoft.com/office/drawing/2014/main" id="{DF076D4C-8E7B-48BB-9EA2-479B1ABE5F07}"/>
              </a:ext>
            </a:extLst>
          </p:cNvPr>
          <p:cNvSpPr txBox="1"/>
          <p:nvPr/>
        </p:nvSpPr>
        <p:spPr>
          <a:xfrm>
            <a:off x="430846" y="487434"/>
            <a:ext cx="11237908" cy="461665"/>
          </a:xfrm>
          <a:prstGeom prst="rect">
            <a:avLst/>
          </a:prstGeom>
          <a:noFill/>
        </p:spPr>
        <p:txBody>
          <a:bodyPr wrap="square">
            <a:spAutoFit/>
          </a:bodyPr>
          <a:lstStyle/>
          <a:p>
            <a:r>
              <a:rPr lang="en-US" sz="2400" b="1" dirty="0">
                <a:solidFill>
                  <a:srgbClr val="002F8E"/>
                </a:solidFill>
              </a:rPr>
              <a:t>KEY LESSONS </a:t>
            </a:r>
            <a:r>
              <a:rPr lang="en-US" sz="2400" b="1" dirty="0" smtClean="0">
                <a:solidFill>
                  <a:srgbClr val="002F8E"/>
                </a:solidFill>
              </a:rPr>
              <a:t>IDENTIFIED</a:t>
            </a:r>
            <a:endParaRPr lang="en-US" sz="2400" b="1" dirty="0">
              <a:solidFill>
                <a:srgbClr val="002F8E"/>
              </a:solidFill>
            </a:endParaRPr>
          </a:p>
        </p:txBody>
      </p:sp>
      <p:sp>
        <p:nvSpPr>
          <p:cNvPr id="14" name="TextBox 13">
            <a:extLst>
              <a:ext uri="{FF2B5EF4-FFF2-40B4-BE49-F238E27FC236}">
                <a16:creationId xmlns:a16="http://schemas.microsoft.com/office/drawing/2014/main" id="{552C5C3A-E0C9-450C-AC66-B32BBE3BF577}"/>
              </a:ext>
            </a:extLst>
          </p:cNvPr>
          <p:cNvSpPr txBox="1"/>
          <p:nvPr/>
        </p:nvSpPr>
        <p:spPr>
          <a:xfrm>
            <a:off x="1033381" y="1410153"/>
            <a:ext cx="11062885" cy="830997"/>
          </a:xfrm>
          <a:prstGeom prst="rect">
            <a:avLst/>
          </a:prstGeom>
          <a:solidFill>
            <a:srgbClr val="E5F5FF"/>
          </a:solidFill>
        </p:spPr>
        <p:txBody>
          <a:bodyPr wrap="square">
            <a:spAutoFit/>
          </a:bodyPr>
          <a:lstStyle/>
          <a:p>
            <a:pPr algn="just"/>
            <a:r>
              <a:rPr lang="en-US" sz="1600" dirty="0" smtClean="0">
                <a:solidFill>
                  <a:srgbClr val="00727E"/>
                </a:solidFill>
                <a:latin typeface="Cambria" panose="02040503050406030204" pitchFamily="18" charset="0"/>
                <a:ea typeface="Cambria" panose="02040503050406030204" pitchFamily="18" charset="0"/>
                <a:cs typeface="Calibri" panose="020F0502020204030204" pitchFamily="34" charset="0"/>
              </a:rPr>
              <a:t>Traditional forecast based financing single triggers cannot capture the overall spectrum of Forecast Based Action (FBA). Scenario </a:t>
            </a:r>
            <a:r>
              <a:rPr lang="en-US" sz="1600" dirty="0">
                <a:solidFill>
                  <a:srgbClr val="00727E"/>
                </a:solidFill>
                <a:latin typeface="Cambria" panose="02040503050406030204" pitchFamily="18" charset="0"/>
                <a:ea typeface="Cambria" panose="02040503050406030204" pitchFamily="18" charset="0"/>
                <a:cs typeface="Calibri" panose="020F0502020204030204" pitchFamily="34" charset="0"/>
              </a:rPr>
              <a:t>based triggers works well in case of multiple peaks/frequent floods in single season. However, capacity is needed to interpret and communicated the triggers. The triggers are not automated, a human layer is needed. </a:t>
            </a:r>
          </a:p>
        </p:txBody>
      </p:sp>
      <p:sp>
        <p:nvSpPr>
          <p:cNvPr id="7" name="TextBox 6">
            <a:extLst>
              <a:ext uri="{FF2B5EF4-FFF2-40B4-BE49-F238E27FC236}">
                <a16:creationId xmlns:a16="http://schemas.microsoft.com/office/drawing/2014/main" id="{D8889F92-48EA-44BE-A612-794CFA366F20}"/>
              </a:ext>
            </a:extLst>
          </p:cNvPr>
          <p:cNvSpPr txBox="1"/>
          <p:nvPr/>
        </p:nvSpPr>
        <p:spPr>
          <a:xfrm>
            <a:off x="539765" y="997694"/>
            <a:ext cx="3891578" cy="400110"/>
          </a:xfrm>
          <a:prstGeom prst="rect">
            <a:avLst/>
          </a:prstGeom>
          <a:solidFill>
            <a:srgbClr val="00727E"/>
          </a:solidFill>
        </p:spPr>
        <p:txBody>
          <a:bodyPr wrap="none" rtlCol="0">
            <a:spAutoFit/>
          </a:bodyPr>
          <a:lstStyle/>
          <a:p>
            <a:r>
              <a:rPr lang="en-US" sz="2000" dirty="0" smtClean="0">
                <a:ln>
                  <a:solidFill>
                    <a:schemeClr val="bg1"/>
                  </a:solidFill>
                </a:ln>
                <a:solidFill>
                  <a:schemeClr val="bg1"/>
                </a:solidFill>
              </a:rPr>
              <a:t>Scenario-based Triggers Works Well</a:t>
            </a:r>
            <a:endParaRPr lang="en-US" sz="2000" dirty="0">
              <a:ln>
                <a:solidFill>
                  <a:schemeClr val="bg1"/>
                </a:solidFill>
              </a:ln>
              <a:solidFill>
                <a:schemeClr val="bg1"/>
              </a:solidFill>
            </a:endParaRPr>
          </a:p>
        </p:txBody>
      </p:sp>
      <p:sp>
        <p:nvSpPr>
          <p:cNvPr id="19" name="TextBox 18">
            <a:extLst>
              <a:ext uri="{FF2B5EF4-FFF2-40B4-BE49-F238E27FC236}">
                <a16:creationId xmlns:a16="http://schemas.microsoft.com/office/drawing/2014/main" id="{D2B9623F-955B-4E9A-A3A6-819CFDF82B6F}"/>
              </a:ext>
            </a:extLst>
          </p:cNvPr>
          <p:cNvSpPr txBox="1"/>
          <p:nvPr/>
        </p:nvSpPr>
        <p:spPr>
          <a:xfrm>
            <a:off x="1033380" y="3884767"/>
            <a:ext cx="11062885" cy="1077218"/>
          </a:xfrm>
          <a:prstGeom prst="rect">
            <a:avLst/>
          </a:prstGeom>
          <a:solidFill>
            <a:srgbClr val="E5F5FF"/>
          </a:solidFill>
        </p:spPr>
        <p:txBody>
          <a:bodyPr wrap="square">
            <a:spAutoFit/>
          </a:bodyPr>
          <a:lstStyle>
            <a:defPPr marR="0" lvl="0" algn="l" rtl="0">
              <a:lnSpc>
                <a:spcPct val="100000"/>
              </a:lnSpc>
              <a:spcBef>
                <a:spcPts val="0"/>
              </a:spcBef>
              <a:spcAft>
                <a:spcPts val="0"/>
              </a:spcAft>
            </a:defPPr>
            <a:lvl1pPr algn="just">
              <a:defRPr sz="1200">
                <a:solidFill>
                  <a:srgbClr val="00727E"/>
                </a:solidFill>
                <a:latin typeface="Cambria" panose="02040503050406030204" pitchFamily="18" charset="0"/>
                <a:ea typeface="Cambria" panose="02040503050406030204" pitchFamily="18" charset="0"/>
                <a:cs typeface="Calibri" panose="020F0502020204030204" pitchFamily="34" charset="0"/>
              </a:defRPr>
            </a:lvl1pPr>
          </a:lstStyle>
          <a:p>
            <a:r>
              <a:rPr lang="en-US" sz="1600" dirty="0"/>
              <a:t>Coordination with NHMS, DMA and sectoral institutions is ever </a:t>
            </a:r>
            <a:r>
              <a:rPr lang="en-US" sz="1600" dirty="0" smtClean="0"/>
              <a:t>so important</a:t>
            </a:r>
            <a:r>
              <a:rPr lang="en-US" sz="1600" dirty="0"/>
              <a:t>. </a:t>
            </a:r>
            <a:r>
              <a:rPr lang="en-US" sz="1600" dirty="0" smtClean="0"/>
              <a:t>There is need </a:t>
            </a:r>
            <a:r>
              <a:rPr lang="en-US" sz="1600" dirty="0"/>
              <a:t>for interfacing platforms and or decision support systems and standard operating procedures. There is need for regular dialogues, trainings and outreach programs</a:t>
            </a:r>
            <a:r>
              <a:rPr lang="en-US" sz="1600" dirty="0" smtClean="0"/>
              <a:t>. Capacity of the stakeholders and communities need to be enhanced for translating forecast into proactive ex-ante actions.</a:t>
            </a:r>
            <a:endParaRPr lang="en-US" sz="1600" dirty="0"/>
          </a:p>
        </p:txBody>
      </p:sp>
      <p:sp>
        <p:nvSpPr>
          <p:cNvPr id="20" name="TextBox 19">
            <a:extLst>
              <a:ext uri="{FF2B5EF4-FFF2-40B4-BE49-F238E27FC236}">
                <a16:creationId xmlns:a16="http://schemas.microsoft.com/office/drawing/2014/main" id="{1818D455-0668-47F5-AE9B-F4C208DC3C52}"/>
              </a:ext>
            </a:extLst>
          </p:cNvPr>
          <p:cNvSpPr txBox="1"/>
          <p:nvPr/>
        </p:nvSpPr>
        <p:spPr>
          <a:xfrm>
            <a:off x="539765" y="3472308"/>
            <a:ext cx="6139710" cy="400110"/>
          </a:xfrm>
          <a:prstGeom prst="rect">
            <a:avLst/>
          </a:prstGeom>
          <a:solidFill>
            <a:srgbClr val="00727E"/>
          </a:solidFill>
        </p:spPr>
        <p:txBody>
          <a:bodyPr wrap="square" rtlCol="0">
            <a:spAutoFit/>
          </a:bodyPr>
          <a:lstStyle/>
          <a:p>
            <a:r>
              <a:rPr lang="en-US" sz="2000" dirty="0" smtClean="0">
                <a:ln>
                  <a:solidFill>
                    <a:schemeClr val="bg1"/>
                  </a:solidFill>
                </a:ln>
                <a:solidFill>
                  <a:schemeClr val="bg1"/>
                </a:solidFill>
              </a:rPr>
              <a:t>Strengthening Stakeholder Engagement and Coordination</a:t>
            </a:r>
            <a:endParaRPr lang="en-US" sz="2000" dirty="0">
              <a:ln>
                <a:solidFill>
                  <a:schemeClr val="bg1"/>
                </a:solidFill>
              </a:ln>
              <a:solidFill>
                <a:schemeClr val="bg1"/>
              </a:solidFill>
            </a:endParaRPr>
          </a:p>
        </p:txBody>
      </p:sp>
      <p:sp>
        <p:nvSpPr>
          <p:cNvPr id="21" name="TextBox 20">
            <a:extLst>
              <a:ext uri="{FF2B5EF4-FFF2-40B4-BE49-F238E27FC236}">
                <a16:creationId xmlns:a16="http://schemas.microsoft.com/office/drawing/2014/main" id="{4E82CBBF-D259-4FD8-AB61-F596718A42C2}"/>
              </a:ext>
            </a:extLst>
          </p:cNvPr>
          <p:cNvSpPr txBox="1"/>
          <p:nvPr/>
        </p:nvSpPr>
        <p:spPr>
          <a:xfrm>
            <a:off x="1033380" y="5491406"/>
            <a:ext cx="11062885" cy="1077218"/>
          </a:xfrm>
          <a:prstGeom prst="rect">
            <a:avLst/>
          </a:prstGeom>
          <a:solidFill>
            <a:srgbClr val="E5F5FF"/>
          </a:solidFill>
        </p:spPr>
        <p:txBody>
          <a:bodyPr wrap="square">
            <a:spAutoFit/>
          </a:bodyPr>
          <a:lstStyle>
            <a:defPPr marR="0" lvl="0" algn="l" rtl="0">
              <a:lnSpc>
                <a:spcPct val="100000"/>
              </a:lnSpc>
              <a:spcBef>
                <a:spcPts val="0"/>
              </a:spcBef>
              <a:spcAft>
                <a:spcPts val="0"/>
              </a:spcAft>
            </a:defPPr>
            <a:lvl1pPr algn="just">
              <a:defRPr sz="1200">
                <a:solidFill>
                  <a:srgbClr val="00727E"/>
                </a:solidFill>
                <a:latin typeface="Cambria" panose="02040503050406030204" pitchFamily="18" charset="0"/>
                <a:ea typeface="Cambria" panose="02040503050406030204" pitchFamily="18" charset="0"/>
                <a:cs typeface="Calibri" panose="020F0502020204030204" pitchFamily="34" charset="0"/>
              </a:defRPr>
            </a:lvl1pPr>
          </a:lstStyle>
          <a:p>
            <a:r>
              <a:rPr lang="en-US" sz="1600" dirty="0" smtClean="0"/>
              <a:t>For better preparedness and anticipatory actions a combination of short, medium range and longer lead time forecast is required. Longer lead time is required to take strategic moves for anticipatory actions e.g. resource mobilization. Impact based forecasts need to be scaled up and operationalized for  better anticipation of risks and pinpoint where actions are needed most. </a:t>
            </a:r>
            <a:endParaRPr lang="en-US" sz="1600" dirty="0"/>
          </a:p>
        </p:txBody>
      </p:sp>
      <p:sp>
        <p:nvSpPr>
          <p:cNvPr id="22" name="TextBox 21">
            <a:extLst>
              <a:ext uri="{FF2B5EF4-FFF2-40B4-BE49-F238E27FC236}">
                <a16:creationId xmlns:a16="http://schemas.microsoft.com/office/drawing/2014/main" id="{533A0809-17B8-4A8B-AC1B-45C98ADAAFCB}"/>
              </a:ext>
            </a:extLst>
          </p:cNvPr>
          <p:cNvSpPr txBox="1"/>
          <p:nvPr/>
        </p:nvSpPr>
        <p:spPr>
          <a:xfrm>
            <a:off x="539765" y="5078947"/>
            <a:ext cx="5895871" cy="400110"/>
          </a:xfrm>
          <a:prstGeom prst="rect">
            <a:avLst/>
          </a:prstGeom>
          <a:solidFill>
            <a:srgbClr val="00727E"/>
          </a:solidFill>
        </p:spPr>
        <p:txBody>
          <a:bodyPr wrap="square" rtlCol="0">
            <a:spAutoFit/>
          </a:bodyPr>
          <a:lstStyle/>
          <a:p>
            <a:r>
              <a:rPr lang="en-US" sz="2000" dirty="0" smtClean="0">
                <a:ln>
                  <a:solidFill>
                    <a:schemeClr val="bg1"/>
                  </a:solidFill>
                </a:ln>
                <a:solidFill>
                  <a:schemeClr val="bg1"/>
                </a:solidFill>
              </a:rPr>
              <a:t>Need for longer lead time  and Impact Based Forecasts</a:t>
            </a:r>
            <a:endParaRPr lang="en-US" sz="2000" dirty="0">
              <a:ln>
                <a:solidFill>
                  <a:schemeClr val="bg1"/>
                </a:solidFill>
              </a:ln>
              <a:solidFill>
                <a:schemeClr val="bg1"/>
              </a:solidFill>
            </a:endParaRPr>
          </a:p>
        </p:txBody>
      </p:sp>
      <p:sp>
        <p:nvSpPr>
          <p:cNvPr id="10" name="TextBox 9">
            <a:extLst>
              <a:ext uri="{FF2B5EF4-FFF2-40B4-BE49-F238E27FC236}">
                <a16:creationId xmlns:a16="http://schemas.microsoft.com/office/drawing/2014/main" id="{552C5C3A-E0C9-450C-AC66-B32BBE3BF577}"/>
              </a:ext>
            </a:extLst>
          </p:cNvPr>
          <p:cNvSpPr txBox="1"/>
          <p:nvPr/>
        </p:nvSpPr>
        <p:spPr>
          <a:xfrm>
            <a:off x="1033381" y="2770571"/>
            <a:ext cx="11062885" cy="584775"/>
          </a:xfrm>
          <a:prstGeom prst="rect">
            <a:avLst/>
          </a:prstGeom>
          <a:solidFill>
            <a:srgbClr val="E5F5FF"/>
          </a:solidFill>
        </p:spPr>
        <p:txBody>
          <a:bodyPr wrap="square">
            <a:spAutoFit/>
          </a:bodyPr>
          <a:lstStyle/>
          <a:p>
            <a:pPr algn="just"/>
            <a:r>
              <a:rPr lang="en-US" sz="1600" dirty="0" smtClean="0">
                <a:solidFill>
                  <a:srgbClr val="00727E"/>
                </a:solidFill>
                <a:latin typeface="Cambria" panose="02040503050406030204" pitchFamily="18" charset="0"/>
                <a:ea typeface="Cambria" panose="02040503050406030204" pitchFamily="18" charset="0"/>
                <a:cs typeface="Calibri" panose="020F0502020204030204" pitchFamily="34" charset="0"/>
              </a:rPr>
              <a:t>FBA not only helps to avoid losses and minimize risks but also let communities save their productive assets, input costs that in turn contributes to long-term community resilience. </a:t>
            </a:r>
            <a:endParaRPr lang="en-US" sz="1600" dirty="0">
              <a:solidFill>
                <a:srgbClr val="00727E"/>
              </a:solidFill>
              <a:latin typeface="Cambria" panose="02040503050406030204" pitchFamily="18" charset="0"/>
              <a:ea typeface="Cambria" panose="02040503050406030204" pitchFamily="18" charset="0"/>
              <a:cs typeface="Calibri" panose="020F0502020204030204" pitchFamily="34" charset="0"/>
            </a:endParaRPr>
          </a:p>
        </p:txBody>
      </p:sp>
      <p:sp>
        <p:nvSpPr>
          <p:cNvPr id="11" name="TextBox 10">
            <a:extLst>
              <a:ext uri="{FF2B5EF4-FFF2-40B4-BE49-F238E27FC236}">
                <a16:creationId xmlns:a16="http://schemas.microsoft.com/office/drawing/2014/main" id="{D8889F92-48EA-44BE-A612-794CFA366F20}"/>
              </a:ext>
            </a:extLst>
          </p:cNvPr>
          <p:cNvSpPr txBox="1"/>
          <p:nvPr/>
        </p:nvSpPr>
        <p:spPr>
          <a:xfrm>
            <a:off x="539765" y="2358112"/>
            <a:ext cx="3314177" cy="400110"/>
          </a:xfrm>
          <a:prstGeom prst="rect">
            <a:avLst/>
          </a:prstGeom>
          <a:solidFill>
            <a:srgbClr val="00727E"/>
          </a:solidFill>
        </p:spPr>
        <p:txBody>
          <a:bodyPr wrap="none" rtlCol="0">
            <a:spAutoFit/>
          </a:bodyPr>
          <a:lstStyle/>
          <a:p>
            <a:r>
              <a:rPr lang="en-US" sz="2000" dirty="0" smtClean="0">
                <a:ln>
                  <a:solidFill>
                    <a:schemeClr val="bg1"/>
                  </a:solidFill>
                </a:ln>
                <a:solidFill>
                  <a:schemeClr val="bg1"/>
                </a:solidFill>
              </a:rPr>
              <a:t>FBA for Community Resilience</a:t>
            </a:r>
            <a:endParaRPr lang="en-US" sz="2000" dirty="0">
              <a:ln>
                <a:solidFill>
                  <a:schemeClr val="bg1"/>
                </a:solidFill>
              </a:ln>
              <a:solidFill>
                <a:schemeClr val="bg1"/>
              </a:solidFill>
            </a:endParaRPr>
          </a:p>
        </p:txBody>
      </p:sp>
    </p:spTree>
    <p:extLst>
      <p:ext uri="{BB962C8B-B14F-4D97-AF65-F5344CB8AC3E}">
        <p14:creationId xmlns:p14="http://schemas.microsoft.com/office/powerpoint/2010/main" val="7441462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5" name="Rectangle 4">
            <a:extLst>
              <a:ext uri="{FF2B5EF4-FFF2-40B4-BE49-F238E27FC236}">
                <a16:creationId xmlns:a16="http://schemas.microsoft.com/office/drawing/2014/main" id="{E2811D90-7D14-42D0-AEEB-B01A5E4D9DF6}"/>
              </a:ext>
            </a:extLst>
          </p:cNvPr>
          <p:cNvSpPr/>
          <p:nvPr/>
        </p:nvSpPr>
        <p:spPr>
          <a:xfrm>
            <a:off x="0" y="275008"/>
            <a:ext cx="430845" cy="917297"/>
          </a:xfrm>
          <a:prstGeom prst="rect">
            <a:avLst/>
          </a:prstGeom>
          <a:solidFill>
            <a:srgbClr val="3CAE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5" name="TextBox 14">
            <a:extLst>
              <a:ext uri="{FF2B5EF4-FFF2-40B4-BE49-F238E27FC236}">
                <a16:creationId xmlns:a16="http://schemas.microsoft.com/office/drawing/2014/main" id="{DF076D4C-8E7B-48BB-9EA2-479B1ABE5F07}"/>
              </a:ext>
            </a:extLst>
          </p:cNvPr>
          <p:cNvSpPr txBox="1"/>
          <p:nvPr/>
        </p:nvSpPr>
        <p:spPr>
          <a:xfrm>
            <a:off x="430846" y="487434"/>
            <a:ext cx="11237908" cy="461665"/>
          </a:xfrm>
          <a:prstGeom prst="rect">
            <a:avLst/>
          </a:prstGeom>
          <a:noFill/>
        </p:spPr>
        <p:txBody>
          <a:bodyPr wrap="square">
            <a:spAutoFit/>
          </a:bodyPr>
          <a:lstStyle/>
          <a:p>
            <a:r>
              <a:rPr lang="en-US" sz="2400" b="1" dirty="0">
                <a:solidFill>
                  <a:srgbClr val="002F8E"/>
                </a:solidFill>
              </a:rPr>
              <a:t>KEY LESSONS </a:t>
            </a:r>
            <a:r>
              <a:rPr lang="en-US" sz="2400" b="1" dirty="0" smtClean="0">
                <a:solidFill>
                  <a:srgbClr val="002F8E"/>
                </a:solidFill>
              </a:rPr>
              <a:t>IDENTIFIED</a:t>
            </a:r>
            <a:endParaRPr lang="en-US" sz="2400" b="1" dirty="0">
              <a:solidFill>
                <a:srgbClr val="002F8E"/>
              </a:solidFill>
            </a:endParaRPr>
          </a:p>
        </p:txBody>
      </p:sp>
      <p:sp>
        <p:nvSpPr>
          <p:cNvPr id="14" name="TextBox 13">
            <a:extLst>
              <a:ext uri="{FF2B5EF4-FFF2-40B4-BE49-F238E27FC236}">
                <a16:creationId xmlns:a16="http://schemas.microsoft.com/office/drawing/2014/main" id="{552C5C3A-E0C9-450C-AC66-B32BBE3BF577}"/>
              </a:ext>
            </a:extLst>
          </p:cNvPr>
          <p:cNvSpPr txBox="1"/>
          <p:nvPr/>
        </p:nvSpPr>
        <p:spPr>
          <a:xfrm>
            <a:off x="772123" y="1869600"/>
            <a:ext cx="11062885" cy="1077218"/>
          </a:xfrm>
          <a:prstGeom prst="rect">
            <a:avLst/>
          </a:prstGeom>
          <a:solidFill>
            <a:srgbClr val="E5F5FF"/>
          </a:solidFill>
        </p:spPr>
        <p:txBody>
          <a:bodyPr wrap="square">
            <a:spAutoFit/>
          </a:bodyPr>
          <a:lstStyle/>
          <a:p>
            <a:pPr algn="just"/>
            <a:r>
              <a:rPr lang="en-US" sz="1600" dirty="0">
                <a:solidFill>
                  <a:srgbClr val="00727E"/>
                </a:solidFill>
                <a:latin typeface="Cambria" panose="02040503050406030204" pitchFamily="18" charset="0"/>
                <a:ea typeface="Cambria" panose="02040503050406030204" pitchFamily="18" charset="0"/>
                <a:cs typeface="Calibri" panose="020F0502020204030204" pitchFamily="34" charset="0"/>
              </a:rPr>
              <a:t>Although the forecast based advisories can significantly reduce losses, minimize risks; in order to maximize the benefits from these services, additional support, resource availability/mobilization should be ensured in the broader spectrum of Forecast Based Action (FBA). </a:t>
            </a:r>
            <a:r>
              <a:rPr lang="en-US" sz="1600" dirty="0" smtClean="0">
                <a:solidFill>
                  <a:srgbClr val="00727E"/>
                </a:solidFill>
                <a:latin typeface="Cambria" panose="02040503050406030204" pitchFamily="18" charset="0"/>
                <a:ea typeface="Cambria" panose="02040503050406030204" pitchFamily="18" charset="0"/>
                <a:cs typeface="Calibri" panose="020F0502020204030204" pitchFamily="34" charset="0"/>
              </a:rPr>
              <a:t>For example, only cash grants may not be useful for the farmers during the anticipatory window if there is fodder crisis in the locality.  </a:t>
            </a:r>
            <a:endParaRPr lang="en-US" sz="1600" dirty="0">
              <a:solidFill>
                <a:srgbClr val="00727E"/>
              </a:solidFill>
              <a:latin typeface="Cambria" panose="02040503050406030204" pitchFamily="18" charset="0"/>
              <a:ea typeface="Cambria" panose="02040503050406030204" pitchFamily="18" charset="0"/>
              <a:cs typeface="Calibri" panose="020F0502020204030204" pitchFamily="34" charset="0"/>
            </a:endParaRPr>
          </a:p>
        </p:txBody>
      </p:sp>
      <p:sp>
        <p:nvSpPr>
          <p:cNvPr id="7" name="TextBox 6">
            <a:extLst>
              <a:ext uri="{FF2B5EF4-FFF2-40B4-BE49-F238E27FC236}">
                <a16:creationId xmlns:a16="http://schemas.microsoft.com/office/drawing/2014/main" id="{D8889F92-48EA-44BE-A612-794CFA366F20}"/>
              </a:ext>
            </a:extLst>
          </p:cNvPr>
          <p:cNvSpPr txBox="1"/>
          <p:nvPr/>
        </p:nvSpPr>
        <p:spPr>
          <a:xfrm>
            <a:off x="278507" y="1457141"/>
            <a:ext cx="5144485" cy="400110"/>
          </a:xfrm>
          <a:prstGeom prst="rect">
            <a:avLst/>
          </a:prstGeom>
          <a:solidFill>
            <a:srgbClr val="00727E"/>
          </a:solidFill>
        </p:spPr>
        <p:txBody>
          <a:bodyPr wrap="none" rtlCol="0">
            <a:spAutoFit/>
          </a:bodyPr>
          <a:lstStyle/>
          <a:p>
            <a:r>
              <a:rPr lang="en-US" sz="2000" dirty="0">
                <a:ln>
                  <a:solidFill>
                    <a:schemeClr val="bg1"/>
                  </a:solidFill>
                </a:ln>
                <a:solidFill>
                  <a:schemeClr val="bg1"/>
                </a:solidFill>
              </a:rPr>
              <a:t>Additional support required for the community </a:t>
            </a:r>
          </a:p>
        </p:txBody>
      </p:sp>
      <p:sp>
        <p:nvSpPr>
          <p:cNvPr id="19" name="TextBox 18">
            <a:extLst>
              <a:ext uri="{FF2B5EF4-FFF2-40B4-BE49-F238E27FC236}">
                <a16:creationId xmlns:a16="http://schemas.microsoft.com/office/drawing/2014/main" id="{D2B9623F-955B-4E9A-A3A6-819CFDF82B6F}"/>
              </a:ext>
            </a:extLst>
          </p:cNvPr>
          <p:cNvSpPr txBox="1"/>
          <p:nvPr/>
        </p:nvSpPr>
        <p:spPr>
          <a:xfrm>
            <a:off x="772122" y="3586661"/>
            <a:ext cx="11062885" cy="1077218"/>
          </a:xfrm>
          <a:prstGeom prst="rect">
            <a:avLst/>
          </a:prstGeom>
          <a:solidFill>
            <a:srgbClr val="E5F5FF"/>
          </a:solidFill>
        </p:spPr>
        <p:txBody>
          <a:bodyPr wrap="square">
            <a:spAutoFit/>
          </a:bodyPr>
          <a:lstStyle>
            <a:defPPr marR="0" lvl="0" algn="l" rtl="0">
              <a:lnSpc>
                <a:spcPct val="100000"/>
              </a:lnSpc>
              <a:spcBef>
                <a:spcPts val="0"/>
              </a:spcBef>
              <a:spcAft>
                <a:spcPts val="0"/>
              </a:spcAft>
            </a:defPPr>
            <a:lvl1pPr algn="just">
              <a:defRPr sz="1200">
                <a:solidFill>
                  <a:srgbClr val="00727E"/>
                </a:solidFill>
                <a:latin typeface="Cambria" panose="02040503050406030204" pitchFamily="18" charset="0"/>
                <a:ea typeface="Cambria" panose="02040503050406030204" pitchFamily="18" charset="0"/>
                <a:cs typeface="Calibri" panose="020F0502020204030204" pitchFamily="34" charset="0"/>
              </a:defRPr>
            </a:lvl1pPr>
          </a:lstStyle>
          <a:p>
            <a:r>
              <a:rPr lang="en-US" sz="1600" dirty="0"/>
              <a:t>The project developed a voice message broadcasting platform which has been used as the key channel for dissemination. This is one way broadcasting system. However, it was revealed from local level assessment that communities do not only want to listen to the advisories but also ask further case specific questions. An umbrella call center for climate services, through an interfacing agency can be developed in future to cater this need.</a:t>
            </a:r>
          </a:p>
        </p:txBody>
      </p:sp>
      <p:sp>
        <p:nvSpPr>
          <p:cNvPr id="20" name="TextBox 19">
            <a:extLst>
              <a:ext uri="{FF2B5EF4-FFF2-40B4-BE49-F238E27FC236}">
                <a16:creationId xmlns:a16="http://schemas.microsoft.com/office/drawing/2014/main" id="{1818D455-0668-47F5-AE9B-F4C208DC3C52}"/>
              </a:ext>
            </a:extLst>
          </p:cNvPr>
          <p:cNvSpPr txBox="1"/>
          <p:nvPr/>
        </p:nvSpPr>
        <p:spPr>
          <a:xfrm>
            <a:off x="278507" y="3174202"/>
            <a:ext cx="4049653" cy="400110"/>
          </a:xfrm>
          <a:prstGeom prst="rect">
            <a:avLst/>
          </a:prstGeom>
          <a:solidFill>
            <a:srgbClr val="00727E"/>
          </a:solidFill>
        </p:spPr>
        <p:txBody>
          <a:bodyPr wrap="square" rtlCol="0">
            <a:spAutoFit/>
          </a:bodyPr>
          <a:lstStyle/>
          <a:p>
            <a:r>
              <a:rPr lang="en-US" sz="2000" dirty="0">
                <a:ln>
                  <a:solidFill>
                    <a:schemeClr val="bg1"/>
                  </a:solidFill>
                </a:ln>
                <a:solidFill>
                  <a:schemeClr val="bg1"/>
                </a:solidFill>
              </a:rPr>
              <a:t>Demand for two-way communication </a:t>
            </a:r>
          </a:p>
        </p:txBody>
      </p:sp>
      <p:sp>
        <p:nvSpPr>
          <p:cNvPr id="21" name="TextBox 20">
            <a:extLst>
              <a:ext uri="{FF2B5EF4-FFF2-40B4-BE49-F238E27FC236}">
                <a16:creationId xmlns:a16="http://schemas.microsoft.com/office/drawing/2014/main" id="{4E82CBBF-D259-4FD8-AB61-F596718A42C2}"/>
              </a:ext>
            </a:extLst>
          </p:cNvPr>
          <p:cNvSpPr txBox="1"/>
          <p:nvPr/>
        </p:nvSpPr>
        <p:spPr>
          <a:xfrm>
            <a:off x="772122" y="5303722"/>
            <a:ext cx="11062885" cy="1077218"/>
          </a:xfrm>
          <a:prstGeom prst="rect">
            <a:avLst/>
          </a:prstGeom>
          <a:solidFill>
            <a:srgbClr val="E5F5FF"/>
          </a:solidFill>
        </p:spPr>
        <p:txBody>
          <a:bodyPr wrap="square">
            <a:spAutoFit/>
          </a:bodyPr>
          <a:lstStyle>
            <a:defPPr marR="0" lvl="0" algn="l" rtl="0">
              <a:lnSpc>
                <a:spcPct val="100000"/>
              </a:lnSpc>
              <a:spcBef>
                <a:spcPts val="0"/>
              </a:spcBef>
              <a:spcAft>
                <a:spcPts val="0"/>
              </a:spcAft>
            </a:defPPr>
            <a:lvl1pPr algn="just">
              <a:defRPr sz="1200">
                <a:solidFill>
                  <a:srgbClr val="00727E"/>
                </a:solidFill>
                <a:latin typeface="Cambria" panose="02040503050406030204" pitchFamily="18" charset="0"/>
                <a:ea typeface="Cambria" panose="02040503050406030204" pitchFamily="18" charset="0"/>
                <a:cs typeface="Calibri" panose="020F0502020204030204" pitchFamily="34" charset="0"/>
              </a:defRPr>
            </a:lvl1pPr>
          </a:lstStyle>
          <a:p>
            <a:r>
              <a:rPr lang="en-US" sz="1600" dirty="0"/>
              <a:t>While mobile services can improve the information delivery significantly, there are still challenges with advisory service delivery to the women. Although the project provided information to women groups, further action required to ensure women are equally informed. Women have been found to be more proactive in listening to and adhering to advisories in some cases.</a:t>
            </a:r>
          </a:p>
        </p:txBody>
      </p:sp>
      <p:sp>
        <p:nvSpPr>
          <p:cNvPr id="22" name="TextBox 21">
            <a:extLst>
              <a:ext uri="{FF2B5EF4-FFF2-40B4-BE49-F238E27FC236}">
                <a16:creationId xmlns:a16="http://schemas.microsoft.com/office/drawing/2014/main" id="{533A0809-17B8-4A8B-AC1B-45C98ADAAFCB}"/>
              </a:ext>
            </a:extLst>
          </p:cNvPr>
          <p:cNvSpPr txBox="1"/>
          <p:nvPr/>
        </p:nvSpPr>
        <p:spPr>
          <a:xfrm>
            <a:off x="278508" y="4891263"/>
            <a:ext cx="3788396" cy="400110"/>
          </a:xfrm>
          <a:prstGeom prst="rect">
            <a:avLst/>
          </a:prstGeom>
          <a:solidFill>
            <a:srgbClr val="00727E"/>
          </a:solidFill>
        </p:spPr>
        <p:txBody>
          <a:bodyPr wrap="square" rtlCol="0">
            <a:spAutoFit/>
          </a:bodyPr>
          <a:lstStyle/>
          <a:p>
            <a:r>
              <a:rPr lang="en-US" sz="2000" dirty="0">
                <a:ln>
                  <a:solidFill>
                    <a:schemeClr val="bg1"/>
                  </a:solidFill>
                </a:ln>
                <a:solidFill>
                  <a:schemeClr val="bg1"/>
                </a:solidFill>
              </a:rPr>
              <a:t>Further action required for women</a:t>
            </a:r>
          </a:p>
        </p:txBody>
      </p:sp>
    </p:spTree>
    <p:extLst>
      <p:ext uri="{BB962C8B-B14F-4D97-AF65-F5344CB8AC3E}">
        <p14:creationId xmlns:p14="http://schemas.microsoft.com/office/powerpoint/2010/main" val="7561076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630253CF-9035-4021-844E-6C435A20A215}"/>
              </a:ext>
            </a:extLst>
          </p:cNvPr>
          <p:cNvPicPr>
            <a:picLocks noChangeAspect="1"/>
          </p:cNvPicPr>
          <p:nvPr/>
        </p:nvPicPr>
        <p:blipFill>
          <a:blip r:embed="rId2">
            <a:clrChange>
              <a:clrFrom>
                <a:srgbClr val="FFFFFF"/>
              </a:clrFrom>
              <a:clrTo>
                <a:srgbClr val="FFFFFF">
                  <a:alpha val="0"/>
                </a:srgbClr>
              </a:clrTo>
            </a:clrChange>
          </a:blip>
          <a:srcRect l="22654" t="25982" r="8765" b="21582"/>
          <a:stretch>
            <a:fillRect/>
          </a:stretch>
        </p:blipFill>
        <p:spPr>
          <a:xfrm>
            <a:off x="242169" y="166365"/>
            <a:ext cx="5216522" cy="4111448"/>
          </a:xfrm>
          <a:prstGeom prst="rect">
            <a:avLst/>
          </a:prstGeom>
        </p:spPr>
      </p:pic>
      <p:sp>
        <p:nvSpPr>
          <p:cNvPr id="6" name="TextBox 5">
            <a:extLst>
              <a:ext uri="{FF2B5EF4-FFF2-40B4-BE49-F238E27FC236}">
                <a16:creationId xmlns:a16="http://schemas.microsoft.com/office/drawing/2014/main" id="{B1B01ED3-7E83-436C-BB4D-D7EB2100D4D4}"/>
              </a:ext>
            </a:extLst>
          </p:cNvPr>
          <p:cNvSpPr txBox="1"/>
          <p:nvPr/>
        </p:nvSpPr>
        <p:spPr>
          <a:xfrm>
            <a:off x="845127" y="3964862"/>
            <a:ext cx="9165147" cy="646331"/>
          </a:xfrm>
          <a:prstGeom prst="rect">
            <a:avLst/>
          </a:prstGeom>
          <a:noFill/>
        </p:spPr>
        <p:txBody>
          <a:bodyPr wrap="square">
            <a:spAutoFit/>
          </a:bodyPr>
          <a:lstStyle/>
          <a:p>
            <a:r>
              <a:rPr lang="en-US" b="1" i="0" u="none" strike="noStrike" dirty="0">
                <a:solidFill>
                  <a:schemeClr val="tx1">
                    <a:lumMod val="95000"/>
                    <a:lumOff val="5000"/>
                  </a:schemeClr>
                </a:solidFill>
                <a:effectLst/>
                <a:latin typeface="Times Neue Roman" panose="020B0604020202020204" charset="0"/>
              </a:rPr>
              <a:t>PROGRAM TO SUPPORT SOUTH ASIA REGIONAL DEVELOPMENT IN OPERATIONAL FORECASTING AND SERVICE DELIVERY</a:t>
            </a:r>
            <a:endParaRPr lang="en-US" dirty="0">
              <a:solidFill>
                <a:schemeClr val="tx1">
                  <a:lumMod val="95000"/>
                  <a:lumOff val="5000"/>
                </a:schemeClr>
              </a:solidFill>
              <a:latin typeface="Times Neue Roman" panose="020B0604020202020204" charset="0"/>
            </a:endParaRPr>
          </a:p>
        </p:txBody>
      </p:sp>
      <p:sp>
        <p:nvSpPr>
          <p:cNvPr id="7" name="TextBox 6">
            <a:extLst>
              <a:ext uri="{FF2B5EF4-FFF2-40B4-BE49-F238E27FC236}">
                <a16:creationId xmlns:a16="http://schemas.microsoft.com/office/drawing/2014/main" id="{9AA8EF6F-304D-4731-92F3-C641C1631007}"/>
              </a:ext>
            </a:extLst>
          </p:cNvPr>
          <p:cNvSpPr txBox="1"/>
          <p:nvPr/>
        </p:nvSpPr>
        <p:spPr>
          <a:xfrm>
            <a:off x="429492" y="6244718"/>
            <a:ext cx="8548254" cy="446917"/>
          </a:xfrm>
          <a:prstGeom prst="rect">
            <a:avLst/>
          </a:prstGeom>
        </p:spPr>
        <p:txBody>
          <a:bodyPr wrap="square" lIns="0" tIns="0" rIns="0" bIns="0" rtlCol="0" anchor="t">
            <a:spAutoFit/>
          </a:bodyPr>
          <a:lstStyle/>
          <a:p>
            <a:pPr>
              <a:lnSpc>
                <a:spcPts val="4091"/>
              </a:lnSpc>
            </a:pPr>
            <a:r>
              <a:rPr lang="en-US" b="1" dirty="0">
                <a:solidFill>
                  <a:srgbClr val="000000"/>
                </a:solidFill>
                <a:latin typeface="Times Neue Roman" panose="020B0604020202020204" charset="0"/>
              </a:rPr>
              <a:t>SAHF Website</a:t>
            </a:r>
            <a:r>
              <a:rPr lang="en-US" dirty="0">
                <a:solidFill>
                  <a:srgbClr val="000000"/>
                </a:solidFill>
                <a:latin typeface="Times Neue Roman" panose="020B0604020202020204" charset="0"/>
              </a:rPr>
              <a:t>: https://sahf3event.rimes.int/</a:t>
            </a:r>
          </a:p>
        </p:txBody>
      </p:sp>
      <p:sp>
        <p:nvSpPr>
          <p:cNvPr id="8" name="TextBox 7">
            <a:extLst>
              <a:ext uri="{FF2B5EF4-FFF2-40B4-BE49-F238E27FC236}">
                <a16:creationId xmlns:a16="http://schemas.microsoft.com/office/drawing/2014/main" id="{F38D4D0E-BBC1-4E89-A8A5-156C2AF58EE8}"/>
              </a:ext>
            </a:extLst>
          </p:cNvPr>
          <p:cNvSpPr txBox="1"/>
          <p:nvPr/>
        </p:nvSpPr>
        <p:spPr>
          <a:xfrm>
            <a:off x="8702875" y="6244718"/>
            <a:ext cx="4862031" cy="553998"/>
          </a:xfrm>
          <a:prstGeom prst="rect">
            <a:avLst/>
          </a:prstGeom>
        </p:spPr>
        <p:txBody>
          <a:bodyPr wrap="square" lIns="0" tIns="0" rIns="0" bIns="0" rtlCol="0" anchor="t">
            <a:spAutoFit/>
          </a:bodyPr>
          <a:lstStyle/>
          <a:p>
            <a:r>
              <a:rPr lang="en-US" b="1" dirty="0">
                <a:solidFill>
                  <a:schemeClr val="bg2">
                    <a:lumMod val="75000"/>
                  </a:schemeClr>
                </a:solidFill>
                <a:latin typeface="Times Neue Roman" panose="020B0604020202020204" charset="0"/>
              </a:rPr>
              <a:t>YouTube Broadcast: </a:t>
            </a:r>
          </a:p>
          <a:p>
            <a:r>
              <a:rPr lang="en-US" dirty="0">
                <a:solidFill>
                  <a:schemeClr val="bg2">
                    <a:lumMod val="75000"/>
                  </a:schemeClr>
                </a:solidFill>
                <a:latin typeface="Times Neue Roman" panose="020B0604020202020204" charset="0"/>
              </a:rPr>
              <a:t>https://youtu.be/QAAf326wP00 </a:t>
            </a:r>
          </a:p>
        </p:txBody>
      </p:sp>
      <p:sp>
        <p:nvSpPr>
          <p:cNvPr id="9" name="TextBox 8"/>
          <p:cNvSpPr txBox="1"/>
          <p:nvPr/>
        </p:nvSpPr>
        <p:spPr>
          <a:xfrm>
            <a:off x="8246807" y="729341"/>
            <a:ext cx="4058319" cy="1015663"/>
          </a:xfrm>
          <a:prstGeom prst="rect">
            <a:avLst/>
          </a:prstGeom>
          <a:noFill/>
        </p:spPr>
        <p:txBody>
          <a:bodyPr wrap="square" rtlCol="0">
            <a:spAutoFit/>
          </a:bodyPr>
          <a:lstStyle/>
          <a:p>
            <a:r>
              <a:rPr lang="bn-BD" sz="6000" dirty="0">
                <a:solidFill>
                  <a:schemeClr val="bg1"/>
                </a:solidFill>
                <a:latin typeface="Bahnschrift SemiBold" panose="020B0502040204020203" pitchFamily="34" charset="0"/>
              </a:rPr>
              <a:t>Thank you!</a:t>
            </a:r>
            <a:endParaRPr lang="en-US" sz="6000" dirty="0">
              <a:solidFill>
                <a:schemeClr val="bg1"/>
              </a:solidFill>
              <a:latin typeface="Bahnschrift SemiBold" panose="020B0502040204020203" pitchFamily="34" charset="0"/>
            </a:endParaRPr>
          </a:p>
        </p:txBody>
      </p:sp>
    </p:spTree>
    <p:extLst>
      <p:ext uri="{BB962C8B-B14F-4D97-AF65-F5344CB8AC3E}">
        <p14:creationId xmlns:p14="http://schemas.microsoft.com/office/powerpoint/2010/main" val="109977590"/>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Star Shape">
      <a:dk1>
        <a:sysClr val="windowText" lastClr="000000"/>
      </a:dk1>
      <a:lt1>
        <a:sysClr val="window" lastClr="FFFFFF"/>
      </a:lt1>
      <a:dk2>
        <a:srgbClr val="FF6295"/>
      </a:dk2>
      <a:lt2>
        <a:srgbClr val="E7E6E6"/>
      </a:lt2>
      <a:accent1>
        <a:srgbClr val="52C6BB"/>
      </a:accent1>
      <a:accent2>
        <a:srgbClr val="21ACCC"/>
      </a:accent2>
      <a:accent3>
        <a:srgbClr val="D4CAB7"/>
      </a:accent3>
      <a:accent4>
        <a:srgbClr val="FEC55A"/>
      </a:accent4>
      <a:accent5>
        <a:srgbClr val="76BE39"/>
      </a:accent5>
      <a:accent6>
        <a:srgbClr val="333F50"/>
      </a:accent6>
      <a:hlink>
        <a:srgbClr val="D9D9D9"/>
      </a:hlink>
      <a:folHlink>
        <a:srgbClr val="FF629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Fusion">
      <a:dk1>
        <a:sysClr val="windowText" lastClr="000000"/>
      </a:dk1>
      <a:lt1>
        <a:sysClr val="window" lastClr="FFFFFF"/>
      </a:lt1>
      <a:dk2>
        <a:srgbClr val="44546A"/>
      </a:dk2>
      <a:lt2>
        <a:srgbClr val="E7E6E6"/>
      </a:lt2>
      <a:accent1>
        <a:srgbClr val="6C2B43"/>
      </a:accent1>
      <a:accent2>
        <a:srgbClr val="DF3621"/>
      </a:accent2>
      <a:accent3>
        <a:srgbClr val="FD9E01"/>
      </a:accent3>
      <a:accent4>
        <a:srgbClr val="94BA46"/>
      </a:accent4>
      <a:accent5>
        <a:srgbClr val="00B09B"/>
      </a:accent5>
      <a:accent6>
        <a:srgbClr val="0178BC"/>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TM03457464[[fn=Dividend]]</Template>
  <TotalTime>1463</TotalTime>
  <Words>1975</Words>
  <Application>Microsoft Office PowerPoint</Application>
  <PresentationFormat>Widescreen</PresentationFormat>
  <Paragraphs>334</Paragraphs>
  <Slides>26</Slides>
  <Notes>2</Notes>
  <HiddenSlides>0</HiddenSlides>
  <MMClips>0</MMClips>
  <ScaleCrop>false</ScaleCrop>
  <HeadingPairs>
    <vt:vector size="6" baseType="variant">
      <vt:variant>
        <vt:lpstr>Fonts Used</vt:lpstr>
      </vt:variant>
      <vt:variant>
        <vt:i4>22</vt:i4>
      </vt:variant>
      <vt:variant>
        <vt:lpstr>Theme</vt:lpstr>
      </vt:variant>
      <vt:variant>
        <vt:i4>5</vt:i4>
      </vt:variant>
      <vt:variant>
        <vt:lpstr>Slide Titles</vt:lpstr>
      </vt:variant>
      <vt:variant>
        <vt:i4>26</vt:i4>
      </vt:variant>
    </vt:vector>
  </HeadingPairs>
  <TitlesOfParts>
    <vt:vector size="53" baseType="lpstr">
      <vt:lpstr>SimSun</vt:lpstr>
      <vt:lpstr>Adobe Caslon Pro</vt:lpstr>
      <vt:lpstr>Arial</vt:lpstr>
      <vt:lpstr>Arimo Bold</vt:lpstr>
      <vt:lpstr>Bahnschrift SemiBold</vt:lpstr>
      <vt:lpstr>Bahnschrift SemiCondensed</vt:lpstr>
      <vt:lpstr>Calibri</vt:lpstr>
      <vt:lpstr>Calibri Light</vt:lpstr>
      <vt:lpstr>Cambria</vt:lpstr>
      <vt:lpstr>Fira Sans</vt:lpstr>
      <vt:lpstr>Gill Sans MT</vt:lpstr>
      <vt:lpstr>Kalpurush</vt:lpstr>
      <vt:lpstr>Open Sans</vt:lpstr>
      <vt:lpstr>Open Sans SemiBold</vt:lpstr>
      <vt:lpstr>PT Sans</vt:lpstr>
      <vt:lpstr>Segoe UI Light</vt:lpstr>
      <vt:lpstr>Source Sans Pro ExtraLight</vt:lpstr>
      <vt:lpstr>Times Neue Roman</vt:lpstr>
      <vt:lpstr>Times New Roman</vt:lpstr>
      <vt:lpstr>Vrinda</vt:lpstr>
      <vt:lpstr>Wingdings</vt:lpstr>
      <vt:lpstr>Wingdings 2</vt:lpstr>
      <vt:lpstr>Dividend</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Ramraj Narasimhan</dc:creator>
  <cp:lastModifiedBy>Raihanul Haque Khan</cp:lastModifiedBy>
  <cp:revision>31</cp:revision>
  <dcterms:created xsi:type="dcterms:W3CDTF">2021-11-01T15:49:41Z</dcterms:created>
  <dcterms:modified xsi:type="dcterms:W3CDTF">2021-11-12T08:03:19Z</dcterms:modified>
</cp:coreProperties>
</file>