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03" autoAdjust="0"/>
    <p:restoredTop sz="94660"/>
  </p:normalViewPr>
  <p:slideViewPr>
    <p:cSldViewPr snapToGrid="0">
      <p:cViewPr varScale="1">
        <p:scale>
          <a:sx n="67" d="100"/>
          <a:sy n="67" d="100"/>
        </p:scale>
        <p:origin x="48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an Thorpe" userId="a445e2ad0e2224b6" providerId="LiveId" clId="{625B84F3-886B-48F4-B7A6-1BF8C897B4AF}"/>
    <pc:docChg chg="custSel modSld">
      <pc:chgData name="Alan Thorpe" userId="a445e2ad0e2224b6" providerId="LiveId" clId="{625B84F3-886B-48F4-B7A6-1BF8C897B4AF}" dt="2021-11-08T15:59:39.803" v="535" actId="20577"/>
      <pc:docMkLst>
        <pc:docMk/>
      </pc:docMkLst>
      <pc:sldChg chg="modSp mod">
        <pc:chgData name="Alan Thorpe" userId="a445e2ad0e2224b6" providerId="LiveId" clId="{625B84F3-886B-48F4-B7A6-1BF8C897B4AF}" dt="2021-11-07T11:04:07.111" v="118" actId="14100"/>
        <pc:sldMkLst>
          <pc:docMk/>
          <pc:sldMk cId="4266852737" sldId="256"/>
        </pc:sldMkLst>
        <pc:spChg chg="mod">
          <ac:chgData name="Alan Thorpe" userId="a445e2ad0e2224b6" providerId="LiveId" clId="{625B84F3-886B-48F4-B7A6-1BF8C897B4AF}" dt="2021-11-07T11:04:07.111" v="118" actId="14100"/>
          <ac:spMkLst>
            <pc:docMk/>
            <pc:sldMk cId="4266852737" sldId="256"/>
            <ac:spMk id="3" creationId="{AA282935-5E6D-48BD-B6BF-0753DFAF90B6}"/>
          </ac:spMkLst>
        </pc:spChg>
        <pc:spChg chg="mod">
          <ac:chgData name="Alan Thorpe" userId="a445e2ad0e2224b6" providerId="LiveId" clId="{625B84F3-886B-48F4-B7A6-1BF8C897B4AF}" dt="2021-11-07T11:03:15.185" v="99" actId="207"/>
          <ac:spMkLst>
            <pc:docMk/>
            <pc:sldMk cId="4266852737" sldId="256"/>
            <ac:spMk id="4" creationId="{6FCBC9C3-279F-4C9E-B5C6-767F2E55CE8B}"/>
          </ac:spMkLst>
        </pc:spChg>
        <pc:spChg chg="mod">
          <ac:chgData name="Alan Thorpe" userId="a445e2ad0e2224b6" providerId="LiveId" clId="{625B84F3-886B-48F4-B7A6-1BF8C897B4AF}" dt="2021-11-07T11:03:27.895" v="115" actId="6549"/>
          <ac:spMkLst>
            <pc:docMk/>
            <pc:sldMk cId="4266852737" sldId="256"/>
            <ac:spMk id="5" creationId="{9E91368A-6DC9-4940-AB23-AE8213B90655}"/>
          </ac:spMkLst>
        </pc:spChg>
      </pc:sldChg>
      <pc:sldChg chg="modSp mod">
        <pc:chgData name="Alan Thorpe" userId="a445e2ad0e2224b6" providerId="LiveId" clId="{625B84F3-886B-48F4-B7A6-1BF8C897B4AF}" dt="2021-11-08T15:59:39.803" v="535" actId="20577"/>
        <pc:sldMkLst>
          <pc:docMk/>
          <pc:sldMk cId="3348850195" sldId="259"/>
        </pc:sldMkLst>
        <pc:spChg chg="mod">
          <ac:chgData name="Alan Thorpe" userId="a445e2ad0e2224b6" providerId="LiveId" clId="{625B84F3-886B-48F4-B7A6-1BF8C897B4AF}" dt="2021-11-08T15:59:39.803" v="535" actId="20577"/>
          <ac:spMkLst>
            <pc:docMk/>
            <pc:sldMk cId="3348850195" sldId="259"/>
            <ac:spMk id="7" creationId="{813E28D4-B5D6-46A6-9ED6-B1EDC274B354}"/>
          </ac:spMkLst>
        </pc:spChg>
        <pc:picChg chg="mod">
          <ac:chgData name="Alan Thorpe" userId="a445e2ad0e2224b6" providerId="LiveId" clId="{625B84F3-886B-48F4-B7A6-1BF8C897B4AF}" dt="2021-11-07T11:11:38.509" v="368" actId="1076"/>
          <ac:picMkLst>
            <pc:docMk/>
            <pc:sldMk cId="3348850195" sldId="259"/>
            <ac:picMk id="5" creationId="{E036C93B-CD49-49C8-9EC9-49B82D28CD8A}"/>
          </ac:picMkLst>
        </pc:picChg>
      </pc:sldChg>
      <pc:sldChg chg="modSp mod">
        <pc:chgData name="Alan Thorpe" userId="a445e2ad0e2224b6" providerId="LiveId" clId="{625B84F3-886B-48F4-B7A6-1BF8C897B4AF}" dt="2021-11-07T11:07:00.481" v="163" actId="1035"/>
        <pc:sldMkLst>
          <pc:docMk/>
          <pc:sldMk cId="1032181576" sldId="260"/>
        </pc:sldMkLst>
        <pc:spChg chg="mod">
          <ac:chgData name="Alan Thorpe" userId="a445e2ad0e2224b6" providerId="LiveId" clId="{625B84F3-886B-48F4-B7A6-1BF8C897B4AF}" dt="2021-11-07T11:06:50.654" v="142" actId="1035"/>
          <ac:spMkLst>
            <pc:docMk/>
            <pc:sldMk cId="1032181576" sldId="260"/>
            <ac:spMk id="4" creationId="{405AF49D-31AC-4D2A-BF57-2903EB6F54EC}"/>
          </ac:spMkLst>
        </pc:spChg>
        <pc:spChg chg="mod">
          <ac:chgData name="Alan Thorpe" userId="a445e2ad0e2224b6" providerId="LiveId" clId="{625B84F3-886B-48F4-B7A6-1BF8C897B4AF}" dt="2021-11-07T11:07:00.481" v="163" actId="1035"/>
          <ac:spMkLst>
            <pc:docMk/>
            <pc:sldMk cId="1032181576" sldId="260"/>
            <ac:spMk id="5" creationId="{4DA3B2AE-934D-4AF9-AFB9-FFD835ADF1E9}"/>
          </ac:spMkLst>
        </pc:spChg>
      </pc:sldChg>
      <pc:sldChg chg="modSp mod">
        <pc:chgData name="Alan Thorpe" userId="a445e2ad0e2224b6" providerId="LiveId" clId="{625B84F3-886B-48F4-B7A6-1BF8C897B4AF}" dt="2021-11-08T15:58:37.108" v="532" actId="1076"/>
        <pc:sldMkLst>
          <pc:docMk/>
          <pc:sldMk cId="92159018" sldId="261"/>
        </pc:sldMkLst>
        <pc:spChg chg="mod">
          <ac:chgData name="Alan Thorpe" userId="a445e2ad0e2224b6" providerId="LiveId" clId="{625B84F3-886B-48F4-B7A6-1BF8C897B4AF}" dt="2021-11-07T11:13:37.632" v="476" actId="1036"/>
          <ac:spMkLst>
            <pc:docMk/>
            <pc:sldMk cId="92159018" sldId="261"/>
            <ac:spMk id="6" creationId="{0923DA79-BAEB-44DA-AE35-BED29C2493F4}"/>
          </ac:spMkLst>
        </pc:spChg>
        <pc:spChg chg="mod">
          <ac:chgData name="Alan Thorpe" userId="a445e2ad0e2224b6" providerId="LiveId" clId="{625B84F3-886B-48F4-B7A6-1BF8C897B4AF}" dt="2021-11-08T15:58:21.356" v="527" actId="20577"/>
          <ac:spMkLst>
            <pc:docMk/>
            <pc:sldMk cId="92159018" sldId="261"/>
            <ac:spMk id="7" creationId="{3C46101A-225A-4989-A699-5BC72BCD6C2D}"/>
          </ac:spMkLst>
        </pc:spChg>
        <pc:picChg chg="mod">
          <ac:chgData name="Alan Thorpe" userId="a445e2ad0e2224b6" providerId="LiveId" clId="{625B84F3-886B-48F4-B7A6-1BF8C897B4AF}" dt="2021-11-08T15:58:28.297" v="528" actId="1076"/>
          <ac:picMkLst>
            <pc:docMk/>
            <pc:sldMk cId="92159018" sldId="261"/>
            <ac:picMk id="8" creationId="{0FE2477A-2267-4648-815D-BDAD2DCB2866}"/>
          </ac:picMkLst>
        </pc:picChg>
        <pc:picChg chg="mod">
          <ac:chgData name="Alan Thorpe" userId="a445e2ad0e2224b6" providerId="LiveId" clId="{625B84F3-886B-48F4-B7A6-1BF8C897B4AF}" dt="2021-11-08T15:58:32.820" v="530" actId="1076"/>
          <ac:picMkLst>
            <pc:docMk/>
            <pc:sldMk cId="92159018" sldId="261"/>
            <ac:picMk id="9" creationId="{DCD2C1E4-615C-4908-BA62-612EEB1E5591}"/>
          </ac:picMkLst>
        </pc:picChg>
        <pc:picChg chg="mod">
          <ac:chgData name="Alan Thorpe" userId="a445e2ad0e2224b6" providerId="LiveId" clId="{625B84F3-886B-48F4-B7A6-1BF8C897B4AF}" dt="2021-11-08T15:58:35.026" v="531" actId="1076"/>
          <ac:picMkLst>
            <pc:docMk/>
            <pc:sldMk cId="92159018" sldId="261"/>
            <ac:picMk id="10" creationId="{015CEFC5-89B3-429A-96E8-E7C38DD5C84F}"/>
          </ac:picMkLst>
        </pc:picChg>
        <pc:picChg chg="mod">
          <ac:chgData name="Alan Thorpe" userId="a445e2ad0e2224b6" providerId="LiveId" clId="{625B84F3-886B-48F4-B7A6-1BF8C897B4AF}" dt="2021-11-08T15:58:37.108" v="532" actId="1076"/>
          <ac:picMkLst>
            <pc:docMk/>
            <pc:sldMk cId="92159018" sldId="261"/>
            <ac:picMk id="11" creationId="{3D4BB20C-3F1F-438F-BFD9-5BE583F25651}"/>
          </ac:picMkLst>
        </pc:picChg>
      </pc:sldChg>
      <pc:sldChg chg="modSp mod">
        <pc:chgData name="Alan Thorpe" userId="a445e2ad0e2224b6" providerId="LiveId" clId="{625B84F3-886B-48F4-B7A6-1BF8C897B4AF}" dt="2021-11-07T11:10:44.058" v="366" actId="1035"/>
        <pc:sldMkLst>
          <pc:docMk/>
          <pc:sldMk cId="2279688215" sldId="262"/>
        </pc:sldMkLst>
        <pc:spChg chg="mod">
          <ac:chgData name="Alan Thorpe" userId="a445e2ad0e2224b6" providerId="LiveId" clId="{625B84F3-886B-48F4-B7A6-1BF8C897B4AF}" dt="2021-11-07T11:10:44.058" v="366" actId="1035"/>
          <ac:spMkLst>
            <pc:docMk/>
            <pc:sldMk cId="2279688215" sldId="262"/>
            <ac:spMk id="7" creationId="{C6549459-91FF-4B9D-8DBA-43E608A466A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99227" y="3189059"/>
            <a:ext cx="10993546" cy="630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 b="1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SESSION 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Box 13">
            <a:extLst>
              <a:ext uri="{FF2B5EF4-FFF2-40B4-BE49-F238E27FC236}">
                <a16:creationId xmlns:a16="http://schemas.microsoft.com/office/drawing/2014/main" id="{9011B591-0EAD-47B9-8904-8D5CAABBCCC4}"/>
              </a:ext>
            </a:extLst>
          </p:cNvPr>
          <p:cNvSpPr txBox="1"/>
          <p:nvPr userDrawn="1"/>
        </p:nvSpPr>
        <p:spPr>
          <a:xfrm>
            <a:off x="9603543" y="5737790"/>
            <a:ext cx="2496453" cy="8309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US" sz="1800" b="1" dirty="0">
                <a:solidFill>
                  <a:srgbClr val="FFBD0D"/>
                </a:solidFill>
                <a:latin typeface="Arimo Bold"/>
              </a:rPr>
              <a:t>November 15-18, 2021</a:t>
            </a:r>
          </a:p>
          <a:p>
            <a:pPr algn="r">
              <a:lnSpc>
                <a:spcPct val="100000"/>
              </a:lnSpc>
            </a:pPr>
            <a:r>
              <a:rPr lang="en-US" sz="1800" b="1" dirty="0">
                <a:solidFill>
                  <a:srgbClr val="FFBD0D"/>
                </a:solidFill>
                <a:latin typeface="Arimo Bold"/>
              </a:rPr>
              <a:t>Annual </a:t>
            </a:r>
            <a:r>
              <a:rPr lang="en-US" sz="1800" b="1">
                <a:solidFill>
                  <a:srgbClr val="FFBD0D"/>
                </a:solidFill>
                <a:latin typeface="Arimo Bold"/>
              </a:rPr>
              <a:t>Event- Virtual</a:t>
            </a:r>
          </a:p>
          <a:p>
            <a:pPr algn="r">
              <a:lnSpc>
                <a:spcPct val="100000"/>
              </a:lnSpc>
            </a:pPr>
            <a:endParaRPr lang="en-US" sz="1800" b="1" dirty="0">
              <a:solidFill>
                <a:srgbClr val="FFBD0D"/>
              </a:solidFill>
              <a:latin typeface="Arimo Bold"/>
            </a:endParaRPr>
          </a:p>
        </p:txBody>
      </p:sp>
      <p:pic>
        <p:nvPicPr>
          <p:cNvPr id="10" name="Picture 5">
            <a:extLst>
              <a:ext uri="{FF2B5EF4-FFF2-40B4-BE49-F238E27FC236}">
                <a16:creationId xmlns:a16="http://schemas.microsoft.com/office/drawing/2014/main" id="{C367FCA2-954A-45A8-B337-D985733277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5461222" y="320023"/>
            <a:ext cx="1269555" cy="960419"/>
          </a:xfrm>
          <a:prstGeom prst="rect">
            <a:avLst/>
          </a:prstGeom>
        </p:spPr>
      </p:pic>
      <p:pic>
        <p:nvPicPr>
          <p:cNvPr id="11" name="Picture 6">
            <a:extLst>
              <a:ext uri="{FF2B5EF4-FFF2-40B4-BE49-F238E27FC236}">
                <a16:creationId xmlns:a16="http://schemas.microsoft.com/office/drawing/2014/main" id="{17C93D43-D474-4A9C-90E9-01CEF984E3E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>
          <a:xfrm>
            <a:off x="124665" y="124053"/>
            <a:ext cx="1499397" cy="1359485"/>
          </a:xfrm>
          <a:prstGeom prst="rect">
            <a:avLst/>
          </a:prstGeom>
        </p:spPr>
      </p:pic>
      <p:pic>
        <p:nvPicPr>
          <p:cNvPr id="12" name="Picture 7">
            <a:extLst>
              <a:ext uri="{FF2B5EF4-FFF2-40B4-BE49-F238E27FC236}">
                <a16:creationId xmlns:a16="http://schemas.microsoft.com/office/drawing/2014/main" id="{CBF970F2-4ACD-4745-B08C-486C8020BFE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>
          <a:xfrm>
            <a:off x="4021488" y="264066"/>
            <a:ext cx="946387" cy="960418"/>
          </a:xfrm>
          <a:prstGeom prst="rect">
            <a:avLst/>
          </a:prstGeom>
        </p:spPr>
      </p:pic>
      <p:pic>
        <p:nvPicPr>
          <p:cNvPr id="13" name="Picture 10">
            <a:extLst>
              <a:ext uri="{FF2B5EF4-FFF2-40B4-BE49-F238E27FC236}">
                <a16:creationId xmlns:a16="http://schemas.microsoft.com/office/drawing/2014/main" id="{7534C2B6-C3F6-428B-92BF-225B4E06103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>
            <a:fillRect/>
          </a:stretch>
        </p:blipFill>
        <p:spPr>
          <a:xfrm>
            <a:off x="7365301" y="288213"/>
            <a:ext cx="2658281" cy="912123"/>
          </a:xfrm>
          <a:prstGeom prst="rect">
            <a:avLst/>
          </a:prstGeom>
        </p:spPr>
      </p:pic>
      <p:pic>
        <p:nvPicPr>
          <p:cNvPr id="14" name="Picture 11">
            <a:extLst>
              <a:ext uri="{FF2B5EF4-FFF2-40B4-BE49-F238E27FC236}">
                <a16:creationId xmlns:a16="http://schemas.microsoft.com/office/drawing/2014/main" id="{7F86E1DB-6B3D-4025-80F9-868F6272C43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>
            <a:fillRect/>
          </a:stretch>
        </p:blipFill>
        <p:spPr>
          <a:xfrm>
            <a:off x="1932505" y="264066"/>
            <a:ext cx="1780540" cy="1006392"/>
          </a:xfrm>
          <a:prstGeom prst="rect">
            <a:avLst/>
          </a:prstGeom>
        </p:spPr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149F2AA-E8DD-4C38-9825-127B98ED842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8488" y="4218260"/>
            <a:ext cx="11053762" cy="665162"/>
          </a:xfrm>
        </p:spPr>
        <p:txBody>
          <a:bodyPr>
            <a:normAutofit/>
          </a:bodyPr>
          <a:lstStyle>
            <a:lvl1pPr marL="0" indent="0" algn="ctr">
              <a:buNone/>
              <a:defRPr lang="en-US" sz="1800" b="1" kern="1200" cap="all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3pPr marL="630000" indent="0">
              <a:buNone/>
              <a:defRPr/>
            </a:lvl3pPr>
          </a:lstStyle>
          <a:p>
            <a:r>
              <a:rPr lang="en-US" dirty="0"/>
              <a:t>PRESENTATION  title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20AD4DB1-338F-4981-A942-042539283F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8488" y="5099050"/>
            <a:ext cx="11053762" cy="554038"/>
          </a:xfr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 dirty="0"/>
              <a:t>SPEAKER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498E2C5-222E-41C9-B745-31C84F0A2D00}"/>
              </a:ext>
            </a:extLst>
          </p:cNvPr>
          <p:cNvSpPr txBox="1"/>
          <p:nvPr userDrawn="1"/>
        </p:nvSpPr>
        <p:spPr>
          <a:xfrm>
            <a:off x="2451710" y="1434015"/>
            <a:ext cx="657664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0" kern="1200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SOUTH ASIA </a:t>
            </a:r>
            <a:br>
              <a:rPr lang="en-US" sz="4800" b="0" kern="1200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800" b="0" kern="1200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HYDROMET FORUM III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tx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57082" y="705124"/>
            <a:ext cx="985372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2" name="Group 2">
            <a:extLst>
              <a:ext uri="{FF2B5EF4-FFF2-40B4-BE49-F238E27FC236}">
                <a16:creationId xmlns:a16="http://schemas.microsoft.com/office/drawing/2014/main" id="{20B8B1B3-0362-4721-9A67-995CF9E072B2}"/>
              </a:ext>
            </a:extLst>
          </p:cNvPr>
          <p:cNvGrpSpPr>
            <a:grpSpLocks noChangeAspect="1"/>
          </p:cNvGrpSpPr>
          <p:nvPr userDrawn="1"/>
        </p:nvGrpSpPr>
        <p:grpSpPr>
          <a:xfrm rot="-10800000">
            <a:off x="6352308" y="-2"/>
            <a:ext cx="5839691" cy="5687449"/>
            <a:chOff x="0" y="0"/>
            <a:chExt cx="6350000" cy="6339840"/>
          </a:xfrm>
        </p:grpSpPr>
        <p:sp>
          <p:nvSpPr>
            <p:cNvPr id="13" name="Freeform 3">
              <a:extLst>
                <a:ext uri="{FF2B5EF4-FFF2-40B4-BE49-F238E27FC236}">
                  <a16:creationId xmlns:a16="http://schemas.microsoft.com/office/drawing/2014/main" id="{F8320262-7892-4CA7-B214-95C961443D13}"/>
                </a:ext>
              </a:extLst>
            </p:cNvPr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BD0D">
                <a:alpha val="60000"/>
              </a:srgbClr>
            </a:solidFill>
          </p:spPr>
        </p:sp>
      </p:grpSp>
      <p:grpSp>
        <p:nvGrpSpPr>
          <p:cNvPr id="14" name="Group 5">
            <a:extLst>
              <a:ext uri="{FF2B5EF4-FFF2-40B4-BE49-F238E27FC236}">
                <a16:creationId xmlns:a16="http://schemas.microsoft.com/office/drawing/2014/main" id="{0C3B61A8-0110-4D57-A462-8D4CF539DA09}"/>
              </a:ext>
            </a:extLst>
          </p:cNvPr>
          <p:cNvGrpSpPr/>
          <p:nvPr userDrawn="1"/>
        </p:nvGrpSpPr>
        <p:grpSpPr>
          <a:xfrm rot="-5400000">
            <a:off x="8364418" y="3030413"/>
            <a:ext cx="3181643" cy="4473530"/>
            <a:chOff x="0" y="0"/>
            <a:chExt cx="4837686" cy="6383823"/>
          </a:xfrm>
        </p:grpSpPr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CD2A41DC-CE69-4E62-ACDE-FE52C57C0ACA}"/>
                </a:ext>
              </a:extLst>
            </p:cNvPr>
            <p:cNvSpPr/>
            <p:nvPr/>
          </p:nvSpPr>
          <p:spPr>
            <a:xfrm>
              <a:off x="0" y="0"/>
              <a:ext cx="4837686" cy="6383823"/>
            </a:xfrm>
            <a:custGeom>
              <a:avLst/>
              <a:gdLst/>
              <a:ahLst/>
              <a:cxnLst/>
              <a:rect l="l" t="t" r="r" b="b"/>
              <a:pathLst>
                <a:path w="4837686" h="6383823">
                  <a:moveTo>
                    <a:pt x="4837686" y="6383823"/>
                  </a:moveTo>
                  <a:lnTo>
                    <a:pt x="0" y="6383823"/>
                  </a:lnTo>
                  <a:lnTo>
                    <a:pt x="0" y="0"/>
                  </a:lnTo>
                  <a:lnTo>
                    <a:pt x="4837686" y="6383823"/>
                  </a:lnTo>
                  <a:close/>
                </a:path>
              </a:pathLst>
            </a:custGeom>
            <a:solidFill>
              <a:srgbClr val="161E44">
                <a:alpha val="84706"/>
              </a:srgbClr>
            </a:solidFill>
          </p:spPr>
        </p:sp>
      </p:grpSp>
      <p:pic>
        <p:nvPicPr>
          <p:cNvPr id="16" name="Picture 2">
            <a:extLst>
              <a:ext uri="{FF2B5EF4-FFF2-40B4-BE49-F238E27FC236}">
                <a16:creationId xmlns:a16="http://schemas.microsoft.com/office/drawing/2014/main" id="{DF06F98C-83D6-45A6-B877-F2FE4195AB2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alphaModFix amt="16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 l="3240" r="17189"/>
          <a:stretch/>
        </p:blipFill>
        <p:spPr>
          <a:xfrm rot="18786361">
            <a:off x="305420" y="2120568"/>
            <a:ext cx="8750834" cy="461451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A282935-5E6D-48BD-B6BF-0753DFAF90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9227" y="3074759"/>
            <a:ext cx="9249623" cy="718666"/>
          </a:xfrm>
        </p:spPr>
        <p:txBody>
          <a:bodyPr>
            <a:noAutofit/>
          </a:bodyPr>
          <a:lstStyle/>
          <a:p>
            <a:r>
              <a:rPr lang="en-GB" sz="2400" dirty="0"/>
              <a:t>SESSION 3: Improving weather and climate forecasts for the region</a:t>
            </a:r>
            <a:endParaRPr lang="en-US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CBC9C3-279F-4C9E-B5C6-767F2E55CE8B}"/>
              </a:ext>
            </a:extLst>
          </p:cNvPr>
          <p:cNvSpPr txBox="1"/>
          <p:nvPr/>
        </p:nvSpPr>
        <p:spPr>
          <a:xfrm>
            <a:off x="62120" y="4057148"/>
            <a:ext cx="110962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  <a:latin typeface="+mj-lt"/>
              </a:rPr>
              <a:t>Evolution of the Global Weather Enterprise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91368A-6DC9-4940-AB23-AE8213B90655}"/>
              </a:ext>
            </a:extLst>
          </p:cNvPr>
          <p:cNvSpPr txBox="1"/>
          <p:nvPr/>
        </p:nvSpPr>
        <p:spPr>
          <a:xfrm>
            <a:off x="-391373" y="5028757"/>
            <a:ext cx="11096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+mj-lt"/>
              </a:rPr>
              <a:t>Alan Thorpe</a:t>
            </a:r>
          </a:p>
        </p:txBody>
      </p:sp>
    </p:spTree>
    <p:extLst>
      <p:ext uri="{BB962C8B-B14F-4D97-AF65-F5344CB8AC3E}">
        <p14:creationId xmlns:p14="http://schemas.microsoft.com/office/powerpoint/2010/main" val="4266852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94F202E-03E4-4517-9B87-12AF8F5295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5" y="351078"/>
            <a:ext cx="7664810" cy="61558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6E1B31E-F00C-4E84-AFF6-D6A95D623E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6769" y="1733123"/>
            <a:ext cx="5773412" cy="104860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C4FB293-F3EE-4F30-8425-78EE72AC6C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958694"/>
            <a:ext cx="5639289" cy="59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66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036C93B-CD49-49C8-9EC9-49B82D28C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49" y="209003"/>
            <a:ext cx="10153651" cy="1134022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13E28D4-B5D6-46A6-9ED6-B1EDC274B354}"/>
              </a:ext>
            </a:extLst>
          </p:cNvPr>
          <p:cNvSpPr txBox="1">
            <a:spLocks/>
          </p:cNvSpPr>
          <p:nvPr/>
        </p:nvSpPr>
        <p:spPr>
          <a:xfrm>
            <a:off x="961813" y="1343025"/>
            <a:ext cx="9096587" cy="4930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/>
              <a:t>Miniaturisation of satellites; filling gaps in </a:t>
            </a:r>
            <a:r>
              <a:rPr lang="en-GB" sz="2800" b="1" dirty="0" err="1"/>
              <a:t>sfc</a:t>
            </a:r>
            <a:r>
              <a:rPr lang="en-GB" sz="2800" b="1" dirty="0"/>
              <a:t>-based observations; IoT observations</a:t>
            </a:r>
          </a:p>
          <a:p>
            <a:endParaRPr lang="en-GB" sz="1200" b="1" dirty="0"/>
          </a:p>
          <a:p>
            <a:r>
              <a:rPr lang="en-GB" sz="2800" b="1" dirty="0"/>
              <a:t>Higher resolution NWP; fully coupled Earth system models and digital twins</a:t>
            </a:r>
          </a:p>
          <a:p>
            <a:endParaRPr lang="en-GB" sz="1200" b="1" dirty="0"/>
          </a:p>
          <a:p>
            <a:r>
              <a:rPr lang="en-GB" sz="2800" b="1" dirty="0"/>
              <a:t>Use of ML/AI in NWP and in services</a:t>
            </a:r>
          </a:p>
          <a:p>
            <a:endParaRPr lang="en-GB" sz="1200" b="1" dirty="0"/>
          </a:p>
          <a:p>
            <a:r>
              <a:rPr lang="en-GB" sz="2800" b="1" dirty="0"/>
              <a:t>Digital data access via “weather clouds”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8850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405AF49D-31AC-4D2A-BF57-2903EB6F5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81025" y="301625"/>
            <a:ext cx="11029950" cy="101441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070C0"/>
                </a:solidFill>
                <a:latin typeface="Gill Sans MT" panose="020B0502020104020203" pitchFamily="34" charset="0"/>
                <a:cs typeface="Calibri" panose="020F0502020204030204" pitchFamily="34" charset="0"/>
              </a:rPr>
              <a:t>Evolution of </a:t>
            </a:r>
            <a:r>
              <a:rPr lang="en-US" sz="4000" b="1" dirty="0" err="1">
                <a:solidFill>
                  <a:srgbClr val="0070C0"/>
                </a:solidFill>
                <a:latin typeface="Gill Sans MT" panose="020B0502020104020203" pitchFamily="34" charset="0"/>
                <a:cs typeface="Calibri" panose="020F0502020204030204" pitchFamily="34" charset="0"/>
              </a:rPr>
              <a:t>Hydromet</a:t>
            </a:r>
            <a:r>
              <a:rPr lang="en-US" sz="4000" b="1" dirty="0">
                <a:solidFill>
                  <a:srgbClr val="0070C0"/>
                </a:solidFill>
                <a:latin typeface="Gill Sans MT" panose="020B0502020104020203" pitchFamily="34" charset="0"/>
                <a:cs typeface="Calibri" panose="020F0502020204030204" pitchFamily="34" charset="0"/>
              </a:rPr>
              <a:t> Services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A3B2AE-934D-4AF9-AFB9-FFD835ADF1E9}"/>
              </a:ext>
            </a:extLst>
          </p:cNvPr>
          <p:cNvSpPr txBox="1"/>
          <p:nvPr/>
        </p:nvSpPr>
        <p:spPr>
          <a:xfrm>
            <a:off x="841204" y="1800225"/>
            <a:ext cx="933519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+mn-lt"/>
              </a:rPr>
              <a:t>Impact-based forecasts stepping towards fully “integrated services”</a:t>
            </a:r>
          </a:p>
          <a:p>
            <a:endParaRPr lang="en-GB" sz="3200" b="1" dirty="0">
              <a:solidFill>
                <a:schemeClr val="tx1"/>
              </a:solidFill>
              <a:latin typeface="+mn-lt"/>
            </a:endParaRPr>
          </a:p>
          <a:p>
            <a:r>
              <a:rPr lang="en-GB" sz="3200" b="1" dirty="0">
                <a:solidFill>
                  <a:schemeClr val="tx1"/>
                </a:solidFill>
                <a:latin typeface="+mn-lt"/>
              </a:rPr>
              <a:t>Forecasting risks </a:t>
            </a:r>
            <a:r>
              <a:rPr lang="en-GB" sz="3200" b="1" u="sng" dirty="0">
                <a:solidFill>
                  <a:schemeClr val="tx1"/>
                </a:solidFill>
                <a:latin typeface="+mn-lt"/>
              </a:rPr>
              <a:t>and</a:t>
            </a:r>
            <a:r>
              <a:rPr lang="en-GB" sz="3200" b="1" dirty="0">
                <a:solidFill>
                  <a:schemeClr val="tx1"/>
                </a:solidFill>
                <a:latin typeface="+mn-lt"/>
              </a:rPr>
              <a:t> economic/business opportunities – the “new economy”</a:t>
            </a:r>
          </a:p>
          <a:p>
            <a:endParaRPr lang="en-GB" sz="3200" b="1" dirty="0">
              <a:solidFill>
                <a:schemeClr val="tx1"/>
              </a:solidFill>
              <a:latin typeface="+mn-lt"/>
            </a:endParaRPr>
          </a:p>
          <a:p>
            <a:r>
              <a:rPr lang="en-GB" sz="3200" b="1" dirty="0">
                <a:solidFill>
                  <a:schemeClr val="tx1"/>
                </a:solidFill>
                <a:latin typeface="+mn-lt"/>
              </a:rPr>
              <a:t>Capabilities of the private sector increasing</a:t>
            </a:r>
          </a:p>
        </p:txBody>
      </p:sp>
    </p:spTree>
    <p:extLst>
      <p:ext uri="{BB962C8B-B14F-4D97-AF65-F5344CB8AC3E}">
        <p14:creationId xmlns:p14="http://schemas.microsoft.com/office/powerpoint/2010/main" val="1032181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923DA79-BAEB-44DA-AE35-BED29C2493F4}"/>
              </a:ext>
            </a:extLst>
          </p:cNvPr>
          <p:cNvSpPr txBox="1"/>
          <p:nvPr/>
        </p:nvSpPr>
        <p:spPr>
          <a:xfrm>
            <a:off x="440531" y="260687"/>
            <a:ext cx="79795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0070C0"/>
                </a:solidFill>
                <a:cs typeface="Arial" panose="020B0604020202020204" pitchFamily="34" charset="0"/>
              </a:rPr>
              <a:t>INTEGRATED SERVICES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C46101A-225A-4989-A699-5BC72BCD6C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276" y="666750"/>
            <a:ext cx="11896724" cy="53340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sz="11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11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11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11200" b="1" dirty="0">
                <a:solidFill>
                  <a:srgbClr val="FF0000"/>
                </a:solidFill>
              </a:rPr>
              <a:t>				</a:t>
            </a:r>
            <a:r>
              <a:rPr lang="en-GB" sz="12800" b="1" dirty="0">
                <a:solidFill>
                  <a:srgbClr val="FF0000"/>
                </a:solidFill>
              </a:rPr>
              <a:t>Operational decision-to-act</a:t>
            </a:r>
          </a:p>
          <a:p>
            <a:pPr marL="0" indent="0">
              <a:buNone/>
            </a:pPr>
            <a:endParaRPr lang="en-GB" sz="11200" b="1" dirty="0"/>
          </a:p>
          <a:p>
            <a:pPr marL="0" indent="0">
              <a:buNone/>
            </a:pPr>
            <a:r>
              <a:rPr lang="en-GB" sz="12800" b="1" dirty="0"/>
              <a:t>       Merging digital data and analytics on </a:t>
            </a:r>
            <a:r>
              <a:rPr lang="en-GB" sz="12800" b="1" i="1" u="sng" dirty="0"/>
              <a:t>all</a:t>
            </a:r>
            <a:r>
              <a:rPr lang="en-GB" sz="12800" b="1" dirty="0"/>
              <a:t> factors</a:t>
            </a:r>
          </a:p>
          <a:p>
            <a:pPr marL="0" indent="0">
              <a:buNone/>
            </a:pPr>
            <a:endParaRPr lang="en-GB" sz="11200" b="1" dirty="0"/>
          </a:p>
          <a:p>
            <a:pPr marL="0" indent="0">
              <a:buNone/>
            </a:pPr>
            <a:r>
              <a:rPr lang="en-GB" sz="12800" b="1" dirty="0"/>
              <a:t>         Other factors that influence a decision-to-act</a:t>
            </a:r>
          </a:p>
          <a:p>
            <a:pPr marL="0" indent="0">
              <a:buNone/>
            </a:pPr>
            <a:endParaRPr lang="en-GB" sz="11200" b="1" dirty="0"/>
          </a:p>
          <a:p>
            <a:pPr marL="0" indent="0">
              <a:buNone/>
            </a:pPr>
            <a:r>
              <a:rPr lang="en-GB" sz="12800" b="1" dirty="0">
                <a:solidFill>
                  <a:srgbClr val="0000FF"/>
                </a:solidFill>
              </a:rPr>
              <a:t>      Tailored (“impact-based”) Hydromet forecast</a:t>
            </a:r>
            <a:r>
              <a:rPr lang="en-GB" sz="12800" b="1" dirty="0"/>
              <a:t> </a:t>
            </a:r>
          </a:p>
          <a:p>
            <a:pPr marL="0" indent="0">
              <a:buNone/>
            </a:pPr>
            <a:endParaRPr lang="en-GB" sz="11200" b="1" dirty="0"/>
          </a:p>
          <a:p>
            <a:pPr marL="0" indent="0">
              <a:buNone/>
            </a:pPr>
            <a:r>
              <a:rPr lang="en-GB" sz="12800" b="1" dirty="0"/>
              <a:t>                 “Outcome” sensitive to Hydromet  </a:t>
            </a:r>
          </a:p>
          <a:p>
            <a:endParaRPr lang="en-GB" sz="12800" b="1" dirty="0"/>
          </a:p>
          <a:p>
            <a:endParaRPr lang="en-GB" sz="3600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FE2477A-2267-4648-815D-BDAD2DCB28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7558" y="4999768"/>
            <a:ext cx="423595" cy="55002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D2C1E4-615C-4908-BA62-612EEB1E55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7558" y="3937004"/>
            <a:ext cx="423596" cy="560931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15CEFC5-89B3-429A-96E8-E7C38DD5C8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7557" y="2837439"/>
            <a:ext cx="423595" cy="560931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D4BB20C-3F1F-438F-BFD9-5BE583F256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1562" y="1803133"/>
            <a:ext cx="423595" cy="560931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92159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2CD423E7-F0A3-4F3A-BB50-4916CD327F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0021" y="388376"/>
            <a:ext cx="9335192" cy="694669"/>
          </a:xfrm>
        </p:spPr>
        <p:txBody>
          <a:bodyPr>
            <a:normAutofit fontScale="90000"/>
          </a:bodyPr>
          <a:lstStyle/>
          <a:p>
            <a:r>
              <a:rPr lang="en-US" sz="54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Delivering </a:t>
            </a:r>
            <a:r>
              <a:rPr lang="en-US" sz="5400" b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Hydromet</a:t>
            </a:r>
            <a:r>
              <a:rPr lang="en-US" sz="54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Services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549459-91FF-4B9D-8DBA-43E608A466AE}"/>
              </a:ext>
            </a:extLst>
          </p:cNvPr>
          <p:cNvSpPr txBox="1"/>
          <p:nvPr/>
        </p:nvSpPr>
        <p:spPr>
          <a:xfrm>
            <a:off x="641551" y="1301239"/>
            <a:ext cx="9988349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Requires:</a:t>
            </a:r>
          </a:p>
          <a:p>
            <a:endParaRPr lang="en-GB" sz="28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latin typeface="Helvetica" panose="020B0604020202020204" pitchFamily="34" charset="0"/>
                <a:cs typeface="Helvetica" panose="020B0604020202020204" pitchFamily="34" charset="0"/>
              </a:rPr>
              <a:t>national capacity and capability to access and use digital </a:t>
            </a:r>
            <a:r>
              <a:rPr lang="en-GB" sz="28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hydromet</a:t>
            </a:r>
            <a:r>
              <a:rPr lang="en-GB" sz="2800" b="1" dirty="0">
                <a:latin typeface="Helvetica" panose="020B0604020202020204" pitchFamily="34" charset="0"/>
                <a:cs typeface="Helvetica" panose="020B0604020202020204" pitchFamily="34" charset="0"/>
              </a:rPr>
              <a:t> data from new global weather-clouds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latin typeface="Helvetica" panose="020B0604020202020204" pitchFamily="34" charset="0"/>
                <a:cs typeface="Helvetica" panose="020B0604020202020204" pitchFamily="34" charset="0"/>
              </a:rPr>
              <a:t>more global, regional and national collaboration across the public sector and with the private sector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latin typeface="Helvetica" panose="020B0604020202020204" pitchFamily="34" charset="0"/>
                <a:cs typeface="Helvetica" panose="020B0604020202020204" pitchFamily="34" charset="0"/>
              </a:rPr>
              <a:t>better integration across national institutions</a:t>
            </a:r>
          </a:p>
        </p:txBody>
      </p:sp>
    </p:spTree>
    <p:extLst>
      <p:ext uri="{BB962C8B-B14F-4D97-AF65-F5344CB8AC3E}">
        <p14:creationId xmlns:p14="http://schemas.microsoft.com/office/powerpoint/2010/main" val="2279688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630253CF-9035-4021-844E-6C435A20A21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54" t="25982" r="8765" b="21582"/>
          <a:stretch>
            <a:fillRect/>
          </a:stretch>
        </p:blipFill>
        <p:spPr>
          <a:xfrm>
            <a:off x="242169" y="166365"/>
            <a:ext cx="5216522" cy="411144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1B01ED3-7E83-436C-BB4D-D7EB2100D4D4}"/>
              </a:ext>
            </a:extLst>
          </p:cNvPr>
          <p:cNvSpPr txBox="1"/>
          <p:nvPr/>
        </p:nvSpPr>
        <p:spPr>
          <a:xfrm>
            <a:off x="845127" y="3964862"/>
            <a:ext cx="916514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0" u="none" strike="noStrike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ue Roman" panose="020B0604020202020204" charset="0"/>
              </a:rPr>
              <a:t>PROGRAM TO SUPPORT SOUTH ASIA REGIONAL DEVELOPMENT IN OPERATIONAL FORECASTING AND SERVICE DELIVERY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Times Neue Roman" panose="020B060402020202020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A8EF6F-304D-4731-92F3-C641C1631007}"/>
              </a:ext>
            </a:extLst>
          </p:cNvPr>
          <p:cNvSpPr txBox="1"/>
          <p:nvPr/>
        </p:nvSpPr>
        <p:spPr>
          <a:xfrm>
            <a:off x="429492" y="6244718"/>
            <a:ext cx="8548254" cy="4469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091"/>
              </a:lnSpc>
            </a:pPr>
            <a:r>
              <a:rPr lang="en-US" b="1" dirty="0">
                <a:solidFill>
                  <a:srgbClr val="000000"/>
                </a:solidFill>
                <a:latin typeface="Times Neue Roman" panose="020B0604020202020204" charset="0"/>
              </a:rPr>
              <a:t>SAHF Website</a:t>
            </a:r>
            <a:r>
              <a:rPr lang="en-US" dirty="0">
                <a:solidFill>
                  <a:srgbClr val="000000"/>
                </a:solidFill>
                <a:latin typeface="Times Neue Roman" panose="020B0604020202020204" charset="0"/>
              </a:rPr>
              <a:t>: https://sahf3event.rimes.int/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D4D0E-BBC1-4E89-A8A5-156C2AF58EE8}"/>
              </a:ext>
            </a:extLst>
          </p:cNvPr>
          <p:cNvSpPr txBox="1"/>
          <p:nvPr/>
        </p:nvSpPr>
        <p:spPr>
          <a:xfrm>
            <a:off x="8702875" y="6244718"/>
            <a:ext cx="4862031" cy="5539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b="1" dirty="0">
                <a:solidFill>
                  <a:schemeClr val="bg2">
                    <a:lumMod val="75000"/>
                  </a:schemeClr>
                </a:solidFill>
                <a:latin typeface="Times Neue Roman" panose="020B0604020202020204" charset="0"/>
              </a:rPr>
              <a:t>YouTube Broadcast: 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Times Neue Roman" panose="020B0604020202020204" charset="0"/>
              </a:rPr>
              <a:t>https://youtu.be/QAAf326wP00 </a:t>
            </a:r>
          </a:p>
        </p:txBody>
      </p:sp>
    </p:spTree>
    <p:extLst>
      <p:ext uri="{BB962C8B-B14F-4D97-AF65-F5344CB8AC3E}">
        <p14:creationId xmlns:p14="http://schemas.microsoft.com/office/powerpoint/2010/main" val="109977590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150</TotalTime>
  <Words>206</Words>
  <Application>Microsoft Office PowerPoint</Application>
  <PresentationFormat>Widescreen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Arimo Bold</vt:lpstr>
      <vt:lpstr>Calibri</vt:lpstr>
      <vt:lpstr>Gill Sans MT</vt:lpstr>
      <vt:lpstr>Helvetica</vt:lpstr>
      <vt:lpstr>Times Neue Roman</vt:lpstr>
      <vt:lpstr>Wingdings 2</vt:lpstr>
      <vt:lpstr>Dividend</vt:lpstr>
      <vt:lpstr>PowerPoint Presentation</vt:lpstr>
      <vt:lpstr>PowerPoint Presentation</vt:lpstr>
      <vt:lpstr>PowerPoint Presentation</vt:lpstr>
      <vt:lpstr>Evolution of Hydromet Services</vt:lpstr>
      <vt:lpstr>PowerPoint Presentation</vt:lpstr>
      <vt:lpstr>Delivering Hydromet Services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Ramraj Narasimhan</dc:creator>
  <cp:lastModifiedBy>Alan Thorpe</cp:lastModifiedBy>
  <cp:revision>9</cp:revision>
  <dcterms:created xsi:type="dcterms:W3CDTF">2021-11-01T15:49:41Z</dcterms:created>
  <dcterms:modified xsi:type="dcterms:W3CDTF">2021-11-08T16:00:01Z</dcterms:modified>
</cp:coreProperties>
</file>