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Default Extension="svg" ContentType="image/sv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diagrams/layout1.xml" ContentType="application/vnd.openxmlformats-officedocument.drawingml.diagram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8" r:id="rId4"/>
    <p:sldId id="281" r:id="rId5"/>
    <p:sldId id="260" r:id="rId6"/>
    <p:sldId id="261" r:id="rId7"/>
    <p:sldId id="269" r:id="rId8"/>
    <p:sldId id="280" r:id="rId9"/>
    <p:sldId id="276" r:id="rId10"/>
    <p:sldId id="271" r:id="rId11"/>
    <p:sldId id="272" r:id="rId12"/>
    <p:sldId id="273" r:id="rId13"/>
    <p:sldId id="274" r:id="rId14"/>
    <p:sldId id="275" r:id="rId15"/>
    <p:sldId id="282" r:id="rId16"/>
    <p:sldId id="283" r:id="rId17"/>
    <p:sldId id="258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2FFF1"/>
    <a:srgbClr val="D0FFFB"/>
    <a:srgbClr val="FFFF99"/>
    <a:srgbClr val="6D1153"/>
    <a:srgbClr val="00BAFF"/>
    <a:srgbClr val="FFCCCC"/>
    <a:srgbClr val="FFCC99"/>
    <a:srgbClr val="BD1D8F"/>
    <a:srgbClr val="00602B"/>
    <a:srgbClr val="9900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460" autoAdjust="0"/>
    <p:restoredTop sz="95853"/>
  </p:normalViewPr>
  <p:slideViewPr>
    <p:cSldViewPr snapToGrid="0">
      <p:cViewPr>
        <p:scale>
          <a:sx n="64" d="100"/>
          <a:sy n="64" d="100"/>
        </p:scale>
        <p:origin x="-76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ousalya V Kumar" userId="cd80c99d0b064cb7" providerId="LiveId" clId="{241B26B9-44D1-4B12-AAE0-11086F2960E9}"/>
    <pc:docChg chg="modMainMaster">
      <pc:chgData name="Kousalya V Kumar" userId="cd80c99d0b064cb7" providerId="LiveId" clId="{241B26B9-44D1-4B12-AAE0-11086F2960E9}" dt="2021-11-02T07:16:00.745" v="21" actId="20577"/>
      <pc:docMkLst>
        <pc:docMk/>
      </pc:docMkLst>
      <pc:sldMasterChg chg="modSldLayout">
        <pc:chgData name="Kousalya V Kumar" userId="cd80c99d0b064cb7" providerId="LiveId" clId="{241B26B9-44D1-4B12-AAE0-11086F2960E9}" dt="2021-11-02T07:16:00.745" v="21" actId="20577"/>
        <pc:sldMasterMkLst>
          <pc:docMk/>
          <pc:sldMasterMk cId="0" sldId="2147483648"/>
        </pc:sldMasterMkLst>
        <pc:sldLayoutChg chg="modSp mod">
          <pc:chgData name="Kousalya V Kumar" userId="cd80c99d0b064cb7" providerId="LiveId" clId="{241B26B9-44D1-4B12-AAE0-11086F2960E9}" dt="2021-11-02T07:16:00.745" v="21" actId="20577"/>
          <pc:sldLayoutMkLst>
            <pc:docMk/>
            <pc:sldMasterMk cId="0" sldId="2147483648"/>
            <pc:sldLayoutMk cId="0" sldId="2147483649"/>
          </pc:sldLayoutMkLst>
          <pc:spChg chg="mod">
            <ac:chgData name="Kousalya V Kumar" userId="cd80c99d0b064cb7" providerId="LiveId" clId="{241B26B9-44D1-4B12-AAE0-11086F2960E9}" dt="2021-11-02T07:16:00.745" v="21" actId="20577"/>
            <ac:spMkLst>
              <pc:docMk/>
              <pc:sldMasterMk cId="0" sldId="2147483648"/>
              <pc:sldLayoutMk cId="0" sldId="2147483649"/>
              <ac:spMk id="8" creationId="{9011B591-0EAD-47B9-8904-8D5CAABBCCC4}"/>
            </ac:spMkLst>
          </pc:spChg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C6E563-007B-4F5A-A35F-0A45D881DC74}" type="doc">
      <dgm:prSet loTypeId="urn:microsoft.com/office/officeart/2005/8/layout/lProcess2" loCatId="relationship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586AF70-BD48-444B-9606-D62DC701BD1A}">
      <dgm:prSet phldrT="[Text]" custT="1"/>
      <dgm:spPr/>
      <dgm:t>
        <a:bodyPr/>
        <a:lstStyle/>
        <a:p>
          <a:r>
            <a:rPr lang="en-IN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ea typeface="Cambria" pitchFamily="18" charset="0"/>
              <a:cs typeface="Times New Roman" pitchFamily="18" charset="0"/>
            </a:rPr>
            <a:t>Annual Economic  Benefit</a:t>
          </a:r>
          <a:endParaRPr lang="en-US" sz="1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77430C16-E8B2-4C19-A31A-90C4C8B59B10}" type="parTrans" cxnId="{74922E8B-308D-414D-AF54-5A42BA15BCD0}">
      <dgm:prSet/>
      <dgm:spPr/>
      <dgm:t>
        <a:bodyPr/>
        <a:lstStyle/>
        <a:p>
          <a:endParaRPr lang="en-US" sz="1000">
            <a:solidFill>
              <a:schemeClr val="tx1"/>
            </a:solidFill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50B34F5B-55E2-4543-9778-A73EB93C09A9}" type="sibTrans" cxnId="{74922E8B-308D-414D-AF54-5A42BA15BCD0}">
      <dgm:prSet/>
      <dgm:spPr/>
      <dgm:t>
        <a:bodyPr/>
        <a:lstStyle/>
        <a:p>
          <a:endParaRPr lang="en-US" sz="1000">
            <a:solidFill>
              <a:schemeClr val="tx1"/>
            </a:solidFill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30A33014-54A6-460A-9093-4AB85FE9621F}">
      <dgm:prSet phldrT="[Text]" custT="1"/>
      <dgm:spPr/>
      <dgm:t>
        <a:bodyPr lIns="72000" rIns="72000"/>
        <a:lstStyle/>
        <a:p>
          <a:pPr algn="ctr"/>
          <a:r>
            <a:rPr lang="en-IN" sz="900" b="1" dirty="0">
              <a:effectLst/>
              <a:latin typeface="Cambria" pitchFamily="18" charset="0"/>
              <a:ea typeface="Cambria" pitchFamily="18" charset="0"/>
              <a:cs typeface="Times New Roman" pitchFamily="18" charset="0"/>
            </a:rPr>
            <a:t>Rs. 34,000 to 50,000 </a:t>
          </a:r>
          <a:r>
            <a:rPr lang="en-IN" sz="900" b="1" dirty="0" err="1">
              <a:effectLst/>
              <a:latin typeface="Cambria" pitchFamily="18" charset="0"/>
              <a:ea typeface="Cambria" pitchFamily="18" charset="0"/>
              <a:cs typeface="Times New Roman" pitchFamily="18" charset="0"/>
            </a:rPr>
            <a:t>Crore</a:t>
          </a:r>
          <a:endParaRPr lang="en-US" sz="900" b="1" dirty="0">
            <a:effectLst/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EBA8AA92-D66F-432D-9477-504FA9EDA794}" type="parTrans" cxnId="{2FFD3961-AC7F-4B44-ACC7-7F1915A89ECD}">
      <dgm:prSet/>
      <dgm:spPr/>
      <dgm:t>
        <a:bodyPr/>
        <a:lstStyle/>
        <a:p>
          <a:endParaRPr lang="en-US" sz="1000">
            <a:solidFill>
              <a:schemeClr val="tx1"/>
            </a:solidFill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C47013BD-D948-46A0-B999-13FB6A9AFB70}" type="sibTrans" cxnId="{2FFD3961-AC7F-4B44-ACC7-7F1915A89ECD}">
      <dgm:prSet/>
      <dgm:spPr/>
      <dgm:t>
        <a:bodyPr/>
        <a:lstStyle/>
        <a:p>
          <a:endParaRPr lang="en-US" sz="1000">
            <a:solidFill>
              <a:schemeClr val="tx1"/>
            </a:solidFill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91117AA6-12C4-47AC-B610-3C2BDAE1CE54}">
      <dgm:prSet phldrT="[Text]" custT="1"/>
      <dgm:spPr/>
      <dgm:t>
        <a:bodyPr/>
        <a:lstStyle/>
        <a:p>
          <a:r>
            <a:rPr lang="en-IN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ea typeface="Cambria" pitchFamily="18" charset="0"/>
              <a:cs typeface="Times New Roman" pitchFamily="18" charset="0"/>
            </a:rPr>
            <a:t>Additional profit in hands of fishers</a:t>
          </a:r>
          <a:endParaRPr lang="en-US" sz="1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B59EE1A9-E372-4512-A324-556103D59FF9}" type="parTrans" cxnId="{98BD6512-47CF-4DAD-A1B0-F9C8615B5C46}">
      <dgm:prSet/>
      <dgm:spPr/>
      <dgm:t>
        <a:bodyPr/>
        <a:lstStyle/>
        <a:p>
          <a:endParaRPr lang="en-US" sz="1000">
            <a:solidFill>
              <a:schemeClr val="tx1"/>
            </a:solidFill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10E572DB-9B9F-4CC0-9416-A9B22617616A}" type="sibTrans" cxnId="{98BD6512-47CF-4DAD-A1B0-F9C8615B5C46}">
      <dgm:prSet/>
      <dgm:spPr/>
      <dgm:t>
        <a:bodyPr/>
        <a:lstStyle/>
        <a:p>
          <a:endParaRPr lang="en-US" sz="1000">
            <a:solidFill>
              <a:schemeClr val="tx1"/>
            </a:solidFill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60569BB4-1BED-4B34-A631-40025741BC27}">
      <dgm:prSet phldrT="[Text]" custT="1"/>
      <dgm:spPr/>
      <dgm:t>
        <a:bodyPr lIns="72000" rIns="72000"/>
        <a:lstStyle/>
        <a:p>
          <a:pPr algn="ctr"/>
          <a:r>
            <a:rPr lang="en-IN" sz="900" b="1" dirty="0">
              <a:effectLst/>
              <a:latin typeface="Cambria" pitchFamily="18" charset="0"/>
              <a:ea typeface="Cambria" pitchFamily="18" charset="0"/>
              <a:cs typeface="Times New Roman" pitchFamily="18" charset="0"/>
            </a:rPr>
            <a:t>Rs 3,000 Cr annuity with investment of Rs.32 </a:t>
          </a:r>
          <a:r>
            <a:rPr lang="en-IN" sz="900" b="1" dirty="0" err="1">
              <a:effectLst/>
              <a:latin typeface="Cambria" pitchFamily="18" charset="0"/>
              <a:ea typeface="Cambria" pitchFamily="18" charset="0"/>
              <a:cs typeface="Times New Roman" pitchFamily="18" charset="0"/>
            </a:rPr>
            <a:t>Crore</a:t>
          </a:r>
          <a:endParaRPr lang="en-US" sz="900" dirty="0">
            <a:effectLst/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F3062D31-27F1-4A0E-A514-942B84F50FA7}" type="parTrans" cxnId="{97D989E8-8D26-491C-93EF-70035DCF5DEA}">
      <dgm:prSet/>
      <dgm:spPr/>
      <dgm:t>
        <a:bodyPr/>
        <a:lstStyle/>
        <a:p>
          <a:endParaRPr lang="en-US" sz="1000">
            <a:solidFill>
              <a:schemeClr val="tx1"/>
            </a:solidFill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E2C30EB4-3426-47B7-A042-6039CC30E490}" type="sibTrans" cxnId="{97D989E8-8D26-491C-93EF-70035DCF5DEA}">
      <dgm:prSet/>
      <dgm:spPr/>
      <dgm:t>
        <a:bodyPr/>
        <a:lstStyle/>
        <a:p>
          <a:endParaRPr lang="en-US" sz="1000">
            <a:solidFill>
              <a:schemeClr val="tx1"/>
            </a:solidFill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A56B1F59-5854-46B4-A27F-E132DA436683}">
      <dgm:prSet phldrT="[Text]" custT="1"/>
      <dgm:spPr/>
      <dgm:t>
        <a:bodyPr/>
        <a:lstStyle/>
        <a:p>
          <a:pPr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ea typeface="Cambria" pitchFamily="18" charset="0"/>
              <a:cs typeface="Times New Roman" pitchFamily="18" charset="0"/>
            </a:rPr>
            <a:t>Reaching entire fishermen community</a:t>
          </a:r>
          <a:endParaRPr lang="en-US" sz="1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AD183696-4E44-41D7-BBBD-B17982D26441}" type="parTrans" cxnId="{54781C6B-1348-42B8-9C66-6220BF7CD235}">
      <dgm:prSet/>
      <dgm:spPr/>
      <dgm:t>
        <a:bodyPr/>
        <a:lstStyle/>
        <a:p>
          <a:endParaRPr lang="en-US" sz="1000">
            <a:solidFill>
              <a:schemeClr val="tx1"/>
            </a:solidFill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D0F69EA7-140A-4AA5-807B-FEB433E04807}" type="sibTrans" cxnId="{54781C6B-1348-42B8-9C66-6220BF7CD235}">
      <dgm:prSet/>
      <dgm:spPr/>
      <dgm:t>
        <a:bodyPr/>
        <a:lstStyle/>
        <a:p>
          <a:endParaRPr lang="en-US" sz="1000">
            <a:solidFill>
              <a:schemeClr val="tx1"/>
            </a:solidFill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92BE625B-2352-4DFC-81AA-7B7CF4F29CFB}">
      <dgm:prSet phldrT="[Text]" custT="1"/>
      <dgm:spPr/>
      <dgm:t>
        <a:bodyPr lIns="72000" rIns="72000"/>
        <a:lstStyle/>
        <a:p>
          <a:pPr algn="ctr"/>
          <a:r>
            <a:rPr lang="en-US" sz="900" b="1" dirty="0">
              <a:effectLst/>
              <a:latin typeface="Cambria" pitchFamily="18" charset="0"/>
              <a:ea typeface="Cambria" pitchFamily="18" charset="0"/>
              <a:cs typeface="Times New Roman" pitchFamily="18" charset="0"/>
            </a:rPr>
            <a:t>Success : ~ 80% </a:t>
          </a:r>
          <a:endParaRPr lang="en-US" sz="900" dirty="0">
            <a:effectLst/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FCF1069F-8CA4-46AF-84B7-76D90BE94344}">
      <dgm:prSet phldrT="[Text]" custT="1"/>
      <dgm:spPr/>
      <dgm:t>
        <a:bodyPr/>
        <a:lstStyle/>
        <a:p>
          <a:r>
            <a:rPr lang="en-GB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ea typeface="Cambria" pitchFamily="18" charset="0"/>
              <a:cs typeface="Times New Roman" pitchFamily="18" charset="0"/>
            </a:rPr>
            <a:t>Per boat Profits</a:t>
          </a:r>
          <a:endParaRPr lang="en-US" sz="1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996F9FAA-DCDD-4D6C-8C21-468DC7983AD6}" type="sibTrans" cxnId="{12FDE37F-5E64-4887-99E6-18AEADC996E9}">
      <dgm:prSet/>
      <dgm:spPr/>
      <dgm:t>
        <a:bodyPr/>
        <a:lstStyle/>
        <a:p>
          <a:endParaRPr lang="en-US" sz="1000">
            <a:solidFill>
              <a:schemeClr val="tx1"/>
            </a:solidFill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2E990B60-51B9-4FAA-8CA8-5A4584006399}" type="parTrans" cxnId="{12FDE37F-5E64-4887-99E6-18AEADC996E9}">
      <dgm:prSet/>
      <dgm:spPr/>
      <dgm:t>
        <a:bodyPr/>
        <a:lstStyle/>
        <a:p>
          <a:endParaRPr lang="en-US" sz="1000">
            <a:solidFill>
              <a:schemeClr val="tx1"/>
            </a:solidFill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AFE7F047-E2BE-49D7-8C58-3A8525A6A431}" type="sibTrans" cxnId="{C222EDE9-DBA9-4956-8E8D-64E38831B146}">
      <dgm:prSet/>
      <dgm:spPr/>
      <dgm:t>
        <a:bodyPr/>
        <a:lstStyle/>
        <a:p>
          <a:endParaRPr lang="en-US" sz="1000">
            <a:solidFill>
              <a:schemeClr val="tx1"/>
            </a:solidFill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2E9CD809-6C7F-4946-8465-1C83C80FCCE6}" type="parTrans" cxnId="{C222EDE9-DBA9-4956-8E8D-64E38831B146}">
      <dgm:prSet/>
      <dgm:spPr/>
      <dgm:t>
        <a:bodyPr/>
        <a:lstStyle/>
        <a:p>
          <a:endParaRPr lang="en-US" sz="1000">
            <a:solidFill>
              <a:schemeClr val="tx1"/>
            </a:solidFill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4D7251EB-BCC7-4027-AAED-EF1A334862D0}">
      <dgm:prSet phldrT="[Text]" custT="1"/>
      <dgm:spPr/>
      <dgm:t>
        <a:bodyPr lIns="72000" rIns="72000"/>
        <a:lstStyle/>
        <a:p>
          <a:pPr algn="ctr"/>
          <a:r>
            <a:rPr lang="en-IN" sz="900" b="1" dirty="0">
              <a:effectLst/>
              <a:latin typeface="Cambria" pitchFamily="18" charset="0"/>
              <a:ea typeface="Cambria" pitchFamily="18" charset="0"/>
              <a:cs typeface="Times New Roman" pitchFamily="18" charset="0"/>
            </a:rPr>
            <a:t>Marine fisheries GDP increase from 3.9% - 7.8 % per annum</a:t>
          </a:r>
          <a:endParaRPr lang="en-US" sz="900" dirty="0">
            <a:effectLst/>
            <a:latin typeface="Cambria" pitchFamily="18" charset="0"/>
            <a:ea typeface="Cambria" pitchFamily="18" charset="0"/>
            <a:cs typeface="Times New Roman" pitchFamily="18" charset="0"/>
          </a:endParaRPr>
        </a:p>
      </dgm:t>
    </dgm:pt>
    <dgm:pt modelId="{DCEF2EDE-2079-43B5-9FEC-1C48B6A8DE36}" type="parTrans" cxnId="{B5479C7B-61C1-4564-A138-10A2FC96F610}">
      <dgm:prSet/>
      <dgm:spPr/>
      <dgm:t>
        <a:bodyPr/>
        <a:lstStyle/>
        <a:p>
          <a:endParaRPr lang="en-US" sz="1000">
            <a:latin typeface="Cambria" pitchFamily="18" charset="0"/>
            <a:ea typeface="Cambria" pitchFamily="18" charset="0"/>
          </a:endParaRPr>
        </a:p>
      </dgm:t>
    </dgm:pt>
    <dgm:pt modelId="{85A656C7-B579-4D7C-9248-8CA2D4B68769}" type="sibTrans" cxnId="{B5479C7B-61C1-4564-A138-10A2FC96F610}">
      <dgm:prSet/>
      <dgm:spPr/>
      <dgm:t>
        <a:bodyPr/>
        <a:lstStyle/>
        <a:p>
          <a:endParaRPr lang="en-US" sz="1000">
            <a:latin typeface="Cambria" pitchFamily="18" charset="0"/>
            <a:ea typeface="Cambria" pitchFamily="18" charset="0"/>
          </a:endParaRPr>
        </a:p>
      </dgm:t>
    </dgm:pt>
    <dgm:pt modelId="{1B04E389-B4BE-4AEC-BB40-86440994F592}">
      <dgm:prSet custT="1"/>
      <dgm:spPr/>
      <dgm:t>
        <a:bodyPr lIns="72000" rIns="72000"/>
        <a:lstStyle/>
        <a:p>
          <a:pPr algn="ctr"/>
          <a:r>
            <a:rPr lang="en-US" sz="900" b="1" dirty="0">
              <a:effectLst/>
              <a:latin typeface="Cambria" pitchFamily="18" charset="0"/>
              <a:ea typeface="Cambria" pitchFamily="18" charset="0"/>
              <a:cs typeface="Times New Roman" pitchFamily="18" charset="0"/>
            </a:rPr>
            <a:t>Profit: 03–04 times</a:t>
          </a:r>
        </a:p>
      </dgm:t>
    </dgm:pt>
    <dgm:pt modelId="{044ECE82-56A0-4C18-8327-6D17E35C18B7}" type="parTrans" cxnId="{6451298A-0729-4351-8E99-6360E5254392}">
      <dgm:prSet/>
      <dgm:spPr/>
      <dgm:t>
        <a:bodyPr/>
        <a:lstStyle/>
        <a:p>
          <a:endParaRPr lang="en-US" sz="1000">
            <a:latin typeface="Cambria" pitchFamily="18" charset="0"/>
            <a:ea typeface="Cambria" pitchFamily="18" charset="0"/>
          </a:endParaRPr>
        </a:p>
      </dgm:t>
    </dgm:pt>
    <dgm:pt modelId="{D0A79EAE-493C-42B2-A777-CDE137E5884D}" type="sibTrans" cxnId="{6451298A-0729-4351-8E99-6360E5254392}">
      <dgm:prSet/>
      <dgm:spPr/>
      <dgm:t>
        <a:bodyPr/>
        <a:lstStyle/>
        <a:p>
          <a:endParaRPr lang="en-US" sz="1000">
            <a:latin typeface="Cambria" pitchFamily="18" charset="0"/>
            <a:ea typeface="Cambria" pitchFamily="18" charset="0"/>
          </a:endParaRPr>
        </a:p>
      </dgm:t>
    </dgm:pt>
    <dgm:pt modelId="{6279E23D-6AEB-40EE-AE74-968889138A8E}">
      <dgm:prSet custT="1"/>
      <dgm:spPr/>
      <dgm:t>
        <a:bodyPr lIns="72000" rIns="72000"/>
        <a:lstStyle/>
        <a:p>
          <a:pPr algn="ctr"/>
          <a:r>
            <a:rPr lang="en-US" sz="900" b="1" dirty="0">
              <a:effectLst/>
              <a:latin typeface="Cambria" pitchFamily="18" charset="0"/>
              <a:ea typeface="Cambria" pitchFamily="18" charset="0"/>
              <a:cs typeface="Times New Roman" pitchFamily="18" charset="0"/>
            </a:rPr>
            <a:t>Less Search Time:30 to 70%</a:t>
          </a:r>
        </a:p>
      </dgm:t>
    </dgm:pt>
    <dgm:pt modelId="{5443F44A-09FC-43B5-A697-B1F201F9226D}" type="parTrans" cxnId="{9E13A52E-356B-4C66-9590-297FB5F2A730}">
      <dgm:prSet/>
      <dgm:spPr/>
      <dgm:t>
        <a:bodyPr/>
        <a:lstStyle/>
        <a:p>
          <a:endParaRPr lang="en-US" sz="1000">
            <a:latin typeface="Cambria" pitchFamily="18" charset="0"/>
            <a:ea typeface="Cambria" pitchFamily="18" charset="0"/>
          </a:endParaRPr>
        </a:p>
      </dgm:t>
    </dgm:pt>
    <dgm:pt modelId="{771610A1-A699-4892-98ED-5644B33D9DC8}" type="sibTrans" cxnId="{9E13A52E-356B-4C66-9590-297FB5F2A730}">
      <dgm:prSet/>
      <dgm:spPr/>
      <dgm:t>
        <a:bodyPr/>
        <a:lstStyle/>
        <a:p>
          <a:endParaRPr lang="en-US" sz="1000">
            <a:latin typeface="Cambria" pitchFamily="18" charset="0"/>
            <a:ea typeface="Cambria" pitchFamily="18" charset="0"/>
          </a:endParaRPr>
        </a:p>
      </dgm:t>
    </dgm:pt>
    <dgm:pt modelId="{291B6651-C583-4CA8-B833-F12FEEE6E58F}" type="pres">
      <dgm:prSet presAssocID="{6BC6E563-007B-4F5A-A35F-0A45D881DC74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3A03792-635D-41AA-B4D8-822C8715166E}" type="pres">
      <dgm:prSet presAssocID="{8586AF70-BD48-444B-9606-D62DC701BD1A}" presName="compNode" presStyleCnt="0"/>
      <dgm:spPr/>
    </dgm:pt>
    <dgm:pt modelId="{D937AD6E-BD8B-4B1E-B3D0-8802BC7C6792}" type="pres">
      <dgm:prSet presAssocID="{8586AF70-BD48-444B-9606-D62DC701BD1A}" presName="aNode" presStyleLbl="bgShp" presStyleIdx="0" presStyleCnt="4"/>
      <dgm:spPr/>
      <dgm:t>
        <a:bodyPr/>
        <a:lstStyle/>
        <a:p>
          <a:endParaRPr lang="en-US"/>
        </a:p>
      </dgm:t>
    </dgm:pt>
    <dgm:pt modelId="{E85E309D-F172-4FAA-9F5D-28578D4A6167}" type="pres">
      <dgm:prSet presAssocID="{8586AF70-BD48-444B-9606-D62DC701BD1A}" presName="textNode" presStyleLbl="bgShp" presStyleIdx="0" presStyleCnt="4"/>
      <dgm:spPr/>
      <dgm:t>
        <a:bodyPr/>
        <a:lstStyle/>
        <a:p>
          <a:endParaRPr lang="en-US"/>
        </a:p>
      </dgm:t>
    </dgm:pt>
    <dgm:pt modelId="{F735230B-CCFC-4DD8-92DA-E72344D964CF}" type="pres">
      <dgm:prSet presAssocID="{8586AF70-BD48-444B-9606-D62DC701BD1A}" presName="compChildNode" presStyleCnt="0"/>
      <dgm:spPr/>
    </dgm:pt>
    <dgm:pt modelId="{CDEAFEE9-1C87-4FE3-9DCE-109B84E29C31}" type="pres">
      <dgm:prSet presAssocID="{8586AF70-BD48-444B-9606-D62DC701BD1A}" presName="theInnerList" presStyleCnt="0"/>
      <dgm:spPr/>
    </dgm:pt>
    <dgm:pt modelId="{29018FB4-33FB-420C-A709-8F65AC1E982F}" type="pres">
      <dgm:prSet presAssocID="{30A33014-54A6-460A-9093-4AB85FE9621F}" presName="child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2DB246-2933-492F-AA6E-7D08263593E8}" type="pres">
      <dgm:prSet presAssocID="{8586AF70-BD48-444B-9606-D62DC701BD1A}" presName="aSpace" presStyleCnt="0"/>
      <dgm:spPr/>
    </dgm:pt>
    <dgm:pt modelId="{9394E82C-5E20-4034-8421-8D1C342F1D3B}" type="pres">
      <dgm:prSet presAssocID="{91117AA6-12C4-47AC-B610-3C2BDAE1CE54}" presName="compNode" presStyleCnt="0"/>
      <dgm:spPr/>
    </dgm:pt>
    <dgm:pt modelId="{3D715C60-5EF5-4C32-A2A9-6EA6955E2A07}" type="pres">
      <dgm:prSet presAssocID="{91117AA6-12C4-47AC-B610-3C2BDAE1CE54}" presName="aNode" presStyleLbl="bgShp" presStyleIdx="1" presStyleCnt="4"/>
      <dgm:spPr/>
      <dgm:t>
        <a:bodyPr/>
        <a:lstStyle/>
        <a:p>
          <a:endParaRPr lang="en-US"/>
        </a:p>
      </dgm:t>
    </dgm:pt>
    <dgm:pt modelId="{C4F17C75-DB40-4AB0-8883-071E49B4AE77}" type="pres">
      <dgm:prSet presAssocID="{91117AA6-12C4-47AC-B610-3C2BDAE1CE54}" presName="textNode" presStyleLbl="bgShp" presStyleIdx="1" presStyleCnt="4"/>
      <dgm:spPr/>
      <dgm:t>
        <a:bodyPr/>
        <a:lstStyle/>
        <a:p>
          <a:endParaRPr lang="en-US"/>
        </a:p>
      </dgm:t>
    </dgm:pt>
    <dgm:pt modelId="{69A5E765-F178-4246-8464-8CF3C57E59D8}" type="pres">
      <dgm:prSet presAssocID="{91117AA6-12C4-47AC-B610-3C2BDAE1CE54}" presName="compChildNode" presStyleCnt="0"/>
      <dgm:spPr/>
    </dgm:pt>
    <dgm:pt modelId="{BA92C5F1-D197-4515-B718-2692D1596D0F}" type="pres">
      <dgm:prSet presAssocID="{91117AA6-12C4-47AC-B610-3C2BDAE1CE54}" presName="theInnerList" presStyleCnt="0"/>
      <dgm:spPr/>
    </dgm:pt>
    <dgm:pt modelId="{B2A3C133-9884-48D2-ABE5-1881649168C6}" type="pres">
      <dgm:prSet presAssocID="{60569BB4-1BED-4B34-A631-40025741BC27}" presName="child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2F27F8-059A-42F0-A454-F88EE7160117}" type="pres">
      <dgm:prSet presAssocID="{91117AA6-12C4-47AC-B610-3C2BDAE1CE54}" presName="aSpace" presStyleCnt="0"/>
      <dgm:spPr/>
    </dgm:pt>
    <dgm:pt modelId="{A278221A-8C1C-42DF-AC26-34E14EAE65CB}" type="pres">
      <dgm:prSet presAssocID="{FCF1069F-8CA4-46AF-84B7-76D90BE94344}" presName="compNode" presStyleCnt="0"/>
      <dgm:spPr/>
    </dgm:pt>
    <dgm:pt modelId="{BE5A0913-2118-4C5D-97EC-0791B3C28E78}" type="pres">
      <dgm:prSet presAssocID="{FCF1069F-8CA4-46AF-84B7-76D90BE94344}" presName="aNode" presStyleLbl="bgShp" presStyleIdx="2" presStyleCnt="4"/>
      <dgm:spPr/>
      <dgm:t>
        <a:bodyPr/>
        <a:lstStyle/>
        <a:p>
          <a:endParaRPr lang="en-US"/>
        </a:p>
      </dgm:t>
    </dgm:pt>
    <dgm:pt modelId="{223BDCB0-D753-4DE1-9420-3CD5CAE98BA9}" type="pres">
      <dgm:prSet presAssocID="{FCF1069F-8CA4-46AF-84B7-76D90BE94344}" presName="textNode" presStyleLbl="bgShp" presStyleIdx="2" presStyleCnt="4"/>
      <dgm:spPr/>
      <dgm:t>
        <a:bodyPr/>
        <a:lstStyle/>
        <a:p>
          <a:endParaRPr lang="en-US"/>
        </a:p>
      </dgm:t>
    </dgm:pt>
    <dgm:pt modelId="{5A06D047-EC2E-4363-BAC1-2E95E851C11C}" type="pres">
      <dgm:prSet presAssocID="{FCF1069F-8CA4-46AF-84B7-76D90BE94344}" presName="compChildNode" presStyleCnt="0"/>
      <dgm:spPr/>
    </dgm:pt>
    <dgm:pt modelId="{CCA3EB77-4774-40CF-96E6-A4EC5DDF253C}" type="pres">
      <dgm:prSet presAssocID="{FCF1069F-8CA4-46AF-84B7-76D90BE94344}" presName="theInnerList" presStyleCnt="0"/>
      <dgm:spPr/>
    </dgm:pt>
    <dgm:pt modelId="{AF114F8F-E92D-4880-8F98-B78E0FB71EEC}" type="pres">
      <dgm:prSet presAssocID="{92BE625B-2352-4DFC-81AA-7B7CF4F29CFB}" presName="child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1A5AB6-E56D-4B4A-BF6E-97EC938D6FEF}" type="pres">
      <dgm:prSet presAssocID="{92BE625B-2352-4DFC-81AA-7B7CF4F29CFB}" presName="aSpace2" presStyleCnt="0"/>
      <dgm:spPr/>
    </dgm:pt>
    <dgm:pt modelId="{34F047C1-F6F3-44BE-875A-667BA36BA2F7}" type="pres">
      <dgm:prSet presAssocID="{1B04E389-B4BE-4AEC-BB40-86440994F592}" presName="child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F29004-4200-4CC0-8B23-F37E5EE0F485}" type="pres">
      <dgm:prSet presAssocID="{1B04E389-B4BE-4AEC-BB40-86440994F592}" presName="aSpace2" presStyleCnt="0"/>
      <dgm:spPr/>
    </dgm:pt>
    <dgm:pt modelId="{75FD0803-EE33-481B-AF87-49403C8A7B8B}" type="pres">
      <dgm:prSet presAssocID="{6279E23D-6AEB-40EE-AE74-968889138A8E}" presName="child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DDDB82-EAA9-4E2E-B822-CCA285E918D1}" type="pres">
      <dgm:prSet presAssocID="{FCF1069F-8CA4-46AF-84B7-76D90BE94344}" presName="aSpace" presStyleCnt="0"/>
      <dgm:spPr/>
    </dgm:pt>
    <dgm:pt modelId="{4E6FCA72-F98A-48CF-99CA-2A46666F3042}" type="pres">
      <dgm:prSet presAssocID="{A56B1F59-5854-46B4-A27F-E132DA436683}" presName="compNode" presStyleCnt="0"/>
      <dgm:spPr/>
    </dgm:pt>
    <dgm:pt modelId="{F05CF491-4B33-4CF8-8325-6AB052F5102B}" type="pres">
      <dgm:prSet presAssocID="{A56B1F59-5854-46B4-A27F-E132DA436683}" presName="aNode" presStyleLbl="bgShp" presStyleIdx="3" presStyleCnt="4"/>
      <dgm:spPr/>
      <dgm:t>
        <a:bodyPr/>
        <a:lstStyle/>
        <a:p>
          <a:endParaRPr lang="en-US"/>
        </a:p>
      </dgm:t>
    </dgm:pt>
    <dgm:pt modelId="{5AD9856A-A7C7-4DA2-81BE-523391D6B9E8}" type="pres">
      <dgm:prSet presAssocID="{A56B1F59-5854-46B4-A27F-E132DA436683}" presName="textNode" presStyleLbl="bgShp" presStyleIdx="3" presStyleCnt="4"/>
      <dgm:spPr/>
      <dgm:t>
        <a:bodyPr/>
        <a:lstStyle/>
        <a:p>
          <a:endParaRPr lang="en-US"/>
        </a:p>
      </dgm:t>
    </dgm:pt>
    <dgm:pt modelId="{4E137FBC-A062-492C-A292-1EF12E7B3BD0}" type="pres">
      <dgm:prSet presAssocID="{A56B1F59-5854-46B4-A27F-E132DA436683}" presName="compChildNode" presStyleCnt="0"/>
      <dgm:spPr/>
    </dgm:pt>
    <dgm:pt modelId="{01283178-7233-48F6-8E9D-1F283034A6E8}" type="pres">
      <dgm:prSet presAssocID="{A56B1F59-5854-46B4-A27F-E132DA436683}" presName="theInnerList" presStyleCnt="0"/>
      <dgm:spPr/>
    </dgm:pt>
    <dgm:pt modelId="{E367F215-0750-4E24-9BC1-5F68321A44B8}" type="pres">
      <dgm:prSet presAssocID="{4D7251EB-BCC7-4027-AAED-EF1A334862D0}" presName="child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63F8939-8925-824A-A8F7-89FE2953776C}" type="presOf" srcId="{1B04E389-B4BE-4AEC-BB40-86440994F592}" destId="{34F047C1-F6F3-44BE-875A-667BA36BA2F7}" srcOrd="0" destOrd="0" presId="urn:microsoft.com/office/officeart/2005/8/layout/lProcess2"/>
    <dgm:cxn modelId="{12FDE37F-5E64-4887-99E6-18AEADC996E9}" srcId="{6BC6E563-007B-4F5A-A35F-0A45D881DC74}" destId="{FCF1069F-8CA4-46AF-84B7-76D90BE94344}" srcOrd="2" destOrd="0" parTransId="{2E990B60-51B9-4FAA-8CA8-5A4584006399}" sibTransId="{996F9FAA-DCDD-4D6C-8C21-468DC7983AD6}"/>
    <dgm:cxn modelId="{98BD6512-47CF-4DAD-A1B0-F9C8615B5C46}" srcId="{6BC6E563-007B-4F5A-A35F-0A45D881DC74}" destId="{91117AA6-12C4-47AC-B610-3C2BDAE1CE54}" srcOrd="1" destOrd="0" parTransId="{B59EE1A9-E372-4512-A324-556103D59FF9}" sibTransId="{10E572DB-9B9F-4CC0-9416-A9B22617616A}"/>
    <dgm:cxn modelId="{2FFD3961-AC7F-4B44-ACC7-7F1915A89ECD}" srcId="{8586AF70-BD48-444B-9606-D62DC701BD1A}" destId="{30A33014-54A6-460A-9093-4AB85FE9621F}" srcOrd="0" destOrd="0" parTransId="{EBA8AA92-D66F-432D-9477-504FA9EDA794}" sibTransId="{C47013BD-D948-46A0-B999-13FB6A9AFB70}"/>
    <dgm:cxn modelId="{04F45F88-93E1-3E4D-99BC-98800C713338}" type="presOf" srcId="{FCF1069F-8CA4-46AF-84B7-76D90BE94344}" destId="{223BDCB0-D753-4DE1-9420-3CD5CAE98BA9}" srcOrd="1" destOrd="0" presId="urn:microsoft.com/office/officeart/2005/8/layout/lProcess2"/>
    <dgm:cxn modelId="{97D989E8-8D26-491C-93EF-70035DCF5DEA}" srcId="{91117AA6-12C4-47AC-B610-3C2BDAE1CE54}" destId="{60569BB4-1BED-4B34-A631-40025741BC27}" srcOrd="0" destOrd="0" parTransId="{F3062D31-27F1-4A0E-A514-942B84F50FA7}" sibTransId="{E2C30EB4-3426-47B7-A042-6039CC30E490}"/>
    <dgm:cxn modelId="{9C6DF470-7187-E444-B9A0-D333A8837D20}" type="presOf" srcId="{8586AF70-BD48-444B-9606-D62DC701BD1A}" destId="{E85E309D-F172-4FAA-9F5D-28578D4A6167}" srcOrd="1" destOrd="0" presId="urn:microsoft.com/office/officeart/2005/8/layout/lProcess2"/>
    <dgm:cxn modelId="{4B80CB3D-1FE8-3F4A-8C52-89D6CEF4F5BE}" type="presOf" srcId="{4D7251EB-BCC7-4027-AAED-EF1A334862D0}" destId="{E367F215-0750-4E24-9BC1-5F68321A44B8}" srcOrd="0" destOrd="0" presId="urn:microsoft.com/office/officeart/2005/8/layout/lProcess2"/>
    <dgm:cxn modelId="{A98F3049-09CB-124F-8EE0-1CE0B9C9D438}" type="presOf" srcId="{FCF1069F-8CA4-46AF-84B7-76D90BE94344}" destId="{BE5A0913-2118-4C5D-97EC-0791B3C28E78}" srcOrd="0" destOrd="0" presId="urn:microsoft.com/office/officeart/2005/8/layout/lProcess2"/>
    <dgm:cxn modelId="{9E13A52E-356B-4C66-9590-297FB5F2A730}" srcId="{FCF1069F-8CA4-46AF-84B7-76D90BE94344}" destId="{6279E23D-6AEB-40EE-AE74-968889138A8E}" srcOrd="2" destOrd="0" parTransId="{5443F44A-09FC-43B5-A697-B1F201F9226D}" sibTransId="{771610A1-A699-4892-98ED-5644B33D9DC8}"/>
    <dgm:cxn modelId="{3E290B34-7178-8146-B75D-0EE3310997E3}" type="presOf" srcId="{A56B1F59-5854-46B4-A27F-E132DA436683}" destId="{F05CF491-4B33-4CF8-8325-6AB052F5102B}" srcOrd="0" destOrd="0" presId="urn:microsoft.com/office/officeart/2005/8/layout/lProcess2"/>
    <dgm:cxn modelId="{51A78F61-0F00-C94D-B569-2F66109D8721}" type="presOf" srcId="{6279E23D-6AEB-40EE-AE74-968889138A8E}" destId="{75FD0803-EE33-481B-AF87-49403C8A7B8B}" srcOrd="0" destOrd="0" presId="urn:microsoft.com/office/officeart/2005/8/layout/lProcess2"/>
    <dgm:cxn modelId="{C8068665-4774-1A45-BCAB-C9EEB7731B94}" type="presOf" srcId="{6BC6E563-007B-4F5A-A35F-0A45D881DC74}" destId="{291B6651-C583-4CA8-B833-F12FEEE6E58F}" srcOrd="0" destOrd="0" presId="urn:microsoft.com/office/officeart/2005/8/layout/lProcess2"/>
    <dgm:cxn modelId="{126A2826-8130-5B4F-9B06-8AB3D413D5FD}" type="presOf" srcId="{30A33014-54A6-460A-9093-4AB85FE9621F}" destId="{29018FB4-33FB-420C-A709-8F65AC1E982F}" srcOrd="0" destOrd="0" presId="urn:microsoft.com/office/officeart/2005/8/layout/lProcess2"/>
    <dgm:cxn modelId="{74922E8B-308D-414D-AF54-5A42BA15BCD0}" srcId="{6BC6E563-007B-4F5A-A35F-0A45D881DC74}" destId="{8586AF70-BD48-444B-9606-D62DC701BD1A}" srcOrd="0" destOrd="0" parTransId="{77430C16-E8B2-4C19-A31A-90C4C8B59B10}" sibTransId="{50B34F5B-55E2-4543-9778-A73EB93C09A9}"/>
    <dgm:cxn modelId="{27B349BC-056C-6D45-949A-7D37D2582073}" type="presOf" srcId="{60569BB4-1BED-4B34-A631-40025741BC27}" destId="{B2A3C133-9884-48D2-ABE5-1881649168C6}" srcOrd="0" destOrd="0" presId="urn:microsoft.com/office/officeart/2005/8/layout/lProcess2"/>
    <dgm:cxn modelId="{B5479C7B-61C1-4564-A138-10A2FC96F610}" srcId="{A56B1F59-5854-46B4-A27F-E132DA436683}" destId="{4D7251EB-BCC7-4027-AAED-EF1A334862D0}" srcOrd="0" destOrd="0" parTransId="{DCEF2EDE-2079-43B5-9FEC-1C48B6A8DE36}" sibTransId="{85A656C7-B579-4D7C-9248-8CA2D4B68769}"/>
    <dgm:cxn modelId="{54781C6B-1348-42B8-9C66-6220BF7CD235}" srcId="{6BC6E563-007B-4F5A-A35F-0A45D881DC74}" destId="{A56B1F59-5854-46B4-A27F-E132DA436683}" srcOrd="3" destOrd="0" parTransId="{AD183696-4E44-41D7-BBBD-B17982D26441}" sibTransId="{D0F69EA7-140A-4AA5-807B-FEB433E04807}"/>
    <dgm:cxn modelId="{6451298A-0729-4351-8E99-6360E5254392}" srcId="{FCF1069F-8CA4-46AF-84B7-76D90BE94344}" destId="{1B04E389-B4BE-4AEC-BB40-86440994F592}" srcOrd="1" destOrd="0" parTransId="{044ECE82-56A0-4C18-8327-6D17E35C18B7}" sibTransId="{D0A79EAE-493C-42B2-A777-CDE137E5884D}"/>
    <dgm:cxn modelId="{0E62B6C5-1E68-A54E-83EE-067BD8FBFF49}" type="presOf" srcId="{91117AA6-12C4-47AC-B610-3C2BDAE1CE54}" destId="{3D715C60-5EF5-4C32-A2A9-6EA6955E2A07}" srcOrd="0" destOrd="0" presId="urn:microsoft.com/office/officeart/2005/8/layout/lProcess2"/>
    <dgm:cxn modelId="{7FE53921-01F7-0442-BC6F-64B548327B2E}" type="presOf" srcId="{A56B1F59-5854-46B4-A27F-E132DA436683}" destId="{5AD9856A-A7C7-4DA2-81BE-523391D6B9E8}" srcOrd="1" destOrd="0" presId="urn:microsoft.com/office/officeart/2005/8/layout/lProcess2"/>
    <dgm:cxn modelId="{611C2B34-E41E-6943-BF40-6B1361642D6F}" type="presOf" srcId="{91117AA6-12C4-47AC-B610-3C2BDAE1CE54}" destId="{C4F17C75-DB40-4AB0-8883-071E49B4AE77}" srcOrd="1" destOrd="0" presId="urn:microsoft.com/office/officeart/2005/8/layout/lProcess2"/>
    <dgm:cxn modelId="{C222EDE9-DBA9-4956-8E8D-64E38831B146}" srcId="{FCF1069F-8CA4-46AF-84B7-76D90BE94344}" destId="{92BE625B-2352-4DFC-81AA-7B7CF4F29CFB}" srcOrd="0" destOrd="0" parTransId="{2E9CD809-6C7F-4946-8465-1C83C80FCCE6}" sibTransId="{AFE7F047-E2BE-49D7-8C58-3A8525A6A431}"/>
    <dgm:cxn modelId="{138B6A52-F6A9-D540-A78E-22ED4B5FE0BC}" type="presOf" srcId="{92BE625B-2352-4DFC-81AA-7B7CF4F29CFB}" destId="{AF114F8F-E92D-4880-8F98-B78E0FB71EEC}" srcOrd="0" destOrd="0" presId="urn:microsoft.com/office/officeart/2005/8/layout/lProcess2"/>
    <dgm:cxn modelId="{E44FF753-B84C-C847-A88C-C3A87E2D29C8}" type="presOf" srcId="{8586AF70-BD48-444B-9606-D62DC701BD1A}" destId="{D937AD6E-BD8B-4B1E-B3D0-8802BC7C6792}" srcOrd="0" destOrd="0" presId="urn:microsoft.com/office/officeart/2005/8/layout/lProcess2"/>
    <dgm:cxn modelId="{B03B8A87-3156-4944-B83A-7709AA479D5A}" type="presParOf" srcId="{291B6651-C583-4CA8-B833-F12FEEE6E58F}" destId="{A3A03792-635D-41AA-B4D8-822C8715166E}" srcOrd="0" destOrd="0" presId="urn:microsoft.com/office/officeart/2005/8/layout/lProcess2"/>
    <dgm:cxn modelId="{124BBF9E-8AAF-F24B-8625-96D2B5CA8A64}" type="presParOf" srcId="{A3A03792-635D-41AA-B4D8-822C8715166E}" destId="{D937AD6E-BD8B-4B1E-B3D0-8802BC7C6792}" srcOrd="0" destOrd="0" presId="urn:microsoft.com/office/officeart/2005/8/layout/lProcess2"/>
    <dgm:cxn modelId="{B94002E0-7AE1-024E-A0D1-498D949A0104}" type="presParOf" srcId="{A3A03792-635D-41AA-B4D8-822C8715166E}" destId="{E85E309D-F172-4FAA-9F5D-28578D4A6167}" srcOrd="1" destOrd="0" presId="urn:microsoft.com/office/officeart/2005/8/layout/lProcess2"/>
    <dgm:cxn modelId="{6C40B0DA-6F34-EF41-AA4F-68FC8816F242}" type="presParOf" srcId="{A3A03792-635D-41AA-B4D8-822C8715166E}" destId="{F735230B-CCFC-4DD8-92DA-E72344D964CF}" srcOrd="2" destOrd="0" presId="urn:microsoft.com/office/officeart/2005/8/layout/lProcess2"/>
    <dgm:cxn modelId="{C0E2150F-8AFC-7B46-97A9-5B1B16F454BC}" type="presParOf" srcId="{F735230B-CCFC-4DD8-92DA-E72344D964CF}" destId="{CDEAFEE9-1C87-4FE3-9DCE-109B84E29C31}" srcOrd="0" destOrd="0" presId="urn:microsoft.com/office/officeart/2005/8/layout/lProcess2"/>
    <dgm:cxn modelId="{558B3487-2F8E-304B-8024-38BD0C17E7B0}" type="presParOf" srcId="{CDEAFEE9-1C87-4FE3-9DCE-109B84E29C31}" destId="{29018FB4-33FB-420C-A709-8F65AC1E982F}" srcOrd="0" destOrd="0" presId="urn:microsoft.com/office/officeart/2005/8/layout/lProcess2"/>
    <dgm:cxn modelId="{79420F20-9F3F-624D-A839-D21FE8F38E19}" type="presParOf" srcId="{291B6651-C583-4CA8-B833-F12FEEE6E58F}" destId="{222DB246-2933-492F-AA6E-7D08263593E8}" srcOrd="1" destOrd="0" presId="urn:microsoft.com/office/officeart/2005/8/layout/lProcess2"/>
    <dgm:cxn modelId="{E46400B4-048B-134E-B636-CF5FF4A7EC0C}" type="presParOf" srcId="{291B6651-C583-4CA8-B833-F12FEEE6E58F}" destId="{9394E82C-5E20-4034-8421-8D1C342F1D3B}" srcOrd="2" destOrd="0" presId="urn:microsoft.com/office/officeart/2005/8/layout/lProcess2"/>
    <dgm:cxn modelId="{4AB83FAA-5F42-854F-9450-20ADFD22C472}" type="presParOf" srcId="{9394E82C-5E20-4034-8421-8D1C342F1D3B}" destId="{3D715C60-5EF5-4C32-A2A9-6EA6955E2A07}" srcOrd="0" destOrd="0" presId="urn:microsoft.com/office/officeart/2005/8/layout/lProcess2"/>
    <dgm:cxn modelId="{225619EE-2CF3-364B-AB5C-CB282121B34F}" type="presParOf" srcId="{9394E82C-5E20-4034-8421-8D1C342F1D3B}" destId="{C4F17C75-DB40-4AB0-8883-071E49B4AE77}" srcOrd="1" destOrd="0" presId="urn:microsoft.com/office/officeart/2005/8/layout/lProcess2"/>
    <dgm:cxn modelId="{A36052DC-3B10-2043-97E0-27153DE3E692}" type="presParOf" srcId="{9394E82C-5E20-4034-8421-8D1C342F1D3B}" destId="{69A5E765-F178-4246-8464-8CF3C57E59D8}" srcOrd="2" destOrd="0" presId="urn:microsoft.com/office/officeart/2005/8/layout/lProcess2"/>
    <dgm:cxn modelId="{A833F460-559B-DC4E-A376-DBB638C5EF57}" type="presParOf" srcId="{69A5E765-F178-4246-8464-8CF3C57E59D8}" destId="{BA92C5F1-D197-4515-B718-2692D1596D0F}" srcOrd="0" destOrd="0" presId="urn:microsoft.com/office/officeart/2005/8/layout/lProcess2"/>
    <dgm:cxn modelId="{134425C0-3E63-914E-9AA2-D428322ADB0F}" type="presParOf" srcId="{BA92C5F1-D197-4515-B718-2692D1596D0F}" destId="{B2A3C133-9884-48D2-ABE5-1881649168C6}" srcOrd="0" destOrd="0" presId="urn:microsoft.com/office/officeart/2005/8/layout/lProcess2"/>
    <dgm:cxn modelId="{21AB3EC6-381A-714E-A4CE-D0B8ADB0042B}" type="presParOf" srcId="{291B6651-C583-4CA8-B833-F12FEEE6E58F}" destId="{AC2F27F8-059A-42F0-A454-F88EE7160117}" srcOrd="3" destOrd="0" presId="urn:microsoft.com/office/officeart/2005/8/layout/lProcess2"/>
    <dgm:cxn modelId="{02D119E7-EF4D-B349-8928-410A19C7B61A}" type="presParOf" srcId="{291B6651-C583-4CA8-B833-F12FEEE6E58F}" destId="{A278221A-8C1C-42DF-AC26-34E14EAE65CB}" srcOrd="4" destOrd="0" presId="urn:microsoft.com/office/officeart/2005/8/layout/lProcess2"/>
    <dgm:cxn modelId="{946B6295-67B5-2B4A-A96E-AD4967D0647B}" type="presParOf" srcId="{A278221A-8C1C-42DF-AC26-34E14EAE65CB}" destId="{BE5A0913-2118-4C5D-97EC-0791B3C28E78}" srcOrd="0" destOrd="0" presId="urn:microsoft.com/office/officeart/2005/8/layout/lProcess2"/>
    <dgm:cxn modelId="{8F4924D6-2BF3-334D-8962-7174083E613C}" type="presParOf" srcId="{A278221A-8C1C-42DF-AC26-34E14EAE65CB}" destId="{223BDCB0-D753-4DE1-9420-3CD5CAE98BA9}" srcOrd="1" destOrd="0" presId="urn:microsoft.com/office/officeart/2005/8/layout/lProcess2"/>
    <dgm:cxn modelId="{081BD4FC-C79F-0642-9C22-1874F0FE0A43}" type="presParOf" srcId="{A278221A-8C1C-42DF-AC26-34E14EAE65CB}" destId="{5A06D047-EC2E-4363-BAC1-2E95E851C11C}" srcOrd="2" destOrd="0" presId="urn:microsoft.com/office/officeart/2005/8/layout/lProcess2"/>
    <dgm:cxn modelId="{38B75AEA-CAF9-554F-8EA8-2045A66B2EC0}" type="presParOf" srcId="{5A06D047-EC2E-4363-BAC1-2E95E851C11C}" destId="{CCA3EB77-4774-40CF-96E6-A4EC5DDF253C}" srcOrd="0" destOrd="0" presId="urn:microsoft.com/office/officeart/2005/8/layout/lProcess2"/>
    <dgm:cxn modelId="{A09EDE63-3211-BA4C-ABCE-C1D6B86C3D00}" type="presParOf" srcId="{CCA3EB77-4774-40CF-96E6-A4EC5DDF253C}" destId="{AF114F8F-E92D-4880-8F98-B78E0FB71EEC}" srcOrd="0" destOrd="0" presId="urn:microsoft.com/office/officeart/2005/8/layout/lProcess2"/>
    <dgm:cxn modelId="{1DA9CCC3-F3BA-D84F-9C20-F7B83D4E63DA}" type="presParOf" srcId="{CCA3EB77-4774-40CF-96E6-A4EC5DDF253C}" destId="{811A5AB6-E56D-4B4A-BF6E-97EC938D6FEF}" srcOrd="1" destOrd="0" presId="urn:microsoft.com/office/officeart/2005/8/layout/lProcess2"/>
    <dgm:cxn modelId="{1247322D-3993-BC42-952B-14A62ABCBD25}" type="presParOf" srcId="{CCA3EB77-4774-40CF-96E6-A4EC5DDF253C}" destId="{34F047C1-F6F3-44BE-875A-667BA36BA2F7}" srcOrd="2" destOrd="0" presId="urn:microsoft.com/office/officeart/2005/8/layout/lProcess2"/>
    <dgm:cxn modelId="{9D1C6115-5C72-F44F-BEC9-57FF0A4B0B03}" type="presParOf" srcId="{CCA3EB77-4774-40CF-96E6-A4EC5DDF253C}" destId="{47F29004-4200-4CC0-8B23-F37E5EE0F485}" srcOrd="3" destOrd="0" presId="urn:microsoft.com/office/officeart/2005/8/layout/lProcess2"/>
    <dgm:cxn modelId="{4A141791-94F2-2749-9950-1CBAC5ADFB0D}" type="presParOf" srcId="{CCA3EB77-4774-40CF-96E6-A4EC5DDF253C}" destId="{75FD0803-EE33-481B-AF87-49403C8A7B8B}" srcOrd="4" destOrd="0" presId="urn:microsoft.com/office/officeart/2005/8/layout/lProcess2"/>
    <dgm:cxn modelId="{A7B7C909-0634-3849-98F7-EAFA14491273}" type="presParOf" srcId="{291B6651-C583-4CA8-B833-F12FEEE6E58F}" destId="{98DDDB82-EAA9-4E2E-B822-CCA285E918D1}" srcOrd="5" destOrd="0" presId="urn:microsoft.com/office/officeart/2005/8/layout/lProcess2"/>
    <dgm:cxn modelId="{AB0AB97F-D736-1240-BFAC-3526C31C1C8B}" type="presParOf" srcId="{291B6651-C583-4CA8-B833-F12FEEE6E58F}" destId="{4E6FCA72-F98A-48CF-99CA-2A46666F3042}" srcOrd="6" destOrd="0" presId="urn:microsoft.com/office/officeart/2005/8/layout/lProcess2"/>
    <dgm:cxn modelId="{7595EC6C-E05B-C74A-8071-AB3354B4ACE7}" type="presParOf" srcId="{4E6FCA72-F98A-48CF-99CA-2A46666F3042}" destId="{F05CF491-4B33-4CF8-8325-6AB052F5102B}" srcOrd="0" destOrd="0" presId="urn:microsoft.com/office/officeart/2005/8/layout/lProcess2"/>
    <dgm:cxn modelId="{18B58CD7-69A5-E847-A1F0-67C1FE428BD6}" type="presParOf" srcId="{4E6FCA72-F98A-48CF-99CA-2A46666F3042}" destId="{5AD9856A-A7C7-4DA2-81BE-523391D6B9E8}" srcOrd="1" destOrd="0" presId="urn:microsoft.com/office/officeart/2005/8/layout/lProcess2"/>
    <dgm:cxn modelId="{F92CC028-1B82-DF49-84E8-9A6536B435F0}" type="presParOf" srcId="{4E6FCA72-F98A-48CF-99CA-2A46666F3042}" destId="{4E137FBC-A062-492C-A292-1EF12E7B3BD0}" srcOrd="2" destOrd="0" presId="urn:microsoft.com/office/officeart/2005/8/layout/lProcess2"/>
    <dgm:cxn modelId="{D76BEEA3-8E86-5C44-A46B-95E6DDF94129}" type="presParOf" srcId="{4E137FBC-A062-492C-A292-1EF12E7B3BD0}" destId="{01283178-7233-48F6-8E9D-1F283034A6E8}" srcOrd="0" destOrd="0" presId="urn:microsoft.com/office/officeart/2005/8/layout/lProcess2"/>
    <dgm:cxn modelId="{20D27E8C-5940-EC4B-B85E-F39802310FD6}" type="presParOf" srcId="{01283178-7233-48F6-8E9D-1F283034A6E8}" destId="{E367F215-0750-4E24-9BC1-5F68321A44B8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xmlns="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37AD6E-BD8B-4B1E-B3D0-8802BC7C6792}">
      <dsp:nvSpPr>
        <dsp:cNvPr id="0" name=""/>
        <dsp:cNvSpPr/>
      </dsp:nvSpPr>
      <dsp:spPr>
        <a:xfrm>
          <a:off x="910" y="0"/>
          <a:ext cx="893613" cy="295721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ea typeface="Cambria" pitchFamily="18" charset="0"/>
              <a:cs typeface="Times New Roman" pitchFamily="18" charset="0"/>
            </a:rPr>
            <a:t>Annual Economic  Benefit</a:t>
          </a:r>
          <a:endParaRPr lang="en-US" sz="1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mbria" pitchFamily="18" charset="0"/>
            <a:ea typeface="Cambria" pitchFamily="18" charset="0"/>
            <a:cs typeface="Times New Roman" pitchFamily="18" charset="0"/>
          </a:endParaRPr>
        </a:p>
      </dsp:txBody>
      <dsp:txXfrm>
        <a:off x="910" y="0"/>
        <a:ext cx="893613" cy="887163"/>
      </dsp:txXfrm>
    </dsp:sp>
    <dsp:sp modelId="{29018FB4-33FB-420C-A709-8F65AC1E982F}">
      <dsp:nvSpPr>
        <dsp:cNvPr id="0" name=""/>
        <dsp:cNvSpPr/>
      </dsp:nvSpPr>
      <dsp:spPr>
        <a:xfrm>
          <a:off x="90272" y="887163"/>
          <a:ext cx="714890" cy="1922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0" tIns="17145" rIns="72000" bIns="1714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900" b="1" kern="1200" dirty="0">
              <a:effectLst/>
              <a:latin typeface="Cambria" pitchFamily="18" charset="0"/>
              <a:ea typeface="Cambria" pitchFamily="18" charset="0"/>
              <a:cs typeface="Times New Roman" pitchFamily="18" charset="0"/>
            </a:rPr>
            <a:t>Rs. 34,000 to 50,000 </a:t>
          </a:r>
          <a:r>
            <a:rPr lang="en-IN" sz="900" b="1" kern="1200" dirty="0" err="1">
              <a:effectLst/>
              <a:latin typeface="Cambria" pitchFamily="18" charset="0"/>
              <a:ea typeface="Cambria" pitchFamily="18" charset="0"/>
              <a:cs typeface="Times New Roman" pitchFamily="18" charset="0"/>
            </a:rPr>
            <a:t>Crore</a:t>
          </a:r>
          <a:endParaRPr lang="en-US" sz="900" b="1" kern="1200" dirty="0">
            <a:effectLst/>
            <a:latin typeface="Cambria" pitchFamily="18" charset="0"/>
            <a:ea typeface="Cambria" pitchFamily="18" charset="0"/>
            <a:cs typeface="Times New Roman" pitchFamily="18" charset="0"/>
          </a:endParaRPr>
        </a:p>
      </dsp:txBody>
      <dsp:txXfrm>
        <a:off x="111210" y="908101"/>
        <a:ext cx="673014" cy="1880311"/>
      </dsp:txXfrm>
    </dsp:sp>
    <dsp:sp modelId="{3D715C60-5EF5-4C32-A2A9-6EA6955E2A07}">
      <dsp:nvSpPr>
        <dsp:cNvPr id="0" name=""/>
        <dsp:cNvSpPr/>
      </dsp:nvSpPr>
      <dsp:spPr>
        <a:xfrm>
          <a:off x="961545" y="0"/>
          <a:ext cx="893613" cy="295721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ea typeface="Cambria" pitchFamily="18" charset="0"/>
              <a:cs typeface="Times New Roman" pitchFamily="18" charset="0"/>
            </a:rPr>
            <a:t>Additional profit in hands of fishers</a:t>
          </a:r>
          <a:endParaRPr lang="en-US" sz="1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mbria" pitchFamily="18" charset="0"/>
            <a:ea typeface="Cambria" pitchFamily="18" charset="0"/>
            <a:cs typeface="Times New Roman" pitchFamily="18" charset="0"/>
          </a:endParaRPr>
        </a:p>
      </dsp:txBody>
      <dsp:txXfrm>
        <a:off x="961545" y="0"/>
        <a:ext cx="893613" cy="887163"/>
      </dsp:txXfrm>
    </dsp:sp>
    <dsp:sp modelId="{B2A3C133-9884-48D2-ABE5-1881649168C6}">
      <dsp:nvSpPr>
        <dsp:cNvPr id="0" name=""/>
        <dsp:cNvSpPr/>
      </dsp:nvSpPr>
      <dsp:spPr>
        <a:xfrm>
          <a:off x="1050906" y="887163"/>
          <a:ext cx="714890" cy="1922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0" tIns="17145" rIns="72000" bIns="1714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900" b="1" kern="1200" dirty="0">
              <a:effectLst/>
              <a:latin typeface="Cambria" pitchFamily="18" charset="0"/>
              <a:ea typeface="Cambria" pitchFamily="18" charset="0"/>
              <a:cs typeface="Times New Roman" pitchFamily="18" charset="0"/>
            </a:rPr>
            <a:t>Rs 3,000 Cr annuity with investment of Rs.32 </a:t>
          </a:r>
          <a:r>
            <a:rPr lang="en-IN" sz="900" b="1" kern="1200" dirty="0" err="1">
              <a:effectLst/>
              <a:latin typeface="Cambria" pitchFamily="18" charset="0"/>
              <a:ea typeface="Cambria" pitchFamily="18" charset="0"/>
              <a:cs typeface="Times New Roman" pitchFamily="18" charset="0"/>
            </a:rPr>
            <a:t>Crore</a:t>
          </a:r>
          <a:endParaRPr lang="en-US" sz="900" kern="1200" dirty="0">
            <a:effectLst/>
            <a:latin typeface="Cambria" pitchFamily="18" charset="0"/>
            <a:ea typeface="Cambria" pitchFamily="18" charset="0"/>
            <a:cs typeface="Times New Roman" pitchFamily="18" charset="0"/>
          </a:endParaRPr>
        </a:p>
      </dsp:txBody>
      <dsp:txXfrm>
        <a:off x="1071844" y="908101"/>
        <a:ext cx="673014" cy="1880311"/>
      </dsp:txXfrm>
    </dsp:sp>
    <dsp:sp modelId="{BE5A0913-2118-4C5D-97EC-0791B3C28E78}">
      <dsp:nvSpPr>
        <dsp:cNvPr id="0" name=""/>
        <dsp:cNvSpPr/>
      </dsp:nvSpPr>
      <dsp:spPr>
        <a:xfrm>
          <a:off x="1922180" y="0"/>
          <a:ext cx="893613" cy="295721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ea typeface="Cambria" pitchFamily="18" charset="0"/>
              <a:cs typeface="Times New Roman" pitchFamily="18" charset="0"/>
            </a:rPr>
            <a:t>Per boat Profits</a:t>
          </a:r>
          <a:endParaRPr lang="en-US" sz="1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mbria" pitchFamily="18" charset="0"/>
            <a:ea typeface="Cambria" pitchFamily="18" charset="0"/>
            <a:cs typeface="Times New Roman" pitchFamily="18" charset="0"/>
          </a:endParaRPr>
        </a:p>
      </dsp:txBody>
      <dsp:txXfrm>
        <a:off x="1922180" y="0"/>
        <a:ext cx="893613" cy="887163"/>
      </dsp:txXfrm>
    </dsp:sp>
    <dsp:sp modelId="{AF114F8F-E92D-4880-8F98-B78E0FB71EEC}">
      <dsp:nvSpPr>
        <dsp:cNvPr id="0" name=""/>
        <dsp:cNvSpPr/>
      </dsp:nvSpPr>
      <dsp:spPr>
        <a:xfrm>
          <a:off x="2011541" y="887416"/>
          <a:ext cx="714890" cy="5809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0" tIns="17145" rIns="72000" bIns="1714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>
              <a:effectLst/>
              <a:latin typeface="Cambria" pitchFamily="18" charset="0"/>
              <a:ea typeface="Cambria" pitchFamily="18" charset="0"/>
              <a:cs typeface="Times New Roman" pitchFamily="18" charset="0"/>
            </a:rPr>
            <a:t>Success : ~ 80% </a:t>
          </a:r>
          <a:endParaRPr lang="en-US" sz="900" kern="1200" dirty="0">
            <a:effectLst/>
            <a:latin typeface="Cambria" pitchFamily="18" charset="0"/>
            <a:ea typeface="Cambria" pitchFamily="18" charset="0"/>
            <a:cs typeface="Times New Roman" pitchFamily="18" charset="0"/>
          </a:endParaRPr>
        </a:p>
      </dsp:txBody>
      <dsp:txXfrm>
        <a:off x="2028557" y="904432"/>
        <a:ext cx="680858" cy="546941"/>
      </dsp:txXfrm>
    </dsp:sp>
    <dsp:sp modelId="{34F047C1-F6F3-44BE-875A-667BA36BA2F7}">
      <dsp:nvSpPr>
        <dsp:cNvPr id="0" name=""/>
        <dsp:cNvSpPr/>
      </dsp:nvSpPr>
      <dsp:spPr>
        <a:xfrm>
          <a:off x="2011541" y="1557770"/>
          <a:ext cx="714890" cy="5809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0" tIns="17145" rIns="72000" bIns="1714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>
              <a:effectLst/>
              <a:latin typeface="Cambria" pitchFamily="18" charset="0"/>
              <a:ea typeface="Cambria" pitchFamily="18" charset="0"/>
              <a:cs typeface="Times New Roman" pitchFamily="18" charset="0"/>
            </a:rPr>
            <a:t>Profit: 03–04 times</a:t>
          </a:r>
        </a:p>
      </dsp:txBody>
      <dsp:txXfrm>
        <a:off x="2028557" y="1574786"/>
        <a:ext cx="680858" cy="546941"/>
      </dsp:txXfrm>
    </dsp:sp>
    <dsp:sp modelId="{75FD0803-EE33-481B-AF87-49403C8A7B8B}">
      <dsp:nvSpPr>
        <dsp:cNvPr id="0" name=""/>
        <dsp:cNvSpPr/>
      </dsp:nvSpPr>
      <dsp:spPr>
        <a:xfrm>
          <a:off x="2011541" y="2228124"/>
          <a:ext cx="714890" cy="5809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0" tIns="17145" rIns="72000" bIns="1714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>
              <a:effectLst/>
              <a:latin typeface="Cambria" pitchFamily="18" charset="0"/>
              <a:ea typeface="Cambria" pitchFamily="18" charset="0"/>
              <a:cs typeface="Times New Roman" pitchFamily="18" charset="0"/>
            </a:rPr>
            <a:t>Less Search Time:30 to 70%</a:t>
          </a:r>
        </a:p>
      </dsp:txBody>
      <dsp:txXfrm>
        <a:off x="2028557" y="2245140"/>
        <a:ext cx="680858" cy="546941"/>
      </dsp:txXfrm>
    </dsp:sp>
    <dsp:sp modelId="{F05CF491-4B33-4CF8-8325-6AB052F5102B}">
      <dsp:nvSpPr>
        <dsp:cNvPr id="0" name=""/>
        <dsp:cNvSpPr/>
      </dsp:nvSpPr>
      <dsp:spPr>
        <a:xfrm>
          <a:off x="2882814" y="0"/>
          <a:ext cx="893613" cy="295721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ea typeface="Cambria" pitchFamily="18" charset="0"/>
              <a:cs typeface="Times New Roman" pitchFamily="18" charset="0"/>
            </a:rPr>
            <a:t>Reaching entire fishermen community</a:t>
          </a:r>
          <a:endParaRPr lang="en-US" sz="1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mbria" pitchFamily="18" charset="0"/>
            <a:ea typeface="Cambria" pitchFamily="18" charset="0"/>
            <a:cs typeface="Times New Roman" pitchFamily="18" charset="0"/>
          </a:endParaRPr>
        </a:p>
      </dsp:txBody>
      <dsp:txXfrm>
        <a:off x="2882814" y="0"/>
        <a:ext cx="893613" cy="887163"/>
      </dsp:txXfrm>
    </dsp:sp>
    <dsp:sp modelId="{E367F215-0750-4E24-9BC1-5F68321A44B8}">
      <dsp:nvSpPr>
        <dsp:cNvPr id="0" name=""/>
        <dsp:cNvSpPr/>
      </dsp:nvSpPr>
      <dsp:spPr>
        <a:xfrm>
          <a:off x="2972176" y="887163"/>
          <a:ext cx="714890" cy="1922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0" tIns="17145" rIns="72000" bIns="1714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900" b="1" kern="1200" dirty="0">
              <a:effectLst/>
              <a:latin typeface="Cambria" pitchFamily="18" charset="0"/>
              <a:ea typeface="Cambria" pitchFamily="18" charset="0"/>
              <a:cs typeface="Times New Roman" pitchFamily="18" charset="0"/>
            </a:rPr>
            <a:t>Marine fisheries GDP increase from 3.9% - 7.8 % per annum</a:t>
          </a:r>
          <a:endParaRPr lang="en-US" sz="900" kern="1200" dirty="0">
            <a:effectLst/>
            <a:latin typeface="Cambria" pitchFamily="18" charset="0"/>
            <a:ea typeface="Cambria" pitchFamily="18" charset="0"/>
            <a:cs typeface="Times New Roman" pitchFamily="18" charset="0"/>
          </a:endParaRPr>
        </a:p>
      </dsp:txBody>
      <dsp:txXfrm>
        <a:off x="2993114" y="908101"/>
        <a:ext cx="673014" cy="18803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A481AA-C348-4FCC-8640-825BE9FDF793}" type="datetimeFigureOut">
              <a:rPr lang="en-US" smtClean="0"/>
              <a:pPr/>
              <a:t>11/11/2021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5E1F02-7DEB-4611-931D-205726DC6F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49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E1F02-7DEB-4611-931D-205726DC6F4D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137002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29057" indent="-280406">
              <a:defRPr>
                <a:solidFill>
                  <a:schemeClr val="tx1"/>
                </a:solidFill>
                <a:latin typeface="Calibri" charset="0"/>
              </a:defRPr>
            </a:lvl2pPr>
            <a:lvl3pPr marL="1121626" indent="-224325">
              <a:defRPr>
                <a:solidFill>
                  <a:schemeClr val="tx1"/>
                </a:solidFill>
                <a:latin typeface="Calibri" charset="0"/>
              </a:defRPr>
            </a:lvl3pPr>
            <a:lvl4pPr marL="1570276" indent="-224325">
              <a:defRPr>
                <a:solidFill>
                  <a:schemeClr val="tx1"/>
                </a:solidFill>
                <a:latin typeface="Calibri" charset="0"/>
              </a:defRPr>
            </a:lvl4pPr>
            <a:lvl5pPr marL="2018927" indent="-224325">
              <a:defRPr>
                <a:solidFill>
                  <a:schemeClr val="tx1"/>
                </a:solidFill>
                <a:latin typeface="Calibri" charset="0"/>
              </a:defRPr>
            </a:lvl5pPr>
            <a:lvl6pPr marL="246757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1622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36487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1352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55F9D37-7C40-9F46-A2E5-78DB5519F20C}" type="slidenum">
              <a:rPr lang="en-US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en-US"/>
          </a:p>
        </p:txBody>
      </p:sp>
      <p:sp>
        <p:nvSpPr>
          <p:cNvPr id="11266" name="Rectangle 7"/>
          <p:cNvSpPr txBox="1">
            <a:spLocks noGrp="1" noChangeArrowheads="1"/>
          </p:cNvSpPr>
          <p:nvPr/>
        </p:nvSpPr>
        <p:spPr bwMode="auto">
          <a:xfrm>
            <a:off x="3884613" y="8685212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30" tIns="44865" rIns="89730" bIns="44865" anchor="b"/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/>
            <a:fld id="{C38A7BAA-F5EB-3142-8C1B-E20D6608622E}" type="slidenum">
              <a:rPr lang="en-US" altLang="en-US" sz="1200"/>
              <a:pPr algn="r" eaLnBrk="1" hangingPunct="1"/>
              <a:t>5</a:t>
            </a:fld>
            <a:endParaRPr lang="en-US" altLang="en-US" sz="1200" dirty="0"/>
          </a:p>
        </p:txBody>
      </p:sp>
      <p:sp>
        <p:nvSpPr>
          <p:cNvPr id="11267" name="Rectangle 7"/>
          <p:cNvSpPr txBox="1">
            <a:spLocks noGrp="1" noChangeArrowheads="1"/>
          </p:cNvSpPr>
          <p:nvPr/>
        </p:nvSpPr>
        <p:spPr bwMode="auto">
          <a:xfrm>
            <a:off x="3884613" y="8685212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30" tIns="44865" rIns="89730" bIns="44865" anchor="b"/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/>
            <a:fld id="{5A6DABC0-62F2-2045-B322-E25E9B5A9FB1}" type="slidenum">
              <a:rPr lang="en-US" altLang="en-US" sz="1200"/>
              <a:pPr algn="r" eaLnBrk="1" hangingPunct="1"/>
              <a:t>5</a:t>
            </a:fld>
            <a:endParaRPr lang="en-US" altLang="en-US" sz="1200" dirty="0"/>
          </a:p>
        </p:txBody>
      </p:sp>
      <p:sp>
        <p:nvSpPr>
          <p:cNvPr id="1126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30200" y="666750"/>
            <a:ext cx="6197600" cy="34861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126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1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3392380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>
            <a:extLst>
              <a:ext uri="{FF2B5EF4-FFF2-40B4-BE49-F238E27FC236}">
                <a16:creationId xmlns:a16="http://schemas.microsoft.com/office/drawing/2014/main" xmlns="" id="{ABF2EB48-73F7-4FEE-A6C5-759C80666DE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Notes Placeholder 2">
            <a:extLst>
              <a:ext uri="{FF2B5EF4-FFF2-40B4-BE49-F238E27FC236}">
                <a16:creationId xmlns:a16="http://schemas.microsoft.com/office/drawing/2014/main" xmlns="" id="{7CF2AFE6-98D9-4FDA-BF0E-DCA6427E3B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IN" altLang="en-IN"/>
          </a:p>
        </p:txBody>
      </p:sp>
      <p:sp>
        <p:nvSpPr>
          <p:cNvPr id="6148" name="Slide Number Placeholder 3">
            <a:extLst>
              <a:ext uri="{FF2B5EF4-FFF2-40B4-BE49-F238E27FC236}">
                <a16:creationId xmlns:a16="http://schemas.microsoft.com/office/drawing/2014/main" xmlns="" id="{14087D3C-A4C7-431C-BB43-E6E38E32BA3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828" indent="-285703">
              <a:defRPr sz="12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2813" indent="-228562">
              <a:defRPr sz="12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599937" indent="-228562">
              <a:defRPr sz="12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063" indent="-228562">
              <a:defRPr sz="12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187" indent="-228562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312" indent="-228562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8438" indent="-228562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5562" indent="-228562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E4667CC-D785-45AA-AE96-DBA147821899}" type="slidenum">
              <a:rPr lang="en-US" altLang="en-US" b="0"/>
              <a:pPr/>
              <a:t>7</a:t>
            </a:fld>
            <a:endParaRPr lang="en-US" altLang="en-US" b="0"/>
          </a:p>
        </p:txBody>
      </p:sp>
    </p:spTree>
    <p:extLst>
      <p:ext uri="{BB962C8B-B14F-4D97-AF65-F5344CB8AC3E}">
        <p14:creationId xmlns:p14="http://schemas.microsoft.com/office/powerpoint/2010/main" xmlns="" val="1166684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99227" y="3189059"/>
            <a:ext cx="10993546" cy="630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 b="1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SESSION 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Box 13">
            <a:extLst>
              <a:ext uri="{FF2B5EF4-FFF2-40B4-BE49-F238E27FC236}">
                <a16:creationId xmlns="" xmlns:a16="http://schemas.microsoft.com/office/drawing/2014/main" id="{9011B591-0EAD-47B9-8904-8D5CAABBCCC4}"/>
              </a:ext>
            </a:extLst>
          </p:cNvPr>
          <p:cNvSpPr txBox="1"/>
          <p:nvPr userDrawn="1"/>
        </p:nvSpPr>
        <p:spPr>
          <a:xfrm>
            <a:off x="9603543" y="5737790"/>
            <a:ext cx="2496453" cy="8309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lang="en-US" sz="1800" b="1" dirty="0">
                <a:solidFill>
                  <a:srgbClr val="FFBD0D"/>
                </a:solidFill>
                <a:latin typeface="Arimo Bold"/>
              </a:rPr>
              <a:t>November 15-18, 2021</a:t>
            </a:r>
          </a:p>
          <a:p>
            <a:pPr algn="r">
              <a:lnSpc>
                <a:spcPct val="100000"/>
              </a:lnSpc>
            </a:pPr>
            <a:r>
              <a:rPr lang="en-US" sz="1800" b="1" dirty="0">
                <a:solidFill>
                  <a:srgbClr val="FFBD0D"/>
                </a:solidFill>
                <a:latin typeface="Arimo Bold"/>
              </a:rPr>
              <a:t>Annual </a:t>
            </a:r>
            <a:r>
              <a:rPr lang="en-US" sz="1800" b="1">
                <a:solidFill>
                  <a:srgbClr val="FFBD0D"/>
                </a:solidFill>
                <a:latin typeface="Arimo Bold"/>
              </a:rPr>
              <a:t>Event- Virtual</a:t>
            </a:r>
          </a:p>
          <a:p>
            <a:pPr algn="r">
              <a:lnSpc>
                <a:spcPct val="100000"/>
              </a:lnSpc>
            </a:pPr>
            <a:endParaRPr lang="en-US" sz="1800" b="1" dirty="0">
              <a:solidFill>
                <a:srgbClr val="FFBD0D"/>
              </a:solidFill>
              <a:latin typeface="Arimo Bold"/>
            </a:endParaRPr>
          </a:p>
        </p:txBody>
      </p:sp>
      <p:pic>
        <p:nvPicPr>
          <p:cNvPr id="10" name="Picture 5">
            <a:extLst>
              <a:ext uri="{FF2B5EF4-FFF2-40B4-BE49-F238E27FC236}">
                <a16:creationId xmlns="" xmlns:a16="http://schemas.microsoft.com/office/drawing/2014/main" id="{C367FCA2-954A-45A8-B337-D985733277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5461222" y="320023"/>
            <a:ext cx="1269555" cy="960419"/>
          </a:xfrm>
          <a:prstGeom prst="rect">
            <a:avLst/>
          </a:prstGeom>
        </p:spPr>
      </p:pic>
      <p:pic>
        <p:nvPicPr>
          <p:cNvPr id="11" name="Picture 6">
            <a:extLst>
              <a:ext uri="{FF2B5EF4-FFF2-40B4-BE49-F238E27FC236}">
                <a16:creationId xmlns="" xmlns:a16="http://schemas.microsoft.com/office/drawing/2014/main" id="{17C93D43-D474-4A9C-90E9-01CEF984E3E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>
          <a:xfrm>
            <a:off x="124665" y="124053"/>
            <a:ext cx="1499397" cy="1359485"/>
          </a:xfrm>
          <a:prstGeom prst="rect">
            <a:avLst/>
          </a:prstGeom>
        </p:spPr>
      </p:pic>
      <p:pic>
        <p:nvPicPr>
          <p:cNvPr id="12" name="Picture 7">
            <a:extLst>
              <a:ext uri="{FF2B5EF4-FFF2-40B4-BE49-F238E27FC236}">
                <a16:creationId xmlns="" xmlns:a16="http://schemas.microsoft.com/office/drawing/2014/main" id="{CBF970F2-4ACD-4745-B08C-486C8020BFE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>
          <a:xfrm>
            <a:off x="4021488" y="264066"/>
            <a:ext cx="946387" cy="960418"/>
          </a:xfrm>
          <a:prstGeom prst="rect">
            <a:avLst/>
          </a:prstGeom>
        </p:spPr>
      </p:pic>
      <p:pic>
        <p:nvPicPr>
          <p:cNvPr id="13" name="Picture 10">
            <a:extLst>
              <a:ext uri="{FF2B5EF4-FFF2-40B4-BE49-F238E27FC236}">
                <a16:creationId xmlns="" xmlns:a16="http://schemas.microsoft.com/office/drawing/2014/main" id="{7534C2B6-C3F6-428B-92BF-225B4E06103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>
            <a:fillRect/>
          </a:stretch>
        </p:blipFill>
        <p:spPr>
          <a:xfrm>
            <a:off x="7365301" y="288213"/>
            <a:ext cx="2658281" cy="912123"/>
          </a:xfrm>
          <a:prstGeom prst="rect">
            <a:avLst/>
          </a:prstGeom>
        </p:spPr>
      </p:pic>
      <p:pic>
        <p:nvPicPr>
          <p:cNvPr id="14" name="Picture 11">
            <a:extLst>
              <a:ext uri="{FF2B5EF4-FFF2-40B4-BE49-F238E27FC236}">
                <a16:creationId xmlns="" xmlns:a16="http://schemas.microsoft.com/office/drawing/2014/main" id="{7F86E1DB-6B3D-4025-80F9-868F6272C43B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>
            <a:fillRect/>
          </a:stretch>
        </p:blipFill>
        <p:spPr>
          <a:xfrm>
            <a:off x="1932505" y="264066"/>
            <a:ext cx="1780540" cy="1006392"/>
          </a:xfrm>
          <a:prstGeom prst="rect">
            <a:avLst/>
          </a:prstGeom>
        </p:spPr>
      </p:pic>
      <p:sp>
        <p:nvSpPr>
          <p:cNvPr id="19" name="Text Placeholder 18">
            <a:extLst>
              <a:ext uri="{FF2B5EF4-FFF2-40B4-BE49-F238E27FC236}">
                <a16:creationId xmlns="" xmlns:a16="http://schemas.microsoft.com/office/drawing/2014/main" id="{F149F2AA-E8DD-4C38-9825-127B98ED842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8488" y="4218260"/>
            <a:ext cx="11053762" cy="665162"/>
          </a:xfrm>
        </p:spPr>
        <p:txBody>
          <a:bodyPr>
            <a:normAutofit/>
          </a:bodyPr>
          <a:lstStyle>
            <a:lvl1pPr marL="0" indent="0" algn="ctr">
              <a:buNone/>
              <a:defRPr lang="en-US" sz="1800" b="1" kern="1200" cap="all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3pPr marL="630000" indent="0">
              <a:buNone/>
              <a:defRPr/>
            </a:lvl3pPr>
          </a:lstStyle>
          <a:p>
            <a:r>
              <a:rPr lang="en-US" dirty="0"/>
              <a:t>PRESENTATION  title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="" xmlns:a16="http://schemas.microsoft.com/office/drawing/2014/main" id="{20AD4DB1-338F-4981-A942-042539283F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8488" y="5099050"/>
            <a:ext cx="11053762" cy="554038"/>
          </a:xfr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 dirty="0"/>
              <a:t>SPEAKER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E498E2C5-222E-41C9-B745-31C84F0A2D00}"/>
              </a:ext>
            </a:extLst>
          </p:cNvPr>
          <p:cNvSpPr txBox="1"/>
          <p:nvPr userDrawn="1"/>
        </p:nvSpPr>
        <p:spPr>
          <a:xfrm>
            <a:off x="2451710" y="1434015"/>
            <a:ext cx="657664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0" kern="1200" cap="all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SOUTH ASIA </a:t>
            </a:r>
            <a:br>
              <a:rPr lang="en-US" sz="4800" b="0" kern="1200" cap="all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800" b="0" kern="1200" cap="all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HYDROMET FORUM III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tx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A9F0B-A446-4726-8A12-1248725BEB54}" type="datetimeFigureOut">
              <a:rPr lang="en-IN" smtClean="0"/>
              <a:pPr/>
              <a:t>11-11-2021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F7D3A-422A-44A9-A338-B39E83B83E5B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8346376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BACKGROUND 2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170585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sv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57082" y="705124"/>
            <a:ext cx="985372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2" name="Group 2">
            <a:extLst>
              <a:ext uri="{FF2B5EF4-FFF2-40B4-BE49-F238E27FC236}">
                <a16:creationId xmlns="" xmlns:a16="http://schemas.microsoft.com/office/drawing/2014/main" id="{20B8B1B3-0362-4721-9A67-995CF9E072B2}"/>
              </a:ext>
            </a:extLst>
          </p:cNvPr>
          <p:cNvGrpSpPr>
            <a:grpSpLocks noChangeAspect="1"/>
          </p:cNvGrpSpPr>
          <p:nvPr userDrawn="1"/>
        </p:nvGrpSpPr>
        <p:grpSpPr>
          <a:xfrm rot="-10800000">
            <a:off x="6352308" y="-2"/>
            <a:ext cx="5839691" cy="5687449"/>
            <a:chOff x="0" y="0"/>
            <a:chExt cx="6350000" cy="6339840"/>
          </a:xfrm>
        </p:grpSpPr>
        <p:sp>
          <p:nvSpPr>
            <p:cNvPr id="13" name="Freeform 3">
              <a:extLst>
                <a:ext uri="{FF2B5EF4-FFF2-40B4-BE49-F238E27FC236}">
                  <a16:creationId xmlns="" xmlns:a16="http://schemas.microsoft.com/office/drawing/2014/main" id="{F8320262-7892-4CA7-B214-95C961443D13}"/>
                </a:ext>
              </a:extLst>
            </p:cNvPr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BD0D">
                <a:alpha val="60000"/>
              </a:srgbClr>
            </a:solidFill>
          </p:spPr>
        </p:sp>
      </p:grpSp>
      <p:grpSp>
        <p:nvGrpSpPr>
          <p:cNvPr id="14" name="Group 5">
            <a:extLst>
              <a:ext uri="{FF2B5EF4-FFF2-40B4-BE49-F238E27FC236}">
                <a16:creationId xmlns="" xmlns:a16="http://schemas.microsoft.com/office/drawing/2014/main" id="{0C3B61A8-0110-4D57-A462-8D4CF539DA09}"/>
              </a:ext>
            </a:extLst>
          </p:cNvPr>
          <p:cNvGrpSpPr/>
          <p:nvPr userDrawn="1"/>
        </p:nvGrpSpPr>
        <p:grpSpPr>
          <a:xfrm rot="-5400000">
            <a:off x="8364418" y="3030413"/>
            <a:ext cx="3181643" cy="4473530"/>
            <a:chOff x="0" y="0"/>
            <a:chExt cx="4837686" cy="6383823"/>
          </a:xfrm>
        </p:grpSpPr>
        <p:sp>
          <p:nvSpPr>
            <p:cNvPr id="15" name="Freeform 6">
              <a:extLst>
                <a:ext uri="{FF2B5EF4-FFF2-40B4-BE49-F238E27FC236}">
                  <a16:creationId xmlns="" xmlns:a16="http://schemas.microsoft.com/office/drawing/2014/main" id="{CD2A41DC-CE69-4E62-ACDE-FE52C57C0ACA}"/>
                </a:ext>
              </a:extLst>
            </p:cNvPr>
            <p:cNvSpPr/>
            <p:nvPr/>
          </p:nvSpPr>
          <p:spPr>
            <a:xfrm>
              <a:off x="0" y="0"/>
              <a:ext cx="4837686" cy="6383823"/>
            </a:xfrm>
            <a:custGeom>
              <a:avLst/>
              <a:gdLst/>
              <a:ahLst/>
              <a:cxnLst/>
              <a:rect l="l" t="t" r="r" b="b"/>
              <a:pathLst>
                <a:path w="4837686" h="6383823">
                  <a:moveTo>
                    <a:pt x="4837686" y="6383823"/>
                  </a:moveTo>
                  <a:lnTo>
                    <a:pt x="0" y="6383823"/>
                  </a:lnTo>
                  <a:lnTo>
                    <a:pt x="0" y="0"/>
                  </a:lnTo>
                  <a:lnTo>
                    <a:pt x="4837686" y="6383823"/>
                  </a:lnTo>
                  <a:close/>
                </a:path>
              </a:pathLst>
            </a:custGeom>
            <a:solidFill>
              <a:srgbClr val="161E44">
                <a:alpha val="84706"/>
              </a:srgbClr>
            </a:solidFill>
          </p:spPr>
        </p:sp>
      </p:grpSp>
      <p:pic>
        <p:nvPicPr>
          <p:cNvPr id="16" name="Picture 2">
            <a:extLst>
              <a:ext uri="{FF2B5EF4-FFF2-40B4-BE49-F238E27FC236}">
                <a16:creationId xmlns="" xmlns:a16="http://schemas.microsoft.com/office/drawing/2014/main" id="{DF06F98C-83D6-45A6-B877-F2FE4195AB2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>
            <a:alphaModFix amt="16000"/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="" xmlns:asvg="http://schemas.microsoft.com/office/drawing/2016/SVG/main" r:embed="rId16"/>
              </a:ext>
            </a:extLst>
          </a:blip>
          <a:srcRect l="3240" r="17189"/>
          <a:stretch/>
        </p:blipFill>
        <p:spPr>
          <a:xfrm rot="18786361">
            <a:off x="305420" y="2120568"/>
            <a:ext cx="8750834" cy="461451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static.pib.gov.in/WriteReadData/userfiles/0311_pdf_FINAL_REPORT_MoES_NCAER.pdf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diagramData" Target="../diagrams/data1.xml"/><Relationship Id="rId3" Type="http://schemas.openxmlformats.org/officeDocument/2006/relationships/image" Target="../media/image18.png"/><Relationship Id="rId7" Type="http://schemas.openxmlformats.org/officeDocument/2006/relationships/image" Target="../media/image22.jpeg"/><Relationship Id="rId12" Type="http://schemas.openxmlformats.org/officeDocument/2006/relationships/image" Target="../media/image27.jpeg"/><Relationship Id="rId17" Type="http://schemas.microsoft.com/office/2007/relationships/diagramDrawing" Target="../diagrams/drawing1.xml"/><Relationship Id="rId2" Type="http://schemas.openxmlformats.org/officeDocument/2006/relationships/image" Target="../media/image17.png"/><Relationship Id="rId16" Type="http://schemas.openxmlformats.org/officeDocument/2006/relationships/diagramColors" Target="../diagrams/colors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pn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5" Type="http://schemas.openxmlformats.org/officeDocument/2006/relationships/diagramQuickStyle" Target="../diagrams/quickStyle1.xml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AA282935-5E6D-48BD-B6BF-0753DFAF90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User-focused tailor-made weather and climate services driving the climate/ early warning information value chain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FCBC9C3-279F-4C9E-B5C6-767F2E55CE8B}"/>
              </a:ext>
            </a:extLst>
          </p:cNvPr>
          <p:cNvSpPr txBox="1"/>
          <p:nvPr/>
        </p:nvSpPr>
        <p:spPr>
          <a:xfrm>
            <a:off x="0" y="4025330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hlinkClick r:id="rId2"/>
              </a:rPr>
              <a:t>Benefits of Climate Information Services to National Economy: rationale for investing on NMHSs </a:t>
            </a:r>
          </a:p>
          <a:p>
            <a:pPr algn="ctr"/>
            <a:r>
              <a:rPr lang="en-US" sz="2400" dirty="0" smtClean="0">
                <a:solidFill>
                  <a:srgbClr val="990033"/>
                </a:solidFill>
                <a:hlinkClick r:id="rId2"/>
              </a:rPr>
              <a:t>a study by </a:t>
            </a:r>
          </a:p>
          <a:p>
            <a:pPr algn="ctr"/>
            <a:r>
              <a:rPr lang="en-US" sz="2400" dirty="0" smtClean="0">
                <a:solidFill>
                  <a:srgbClr val="990033"/>
                </a:solidFill>
                <a:hlinkClick r:id="rId2"/>
              </a:rPr>
              <a:t>National</a:t>
            </a:r>
            <a:r>
              <a:rPr lang="en-US" sz="2400" dirty="0" smtClean="0">
                <a:hlinkClick r:id="rId2"/>
              </a:rPr>
              <a:t> Council of  Applied </a:t>
            </a:r>
            <a:r>
              <a:rPr lang="en-US" sz="2400" u="sng" dirty="0" smtClean="0">
                <a:solidFill>
                  <a:srgbClr val="C00000"/>
                </a:solidFill>
                <a:hlinkClick r:id="rId2"/>
              </a:rPr>
              <a:t>Economic</a:t>
            </a:r>
            <a:r>
              <a:rPr lang="en-US" sz="2400" u="sng" dirty="0" smtClean="0">
                <a:solidFill>
                  <a:srgbClr val="C00000"/>
                </a:solidFill>
              </a:rPr>
              <a:t> Research</a:t>
            </a:r>
            <a:endParaRPr lang="en-US" sz="2400" b="1" u="sng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E91368A-6DC9-4940-AB23-AE8213B90655}"/>
              </a:ext>
            </a:extLst>
          </p:cNvPr>
          <p:cNvSpPr txBox="1"/>
          <p:nvPr/>
        </p:nvSpPr>
        <p:spPr>
          <a:xfrm>
            <a:off x="547894" y="5800962"/>
            <a:ext cx="110962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 smtClean="0">
                <a:latin typeface="+mj-lt"/>
              </a:rPr>
              <a:t>Dr</a:t>
            </a:r>
            <a:r>
              <a:rPr lang="en-US" sz="2000" b="1" dirty="0" smtClean="0">
                <a:latin typeface="+mj-lt"/>
              </a:rPr>
              <a:t> </a:t>
            </a:r>
            <a:r>
              <a:rPr lang="en-US" sz="2000" b="1" dirty="0" err="1" smtClean="0">
                <a:latin typeface="+mj-lt"/>
              </a:rPr>
              <a:t>Parvinder</a:t>
            </a:r>
            <a:r>
              <a:rPr lang="en-US" sz="2000" b="1" dirty="0" smtClean="0">
                <a:latin typeface="+mj-lt"/>
              </a:rPr>
              <a:t> Maini</a:t>
            </a:r>
          </a:p>
          <a:p>
            <a:pPr algn="ctr"/>
            <a:r>
              <a:rPr lang="en-US" sz="2000" b="1" dirty="0" smtClean="0">
                <a:latin typeface="+mj-lt"/>
              </a:rPr>
              <a:t>Ministry of Earth Sciences, </a:t>
            </a:r>
            <a:r>
              <a:rPr lang="en-US" sz="2000" b="1" dirty="0" err="1" smtClean="0">
                <a:latin typeface="+mj-lt"/>
              </a:rPr>
              <a:t>Govt</a:t>
            </a:r>
            <a:r>
              <a:rPr lang="en-US" sz="2000" b="1" dirty="0" smtClean="0">
                <a:latin typeface="+mj-lt"/>
              </a:rPr>
              <a:t> of India</a:t>
            </a:r>
            <a:endParaRPr lang="en-US" sz="2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685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533007" y="306390"/>
            <a:ext cx="11360728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dirty="0" smtClean="0"/>
              <a:t> </a:t>
            </a:r>
            <a:r>
              <a:rPr lang="en-US" sz="2800" b="1" dirty="0" smtClean="0">
                <a:cs typeface="Tahoma" pitchFamily="34" charset="0"/>
              </a:rPr>
              <a:t>Ministry of Earth Sciences</a:t>
            </a:r>
          </a:p>
          <a:p>
            <a:pPr algn="ctr"/>
            <a:endParaRPr lang="en-US" sz="2800" b="1" dirty="0" smtClean="0">
              <a:cs typeface="Tahoma" pitchFamily="34" charset="0"/>
            </a:endParaRPr>
          </a:p>
          <a:p>
            <a:pPr lvl="0"/>
            <a:endParaRPr lang="en-US" sz="2800" b="1" dirty="0" smtClean="0">
              <a:cs typeface="Tahoma" pitchFamily="34" charset="0"/>
            </a:endParaRPr>
          </a:p>
          <a:p>
            <a:pPr lvl="0"/>
            <a:r>
              <a:rPr lang="en-US" sz="2800" b="1" dirty="0" smtClean="0">
                <a:cs typeface="Tahoma" pitchFamily="34" charset="0"/>
              </a:rPr>
              <a:t>Vision </a:t>
            </a:r>
          </a:p>
          <a:p>
            <a:pPr lvl="0"/>
            <a:r>
              <a:rPr lang="en-US" sz="2800" dirty="0" smtClean="0">
                <a:solidFill>
                  <a:srgbClr val="C00000"/>
                </a:solidFill>
                <a:cs typeface="Tahoma" pitchFamily="34" charset="0"/>
              </a:rPr>
              <a:t>To excel as knowledge and technology enterprise in realm of Earth </a:t>
            </a:r>
            <a:r>
              <a:rPr lang="en-US" sz="2800" dirty="0" smtClean="0">
                <a:solidFill>
                  <a:srgbClr val="C00000"/>
                </a:solidFill>
                <a:cs typeface="Tahoma" pitchFamily="34" charset="0"/>
              </a:rPr>
              <a:t>S</a:t>
            </a:r>
            <a:r>
              <a:rPr lang="en-US" sz="2800" dirty="0" smtClean="0">
                <a:solidFill>
                  <a:srgbClr val="C00000"/>
                </a:solidFill>
                <a:cs typeface="Tahoma" pitchFamily="34" charset="0"/>
              </a:rPr>
              <a:t>ystem </a:t>
            </a:r>
            <a:r>
              <a:rPr lang="en-US" sz="2800" dirty="0" smtClean="0">
                <a:solidFill>
                  <a:srgbClr val="C00000"/>
                </a:solidFill>
                <a:cs typeface="Tahoma" pitchFamily="34" charset="0"/>
              </a:rPr>
              <a:t>S</a:t>
            </a:r>
            <a:r>
              <a:rPr lang="en-US" sz="2800" dirty="0" smtClean="0">
                <a:solidFill>
                  <a:srgbClr val="C00000"/>
                </a:solidFill>
                <a:cs typeface="Tahoma" pitchFamily="34" charset="0"/>
              </a:rPr>
              <a:t>cience for socio-economic benefit of the society</a:t>
            </a:r>
          </a:p>
          <a:p>
            <a:pPr lvl="0"/>
            <a:endParaRPr lang="en-US" sz="2800" cap="all" dirty="0" smtClean="0">
              <a:solidFill>
                <a:srgbClr val="C00000"/>
              </a:solidFill>
            </a:endParaRPr>
          </a:p>
          <a:p>
            <a:r>
              <a:rPr lang="en-US" sz="2800" b="1" dirty="0" smtClean="0"/>
              <a:t>Mission</a:t>
            </a:r>
            <a:endParaRPr lang="en-US" sz="2800" b="1" dirty="0" smtClean="0"/>
          </a:p>
          <a:p>
            <a:r>
              <a:rPr lang="en-US" sz="2800" dirty="0" smtClean="0">
                <a:solidFill>
                  <a:srgbClr val="C00000"/>
                </a:solidFill>
              </a:rPr>
              <a:t>To provide services for weather, climate, ocean and coastal state, hydrology, seismology and natural hazards; to explore and harness marine living and non-living resources in a sustainable manner and to explore the three poles of the Earth (Arctic, Antarctic and Himalayas</a:t>
            </a:r>
            <a:r>
              <a:rPr lang="en-US" sz="2800" dirty="0" smtClean="0">
                <a:solidFill>
                  <a:srgbClr val="C00000"/>
                </a:solidFill>
              </a:rPr>
              <a:t>)</a:t>
            </a:r>
            <a:endParaRPr lang="en-US" sz="2600" dirty="0" smtClean="0"/>
          </a:p>
          <a:p>
            <a:endParaRPr 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xmlns="" val="84116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879" y="143691"/>
            <a:ext cx="11319071" cy="280851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000" dirty="0" smtClean="0">
                <a:solidFill>
                  <a:srgbClr val="0070C0"/>
                </a:solidFill>
              </a:rPr>
              <a:t>Over the years Considerable Investments made in improving </a:t>
            </a:r>
            <a:r>
              <a:rPr lang="en-US" sz="3000" dirty="0" smtClean="0">
                <a:solidFill>
                  <a:srgbClr val="0070C0"/>
                </a:solidFill>
              </a:rPr>
              <a:t>weather, marine and other hazard related services</a:t>
            </a:r>
            <a:endParaRPr lang="en-US" sz="3000" dirty="0" smtClean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en-US" sz="3000" i="1" dirty="0" smtClean="0">
                <a:solidFill>
                  <a:srgbClr val="FF0000"/>
                </a:solidFill>
                <a:latin typeface="Calibri" charset="0"/>
                <a:ea typeface="Calibri" charset="0"/>
                <a:cs typeface="Mangal" charset="0"/>
              </a:rPr>
              <a:t>While the </a:t>
            </a:r>
            <a:r>
              <a:rPr lang="en-US" sz="3000" i="1" u="sng" dirty="0">
                <a:solidFill>
                  <a:schemeClr val="tx1"/>
                </a:solidFill>
                <a:latin typeface="Calibri" charset="0"/>
                <a:ea typeface="Calibri" charset="0"/>
                <a:cs typeface="Mangal" charset="0"/>
              </a:rPr>
              <a:t>costs of rendering these services </a:t>
            </a:r>
            <a:r>
              <a:rPr lang="en-US" sz="3000" i="1" dirty="0">
                <a:solidFill>
                  <a:srgbClr val="FF0000"/>
                </a:solidFill>
                <a:latin typeface="Calibri" charset="0"/>
                <a:ea typeface="Calibri" charset="0"/>
                <a:cs typeface="Mangal" charset="0"/>
              </a:rPr>
              <a:t>is quantifiable through the </a:t>
            </a:r>
            <a:r>
              <a:rPr lang="en-US" sz="3000" i="1" u="sng" dirty="0">
                <a:solidFill>
                  <a:schemeClr val="tx1"/>
                </a:solidFill>
                <a:latin typeface="Calibri" charset="0"/>
                <a:ea typeface="Calibri" charset="0"/>
                <a:cs typeface="Mangal" charset="0"/>
              </a:rPr>
              <a:t>Ministry's budget </a:t>
            </a:r>
            <a:r>
              <a:rPr lang="en-US" sz="3000" i="1" dirty="0">
                <a:solidFill>
                  <a:srgbClr val="FF0000"/>
                </a:solidFill>
                <a:latin typeface="Calibri" charset="0"/>
                <a:ea typeface="Calibri" charset="0"/>
                <a:cs typeface="Mangal" charset="0"/>
              </a:rPr>
              <a:t>but the </a:t>
            </a:r>
            <a:r>
              <a:rPr lang="en-US" sz="3000" i="1" u="sng" dirty="0">
                <a:solidFill>
                  <a:schemeClr val="tx1"/>
                </a:solidFill>
                <a:latin typeface="Calibri" charset="0"/>
                <a:ea typeface="Calibri" charset="0"/>
                <a:cs typeface="Mangal" charset="0"/>
              </a:rPr>
              <a:t>societal benefit of these services </a:t>
            </a:r>
            <a:r>
              <a:rPr lang="en-US" sz="3000" i="1" dirty="0">
                <a:solidFill>
                  <a:srgbClr val="FF0000"/>
                </a:solidFill>
                <a:latin typeface="Calibri" charset="0"/>
                <a:ea typeface="Calibri" charset="0"/>
                <a:cs typeface="Mangal" charset="0"/>
              </a:rPr>
              <a:t>in quantifiable terms can be known only through </a:t>
            </a:r>
            <a:r>
              <a:rPr lang="en-US" sz="3000" i="1" u="sng" dirty="0">
                <a:solidFill>
                  <a:schemeClr val="tx1"/>
                </a:solidFill>
                <a:latin typeface="Calibri" charset="0"/>
                <a:ea typeface="Calibri" charset="0"/>
                <a:cs typeface="Mangal" charset="0"/>
              </a:rPr>
              <a:t>third party evaluation </a:t>
            </a:r>
            <a:r>
              <a:rPr lang="en-US" sz="3000" i="1" dirty="0">
                <a:solidFill>
                  <a:srgbClr val="FF0000"/>
                </a:solidFill>
                <a:latin typeface="Calibri" charset="0"/>
                <a:ea typeface="Calibri" charset="0"/>
                <a:cs typeface="Mangal" charset="0"/>
              </a:rPr>
              <a:t>and through specific studies designed for the purpose</a:t>
            </a:r>
            <a:r>
              <a:rPr lang="en-US" sz="3000" i="1" dirty="0" smtClean="0">
                <a:solidFill>
                  <a:srgbClr val="FF0000"/>
                </a:solidFill>
                <a:latin typeface="Calibri" charset="0"/>
                <a:ea typeface="Calibri" charset="0"/>
                <a:cs typeface="Mangal" charset="0"/>
              </a:rPr>
              <a:t>.</a:t>
            </a:r>
            <a:endParaRPr lang="en-GB" sz="30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5879" y="3239588"/>
            <a:ext cx="10809618" cy="34501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800" dirty="0">
                <a:solidFill>
                  <a:srgbClr val="FF0000"/>
                </a:solidFill>
                <a:latin typeface="Calibri" charset="0"/>
                <a:ea typeface="Calibri" charset="0"/>
                <a:cs typeface="Mangal" charset="0"/>
              </a:rPr>
              <a:t>Third party evaluation </a:t>
            </a:r>
            <a:r>
              <a:rPr lang="en-US" sz="2800" dirty="0" smtClean="0">
                <a:latin typeface="Calibri" charset="0"/>
                <a:ea typeface="Calibri" charset="0"/>
                <a:cs typeface="Mangal" charset="0"/>
              </a:rPr>
              <a:t>serves many </a:t>
            </a:r>
            <a:r>
              <a:rPr lang="en-US" sz="2800" dirty="0">
                <a:latin typeface="Calibri" charset="0"/>
                <a:ea typeface="Calibri" charset="0"/>
                <a:cs typeface="Mangal" charset="0"/>
              </a:rPr>
              <a:t>purposes </a:t>
            </a:r>
          </a:p>
          <a:p>
            <a:pPr marL="514350" indent="-514350" algn="just">
              <a:lnSpc>
                <a:spcPct val="115000"/>
              </a:lnSpc>
              <a:spcAft>
                <a:spcPts val="1000"/>
              </a:spcAft>
              <a:buAutoNum type="romanLcParenBoth"/>
            </a:pPr>
            <a:r>
              <a:rPr lang="en-US" sz="2800" dirty="0" smtClean="0">
                <a:solidFill>
                  <a:srgbClr val="FF0000"/>
                </a:solidFill>
                <a:latin typeface="Calibri" charset="0"/>
                <a:ea typeface="Calibri" charset="0"/>
                <a:cs typeface="Mangal" charset="0"/>
              </a:rPr>
              <a:t>constructive </a:t>
            </a:r>
            <a:r>
              <a:rPr lang="en-US" sz="2800" dirty="0">
                <a:solidFill>
                  <a:srgbClr val="FF0000"/>
                </a:solidFill>
                <a:latin typeface="Calibri" charset="0"/>
                <a:ea typeface="Calibri" charset="0"/>
                <a:cs typeface="Mangal" charset="0"/>
              </a:rPr>
              <a:t>feedback </a:t>
            </a:r>
            <a:r>
              <a:rPr lang="en-US" sz="2800" dirty="0">
                <a:latin typeface="Calibri" charset="0"/>
                <a:ea typeface="Calibri" charset="0"/>
                <a:cs typeface="Mangal" charset="0"/>
              </a:rPr>
              <a:t>about the services being rendered, thereby helps in improving the service </a:t>
            </a:r>
            <a:endParaRPr lang="en-US" sz="2800" dirty="0" smtClean="0">
              <a:latin typeface="Calibri" charset="0"/>
              <a:ea typeface="Calibri" charset="0"/>
              <a:cs typeface="Mangal" charset="0"/>
            </a:endParaRPr>
          </a:p>
          <a:p>
            <a:pPr marL="465138" indent="-465138" algn="just">
              <a:lnSpc>
                <a:spcPct val="115000"/>
              </a:lnSpc>
              <a:spcAft>
                <a:spcPts val="1000"/>
              </a:spcAft>
            </a:pPr>
            <a:r>
              <a:rPr lang="en-US" sz="2800" dirty="0" smtClean="0">
                <a:latin typeface="Calibri" charset="0"/>
                <a:ea typeface="Calibri" charset="0"/>
                <a:cs typeface="Mangal" charset="0"/>
              </a:rPr>
              <a:t>(ii) </a:t>
            </a:r>
            <a:r>
              <a:rPr lang="en-US" sz="2800" dirty="0">
                <a:latin typeface="Calibri" charset="0"/>
                <a:ea typeface="Calibri" charset="0"/>
                <a:cs typeface="Mangal" charset="0"/>
              </a:rPr>
              <a:t>helps to </a:t>
            </a:r>
            <a:r>
              <a:rPr lang="en-US" sz="2800" dirty="0">
                <a:solidFill>
                  <a:srgbClr val="FF0000"/>
                </a:solidFill>
                <a:latin typeface="Calibri" charset="0"/>
                <a:ea typeface="Calibri" charset="0"/>
                <a:cs typeface="Mangal" charset="0"/>
              </a:rPr>
              <a:t>understand and narrow the gap </a:t>
            </a:r>
            <a:r>
              <a:rPr lang="en-US" sz="2800" dirty="0">
                <a:latin typeface="Calibri" charset="0"/>
                <a:ea typeface="Calibri" charset="0"/>
                <a:cs typeface="Mangal" charset="0"/>
              </a:rPr>
              <a:t>between </a:t>
            </a:r>
            <a:r>
              <a:rPr lang="en-US" sz="2800" dirty="0">
                <a:solidFill>
                  <a:srgbClr val="FF0000"/>
                </a:solidFill>
                <a:latin typeface="Calibri" charset="0"/>
                <a:ea typeface="Calibri" charset="0"/>
                <a:cs typeface="Mangal" charset="0"/>
              </a:rPr>
              <a:t>information </a:t>
            </a:r>
            <a:r>
              <a:rPr lang="en-US" sz="2800" dirty="0">
                <a:latin typeface="Calibri" charset="0"/>
                <a:ea typeface="Calibri" charset="0"/>
                <a:cs typeface="Mangal" charset="0"/>
              </a:rPr>
              <a:t>being</a:t>
            </a:r>
            <a:r>
              <a:rPr lang="en-US" sz="2800" dirty="0">
                <a:solidFill>
                  <a:srgbClr val="FF0000"/>
                </a:solidFill>
                <a:latin typeface="Calibri" charset="0"/>
                <a:ea typeface="Calibri" charset="0"/>
                <a:cs typeface="Mangal" charset="0"/>
              </a:rPr>
              <a:t> provided </a:t>
            </a:r>
            <a:r>
              <a:rPr lang="en-US" sz="2800" dirty="0">
                <a:latin typeface="Calibri" charset="0"/>
                <a:ea typeface="Calibri" charset="0"/>
                <a:cs typeface="Mangal" charset="0"/>
              </a:rPr>
              <a:t>and the </a:t>
            </a:r>
            <a:r>
              <a:rPr lang="en-US" sz="2800" dirty="0">
                <a:solidFill>
                  <a:srgbClr val="FF0000"/>
                </a:solidFill>
                <a:latin typeface="Calibri" charset="0"/>
                <a:ea typeface="Calibri" charset="0"/>
                <a:cs typeface="Mangal" charset="0"/>
              </a:rPr>
              <a:t>information </a:t>
            </a:r>
            <a:r>
              <a:rPr lang="en-US" sz="2800" dirty="0">
                <a:latin typeface="Calibri" charset="0"/>
                <a:ea typeface="Calibri" charset="0"/>
                <a:cs typeface="Mangal" charset="0"/>
              </a:rPr>
              <a:t>being </a:t>
            </a:r>
            <a:r>
              <a:rPr lang="en-US" sz="2800" dirty="0">
                <a:solidFill>
                  <a:srgbClr val="FF0000"/>
                </a:solidFill>
                <a:latin typeface="Calibri" charset="0"/>
                <a:ea typeface="Calibri" charset="0"/>
                <a:cs typeface="Mangal" charset="0"/>
              </a:rPr>
              <a:t>sought</a:t>
            </a:r>
            <a:r>
              <a:rPr lang="en-US" sz="2800" dirty="0">
                <a:latin typeface="Calibri" charset="0"/>
                <a:ea typeface="Calibri" charset="0"/>
                <a:cs typeface="Mangal" charset="0"/>
              </a:rPr>
              <a:t> by the end </a:t>
            </a:r>
            <a:r>
              <a:rPr lang="en-US" sz="2800" dirty="0" smtClean="0">
                <a:latin typeface="Calibri" charset="0"/>
                <a:ea typeface="Calibri" charset="0"/>
                <a:cs typeface="Mangal" charset="0"/>
              </a:rPr>
              <a:t>user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800" dirty="0" smtClean="0">
                <a:latin typeface="Calibri" charset="0"/>
                <a:ea typeface="Calibri" charset="0"/>
                <a:cs typeface="Mangal" charset="0"/>
              </a:rPr>
              <a:t> </a:t>
            </a:r>
            <a:r>
              <a:rPr lang="en-US" sz="2800" dirty="0">
                <a:latin typeface="Calibri" charset="0"/>
                <a:ea typeface="Calibri" charset="0"/>
                <a:cs typeface="Mangal" charset="0"/>
              </a:rPr>
              <a:t>(iii) the </a:t>
            </a:r>
            <a:r>
              <a:rPr lang="en-US" sz="2800" dirty="0">
                <a:solidFill>
                  <a:srgbClr val="FF0000"/>
                </a:solidFill>
                <a:latin typeface="Calibri" charset="0"/>
                <a:ea typeface="Calibri" charset="0"/>
                <a:cs typeface="Mangal" charset="0"/>
              </a:rPr>
              <a:t>impact</a:t>
            </a:r>
            <a:r>
              <a:rPr lang="en-US" sz="2800" dirty="0">
                <a:latin typeface="Calibri" charset="0"/>
                <a:ea typeface="Calibri" charset="0"/>
                <a:cs typeface="Mangal" charset="0"/>
              </a:rPr>
              <a:t> of the service in </a:t>
            </a:r>
            <a:r>
              <a:rPr lang="en-US" sz="2800" dirty="0" smtClean="0">
                <a:solidFill>
                  <a:srgbClr val="FF0000"/>
                </a:solidFill>
                <a:latin typeface="Calibri" charset="0"/>
                <a:ea typeface="Calibri" charset="0"/>
                <a:cs typeface="Mangal" charset="0"/>
              </a:rPr>
              <a:t>economic  </a:t>
            </a:r>
            <a:r>
              <a:rPr lang="en-US" sz="2800" dirty="0">
                <a:solidFill>
                  <a:srgbClr val="FF0000"/>
                </a:solidFill>
                <a:latin typeface="Calibri" charset="0"/>
                <a:ea typeface="Calibri" charset="0"/>
                <a:cs typeface="Mangal" charset="0"/>
              </a:rPr>
              <a:t>terms.</a:t>
            </a:r>
            <a:endParaRPr lang="en-GB" sz="1600" dirty="0">
              <a:solidFill>
                <a:srgbClr val="FF0000"/>
              </a:solidFill>
              <a:latin typeface="Calibri" charset="0"/>
              <a:ea typeface="Calibri" charset="0"/>
              <a:cs typeface="Mang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857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630" y="0"/>
            <a:ext cx="11029616" cy="809469"/>
          </a:xfrm>
        </p:spPr>
        <p:txBody>
          <a:bodyPr>
            <a:normAutofit fontScale="90000"/>
          </a:bodyPr>
          <a:lstStyle/>
          <a:p>
            <a:pPr algn="ctr"/>
            <a:r>
              <a:rPr lang="en-IN" sz="2400" dirty="0">
                <a:latin typeface="Arial" panose="020B0604020202020204" pitchFamily="34" charset="0"/>
                <a:cs typeface="Arial" panose="020B0604020202020204" pitchFamily="34" charset="0"/>
              </a:rPr>
              <a:t>National Council of Applied Economic </a:t>
            </a:r>
            <a:r>
              <a:rPr lang="en-I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Research (NCAER)</a:t>
            </a:r>
            <a:r>
              <a:rPr lang="en-IN" sz="2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IN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i="1" dirty="0"/>
              <a:t> </a:t>
            </a:r>
            <a:r>
              <a:rPr lang="en-US" sz="2000" i="1" dirty="0"/>
              <a:t>a non-profit research institution</a:t>
            </a:r>
            <a:endParaRPr lang="en-IN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872" y="914400"/>
            <a:ext cx="5876143" cy="5096656"/>
          </a:xfrm>
        </p:spPr>
        <p:txBody>
          <a:bodyPr>
            <a:noAutofit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en-US" sz="2000" dirty="0" smtClean="0">
                <a:solidFill>
                  <a:srgbClr val="FF0000"/>
                </a:solidFill>
              </a:rPr>
              <a:t>Phase-I </a:t>
            </a:r>
            <a:r>
              <a:rPr lang="en-US" sz="2000" dirty="0">
                <a:solidFill>
                  <a:srgbClr val="FF0000"/>
                </a:solidFill>
              </a:rPr>
              <a:t>: 2010 </a:t>
            </a:r>
            <a:r>
              <a:rPr lang="en-US" sz="2000" dirty="0"/>
              <a:t> </a:t>
            </a:r>
            <a:r>
              <a:rPr lang="en-US" sz="2000" dirty="0" smtClean="0"/>
              <a:t> </a:t>
            </a:r>
            <a:r>
              <a:rPr lang="en-US" sz="2000" dirty="0" smtClean="0">
                <a:solidFill>
                  <a:schemeClr val="tx1"/>
                </a:solidFill>
              </a:rPr>
              <a:t>Economic </a:t>
            </a:r>
            <a:r>
              <a:rPr lang="en-US" sz="2000" dirty="0">
                <a:solidFill>
                  <a:schemeClr val="tx1"/>
                </a:solidFill>
              </a:rPr>
              <a:t>benefits of (</a:t>
            </a:r>
            <a:r>
              <a:rPr lang="en-US" sz="2000" dirty="0" err="1">
                <a:solidFill>
                  <a:schemeClr val="tx1"/>
                </a:solidFill>
              </a:rPr>
              <a:t>i</a:t>
            </a:r>
            <a:r>
              <a:rPr lang="en-US" sz="2000" dirty="0">
                <a:solidFill>
                  <a:schemeClr val="tx1"/>
                </a:solidFill>
              </a:rPr>
              <a:t>) </a:t>
            </a:r>
            <a:r>
              <a:rPr lang="en-US" sz="2000" dirty="0" err="1">
                <a:solidFill>
                  <a:schemeClr val="tx1"/>
                </a:solidFill>
              </a:rPr>
              <a:t>Agromet</a:t>
            </a:r>
            <a:r>
              <a:rPr lang="en-US" sz="2000" dirty="0">
                <a:solidFill>
                  <a:schemeClr val="tx1"/>
                </a:solidFill>
              </a:rPr>
              <a:t> Advisory Service  (ii) Fishery services  </a:t>
            </a:r>
            <a:r>
              <a:rPr lang="en-US" sz="2000" dirty="0" smtClean="0">
                <a:solidFill>
                  <a:schemeClr val="tx1"/>
                </a:solidFill>
              </a:rPr>
              <a:t>(</a:t>
            </a:r>
            <a:r>
              <a:rPr lang="en-US" sz="2000" dirty="0">
                <a:solidFill>
                  <a:schemeClr val="tx1"/>
                </a:solidFill>
              </a:rPr>
              <a:t>iii) Early warning of Hazards (cyclone, tsunami, </a:t>
            </a:r>
            <a:r>
              <a:rPr lang="en-US" sz="2000" dirty="0" smtClean="0">
                <a:solidFill>
                  <a:schemeClr val="tx1"/>
                </a:solidFill>
              </a:rPr>
              <a:t>floods) (</a:t>
            </a:r>
            <a:r>
              <a:rPr lang="en-US" sz="2000" dirty="0">
                <a:solidFill>
                  <a:schemeClr val="tx1"/>
                </a:solidFill>
              </a:rPr>
              <a:t>iv) Public weather Service </a:t>
            </a:r>
            <a:endParaRPr lang="en-US" sz="2000" dirty="0" smtClean="0">
              <a:solidFill>
                <a:schemeClr val="tx1"/>
              </a:solidFill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US" sz="2000" dirty="0" smtClean="0"/>
              <a:t> - </a:t>
            </a:r>
            <a:r>
              <a:rPr lang="en-US" sz="2000" dirty="0" smtClean="0">
                <a:solidFill>
                  <a:srgbClr val="0070C0"/>
                </a:solidFill>
              </a:rPr>
              <a:t>Only 24% of Farmers aware of AAS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smtClean="0">
                <a:solidFill>
                  <a:srgbClr val="0070C0"/>
                </a:solidFill>
              </a:rPr>
              <a:t>        </a:t>
            </a:r>
            <a:r>
              <a:rPr lang="en-US" sz="2000" dirty="0" smtClean="0">
                <a:solidFill>
                  <a:srgbClr val="0070C0"/>
                </a:solidFill>
              </a:rPr>
              <a:t>Economic </a:t>
            </a:r>
            <a:r>
              <a:rPr lang="en-US" sz="2000" dirty="0" smtClean="0">
                <a:solidFill>
                  <a:srgbClr val="0070C0"/>
                </a:solidFill>
              </a:rPr>
              <a:t>Benefit ~</a:t>
            </a:r>
            <a:r>
              <a:rPr lang="en-US" sz="2000" dirty="0" smtClean="0">
                <a:solidFill>
                  <a:srgbClr val="0070C0"/>
                </a:solidFill>
              </a:rPr>
              <a:t>500 </a:t>
            </a:r>
            <a:r>
              <a:rPr lang="en-US" sz="2000" dirty="0" smtClean="0">
                <a:solidFill>
                  <a:srgbClr val="0070C0"/>
                </a:solidFill>
              </a:rPr>
              <a:t>b</a:t>
            </a:r>
            <a:r>
              <a:rPr lang="en-US" sz="2000" dirty="0" smtClean="0">
                <a:solidFill>
                  <a:srgbClr val="0070C0"/>
                </a:solidFill>
              </a:rPr>
              <a:t>illion</a:t>
            </a:r>
            <a:endParaRPr lang="en-US" sz="2000" dirty="0" smtClean="0">
              <a:solidFill>
                <a:srgbClr val="0070C0"/>
              </a:solidFill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US" sz="2000" dirty="0" smtClean="0">
                <a:solidFill>
                  <a:srgbClr val="0070C0"/>
                </a:solidFill>
              </a:rPr>
              <a:t> - 90% of fishers aware of the service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smtClean="0">
                <a:solidFill>
                  <a:srgbClr val="0070C0"/>
                </a:solidFill>
              </a:rPr>
              <a:t>        </a:t>
            </a:r>
            <a:r>
              <a:rPr lang="en-US" sz="2000" dirty="0" smtClean="0">
                <a:solidFill>
                  <a:srgbClr val="0070C0"/>
                </a:solidFill>
              </a:rPr>
              <a:t>Economic </a:t>
            </a:r>
            <a:r>
              <a:rPr lang="en-US" sz="2000" dirty="0" smtClean="0">
                <a:solidFill>
                  <a:srgbClr val="0070C0"/>
                </a:solidFill>
              </a:rPr>
              <a:t>Benefit ~</a:t>
            </a:r>
            <a:r>
              <a:rPr lang="en-US" sz="2000" dirty="0" smtClean="0">
                <a:solidFill>
                  <a:srgbClr val="0070C0"/>
                </a:solidFill>
              </a:rPr>
              <a:t>340 billion</a:t>
            </a:r>
            <a:endParaRPr lang="en-US" sz="2000" dirty="0" smtClean="0"/>
          </a:p>
          <a:p>
            <a:pPr marL="0" indent="0">
              <a:spcAft>
                <a:spcPts val="0"/>
              </a:spcAft>
              <a:buNone/>
            </a:pPr>
            <a:r>
              <a:rPr lang="en-US" sz="2000" dirty="0" smtClean="0">
                <a:solidFill>
                  <a:srgbClr val="FF0000"/>
                </a:solidFill>
              </a:rPr>
              <a:t>Phase-II- 2012  </a:t>
            </a:r>
            <a:r>
              <a:rPr lang="en-US" sz="2000" dirty="0" smtClean="0">
                <a:solidFill>
                  <a:schemeClr val="tx1"/>
                </a:solidFill>
              </a:rPr>
              <a:t>Economic benefits (</a:t>
            </a:r>
            <a:r>
              <a:rPr lang="en-US" sz="2000" dirty="0" err="1" smtClean="0">
                <a:solidFill>
                  <a:schemeClr val="tx1"/>
                </a:solidFill>
              </a:rPr>
              <a:t>i</a:t>
            </a:r>
            <a:r>
              <a:rPr lang="en-US" sz="2000" dirty="0" smtClean="0">
                <a:solidFill>
                  <a:schemeClr val="tx1"/>
                </a:solidFill>
              </a:rPr>
              <a:t>) Aviation Services (ii) Desalination Plant (iii) Ornamental Fish (iv) Fattening of Crab &amp; Lobster </a:t>
            </a:r>
            <a:endParaRPr lang="en-US" sz="2000" dirty="0" smtClean="0"/>
          </a:p>
          <a:p>
            <a:pPr marL="0" indent="0">
              <a:spcAft>
                <a:spcPts val="0"/>
              </a:spcAft>
              <a:buNone/>
            </a:pPr>
            <a:r>
              <a:rPr lang="en-US" sz="2000" dirty="0" smtClean="0">
                <a:solidFill>
                  <a:srgbClr val="FF0000"/>
                </a:solidFill>
              </a:rPr>
              <a:t>Phase-III – 2015</a:t>
            </a:r>
            <a:r>
              <a:rPr lang="en-US" sz="2000" dirty="0" smtClean="0"/>
              <a:t> : </a:t>
            </a:r>
            <a:r>
              <a:rPr lang="en-US" sz="2000" dirty="0" smtClean="0">
                <a:solidFill>
                  <a:schemeClr val="tx1"/>
                </a:solidFill>
              </a:rPr>
              <a:t>Economic Benefits of Dynamic Weather and Ocean Information and Advisory Services in India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27377" y="1182550"/>
            <a:ext cx="6064623" cy="452431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r>
              <a:rPr lang="en-US" sz="2400" i="1" dirty="0"/>
              <a:t>In Phase-III, </a:t>
            </a:r>
            <a:r>
              <a:rPr lang="en-US" sz="2400" i="1" dirty="0" smtClean="0"/>
              <a:t>NCAER concluded </a:t>
            </a:r>
          </a:p>
          <a:p>
            <a:endParaRPr lang="en-US" sz="2400" i="1" dirty="0" smtClean="0"/>
          </a:p>
          <a:p>
            <a:pPr marL="342900" indent="-342900">
              <a:buFont typeface="Wingdings" charset="2"/>
              <a:buChar char="Ø"/>
            </a:pPr>
            <a:r>
              <a:rPr lang="en-US" sz="2400" i="1" dirty="0" smtClean="0"/>
              <a:t> </a:t>
            </a:r>
            <a:r>
              <a:rPr lang="en-US" sz="2400" i="1" dirty="0"/>
              <a:t>considerable improvement in the reliability of weather and climate service since 2010 </a:t>
            </a:r>
          </a:p>
          <a:p>
            <a:pPr marL="342900" indent="-342900">
              <a:buFont typeface="Wingdings" charset="2"/>
              <a:buChar char="Ø"/>
            </a:pPr>
            <a:r>
              <a:rPr lang="en-US" sz="2400" i="1" dirty="0" smtClean="0"/>
              <a:t>3 </a:t>
            </a:r>
            <a:r>
              <a:rPr lang="en-US" sz="2400" i="1" dirty="0"/>
              <a:t>times jump in the awareness of the service being rendered by </a:t>
            </a:r>
            <a:r>
              <a:rPr lang="en-US" sz="2400" i="1" dirty="0" err="1" smtClean="0"/>
              <a:t>MoES</a:t>
            </a:r>
            <a:r>
              <a:rPr lang="en-US" sz="2400" i="1" dirty="0" smtClean="0"/>
              <a:t>. </a:t>
            </a:r>
          </a:p>
          <a:p>
            <a:endParaRPr lang="en-US" sz="2400" i="1" dirty="0"/>
          </a:p>
          <a:p>
            <a:pPr algn="just"/>
            <a:r>
              <a:rPr lang="en-US" sz="2400" i="1" dirty="0" smtClean="0">
                <a:solidFill>
                  <a:srgbClr val="990033"/>
                </a:solidFill>
              </a:rPr>
              <a:t>NCAER </a:t>
            </a:r>
            <a:r>
              <a:rPr lang="en-US" sz="2400" i="1" dirty="0">
                <a:solidFill>
                  <a:srgbClr val="990033"/>
                </a:solidFill>
              </a:rPr>
              <a:t>attributed </a:t>
            </a:r>
            <a:r>
              <a:rPr lang="en-US" sz="2400" i="1" dirty="0" smtClean="0">
                <a:solidFill>
                  <a:srgbClr val="990033"/>
                </a:solidFill>
              </a:rPr>
              <a:t>this to </a:t>
            </a:r>
            <a:r>
              <a:rPr lang="en-US" sz="2400" i="1" u="sng" dirty="0" smtClean="0">
                <a:solidFill>
                  <a:srgbClr val="990033"/>
                </a:solidFill>
              </a:rPr>
              <a:t>increased reliability </a:t>
            </a:r>
            <a:r>
              <a:rPr lang="en-US" sz="2400" i="1" dirty="0" smtClean="0">
                <a:solidFill>
                  <a:srgbClr val="990033"/>
                </a:solidFill>
              </a:rPr>
              <a:t>due</a:t>
            </a:r>
            <a:r>
              <a:rPr lang="en-US" sz="2400" i="1" dirty="0">
                <a:solidFill>
                  <a:srgbClr val="990033"/>
                </a:solidFill>
              </a:rPr>
              <a:t> to </a:t>
            </a:r>
            <a:r>
              <a:rPr lang="en-US" sz="2400" i="1" dirty="0" smtClean="0">
                <a:solidFill>
                  <a:srgbClr val="990033"/>
                </a:solidFill>
              </a:rPr>
              <a:t>assimilation of </a:t>
            </a:r>
            <a:r>
              <a:rPr lang="en-US" sz="2400" i="1" dirty="0">
                <a:solidFill>
                  <a:srgbClr val="990033"/>
                </a:solidFill>
              </a:rPr>
              <a:t>more non-conventional data </a:t>
            </a:r>
            <a:r>
              <a:rPr lang="en-US" sz="2400" i="1" dirty="0" smtClean="0">
                <a:solidFill>
                  <a:srgbClr val="990033"/>
                </a:solidFill>
              </a:rPr>
              <a:t>and higher resolution </a:t>
            </a:r>
            <a:r>
              <a:rPr lang="en-US" sz="2400" i="1" dirty="0">
                <a:solidFill>
                  <a:srgbClr val="990033"/>
                </a:solidFill>
              </a:rPr>
              <a:t>of the </a:t>
            </a:r>
            <a:r>
              <a:rPr lang="en-US" sz="2400" i="1" dirty="0" smtClean="0">
                <a:solidFill>
                  <a:srgbClr val="990033"/>
                </a:solidFill>
              </a:rPr>
              <a:t>model, Timely </a:t>
            </a:r>
            <a:r>
              <a:rPr lang="en-US" sz="2400" i="1" dirty="0" smtClean="0">
                <a:solidFill>
                  <a:srgbClr val="990033"/>
                </a:solidFill>
              </a:rPr>
              <a:t>dissemination </a:t>
            </a:r>
            <a:r>
              <a:rPr lang="en-US" sz="2400" i="1" dirty="0" smtClean="0">
                <a:solidFill>
                  <a:srgbClr val="990033"/>
                </a:solidFill>
              </a:rPr>
              <a:t>through v</a:t>
            </a:r>
            <a:r>
              <a:rPr lang="en-US" sz="2400" i="1" dirty="0" smtClean="0">
                <a:solidFill>
                  <a:srgbClr val="990033"/>
                </a:solidFill>
              </a:rPr>
              <a:t>arious modes, </a:t>
            </a:r>
            <a:r>
              <a:rPr lang="en-US" sz="2400" i="1" dirty="0" smtClean="0">
                <a:solidFill>
                  <a:srgbClr val="990033"/>
                </a:solidFill>
              </a:rPr>
              <a:t>interface with NGO for </a:t>
            </a:r>
            <a:r>
              <a:rPr lang="en-US" sz="2400" i="1" dirty="0" smtClean="0">
                <a:solidFill>
                  <a:srgbClr val="990033"/>
                </a:solidFill>
              </a:rPr>
              <a:t>awareness etc.</a:t>
            </a:r>
            <a:endParaRPr lang="en-GB" sz="2400" i="1" dirty="0">
              <a:solidFill>
                <a:srgbClr val="990033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8182" y="5903893"/>
            <a:ext cx="111281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i="1" dirty="0" smtClean="0">
                <a:solidFill>
                  <a:srgbClr val="002060"/>
                </a:solidFill>
                <a:effectLst>
                  <a:glow rad="1155700">
                    <a:srgbClr val="32FFF1">
                      <a:alpha val="40000"/>
                    </a:srgbClr>
                  </a:glow>
                  <a:outerShdw blurRad="1079500" dir="17400000" sx="177000" sy="177000" algn="ctr" rotWithShape="0">
                    <a:srgbClr val="000000">
                      <a:alpha val="8000"/>
                    </a:srgbClr>
                  </a:outerShdw>
                  <a:reflection stA="26000" endPos="65000" dist="50800" dir="5400000" sy="-100000" algn="bl" rotWithShape="0"/>
                </a:effectLst>
              </a:rPr>
              <a:t>Pertinent to carry forward the study to see the Impact of Mission </a:t>
            </a:r>
            <a:r>
              <a:rPr lang="en-US" sz="2800" i="1" dirty="0">
                <a:solidFill>
                  <a:srgbClr val="002060"/>
                </a:solidFill>
                <a:effectLst>
                  <a:glow rad="1155700">
                    <a:srgbClr val="32FFF1">
                      <a:alpha val="40000"/>
                    </a:srgbClr>
                  </a:glow>
                  <a:outerShdw blurRad="1079500" dir="17400000" sx="177000" sy="177000" algn="ctr" rotWithShape="0">
                    <a:srgbClr val="000000">
                      <a:alpha val="8000"/>
                    </a:srgbClr>
                  </a:outerShdw>
                  <a:reflection stA="26000" endPos="65000" dist="50800" dir="5400000" sy="-100000" algn="bl" rotWithShape="0"/>
                </a:effectLst>
              </a:rPr>
              <a:t>M</a:t>
            </a:r>
            <a:r>
              <a:rPr lang="en-US" sz="2800" i="1" dirty="0" smtClean="0">
                <a:solidFill>
                  <a:srgbClr val="002060"/>
                </a:solidFill>
                <a:effectLst>
                  <a:glow rad="1155700">
                    <a:srgbClr val="32FFF1">
                      <a:alpha val="40000"/>
                    </a:srgbClr>
                  </a:glow>
                  <a:outerShdw blurRad="1079500" dir="17400000" sx="177000" sy="177000" algn="ctr" rotWithShape="0">
                    <a:srgbClr val="000000">
                      <a:alpha val="8000"/>
                    </a:srgbClr>
                  </a:outerShdw>
                  <a:reflection stA="26000" endPos="65000" dist="50800" dir="5400000" sy="-100000" algn="bl" rotWithShape="0"/>
                </a:effectLst>
              </a:rPr>
              <a:t>ode programs initiated by </a:t>
            </a:r>
            <a:r>
              <a:rPr lang="en-US" sz="2800" i="1" dirty="0" err="1" smtClean="0">
                <a:solidFill>
                  <a:srgbClr val="002060"/>
                </a:solidFill>
                <a:effectLst>
                  <a:glow rad="1155700">
                    <a:srgbClr val="32FFF1">
                      <a:alpha val="40000"/>
                    </a:srgbClr>
                  </a:glow>
                  <a:outerShdw blurRad="1079500" dir="17400000" sx="177000" sy="177000" algn="ctr" rotWithShape="0">
                    <a:srgbClr val="000000">
                      <a:alpha val="8000"/>
                    </a:srgbClr>
                  </a:outerShdw>
                  <a:reflection stA="26000" endPos="65000" dist="50800" dir="5400000" sy="-100000" algn="bl" rotWithShape="0"/>
                </a:effectLst>
              </a:rPr>
              <a:t>MoES</a:t>
            </a:r>
            <a:r>
              <a:rPr lang="en-US" sz="2800" i="1" dirty="0" smtClean="0">
                <a:solidFill>
                  <a:srgbClr val="002060"/>
                </a:solidFill>
                <a:effectLst>
                  <a:glow rad="1155700">
                    <a:srgbClr val="32FFF1">
                      <a:alpha val="40000"/>
                    </a:srgbClr>
                  </a:glow>
                  <a:outerShdw blurRad="1079500" dir="17400000" sx="177000" sy="177000" algn="ctr" rotWithShape="0">
                    <a:srgbClr val="000000">
                      <a:alpha val="8000"/>
                    </a:srgbClr>
                  </a:outerShdw>
                  <a:reflection stA="26000" endPos="65000" dist="50800" dir="5400000" sy="-100000" algn="bl" rotWithShape="0"/>
                </a:effectLst>
              </a:rPr>
              <a:t> on weather and marine service</a:t>
            </a:r>
            <a:endParaRPr lang="en-US" sz="2800" i="1" dirty="0">
              <a:solidFill>
                <a:srgbClr val="002060"/>
              </a:solidFill>
              <a:effectLst>
                <a:glow rad="1155700">
                  <a:srgbClr val="32FFF1">
                    <a:alpha val="40000"/>
                  </a:srgbClr>
                </a:glow>
                <a:outerShdw blurRad="1079500" dir="17400000" sx="177000" sy="177000" algn="ctr" rotWithShape="0">
                  <a:srgbClr val="000000">
                    <a:alpha val="8000"/>
                  </a:srgbClr>
                </a:outerShdw>
                <a:reflection stA="26000" endPos="65000" dist="508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1781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6839527" y="1164504"/>
            <a:ext cx="3556000" cy="6365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18000" tIns="10800" rIns="18000" bIns="108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ea typeface="MS PGothic" pitchFamily="34" charset="-128"/>
              </a:rPr>
              <a:t> </a:t>
            </a:r>
            <a:r>
              <a:rPr lang="en-GB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ea typeface="MS PGothic" pitchFamily="34" charset="-128"/>
              </a:rPr>
              <a:t>1.5 km regional model </a:t>
            </a:r>
            <a:br>
              <a:rPr lang="en-GB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ea typeface="MS PGothic" pitchFamily="34" charset="-128"/>
              </a:rPr>
            </a:br>
            <a:r>
              <a:rPr lang="en-GB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ea typeface="MS PGothic" pitchFamily="34" charset="-128"/>
              </a:rPr>
              <a:t> up to 48 hr forecast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8057767" y="2910178"/>
            <a:ext cx="3113616" cy="637364"/>
          </a:xfrm>
          <a:prstGeom prst="rect">
            <a:avLst/>
          </a:prstGeom>
          <a:solidFill>
            <a:srgbClr val="EA9C9C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18000" tIns="10800" rIns="18000" bIns="108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ea typeface="MS PGothic" pitchFamily="34" charset="-128"/>
              </a:rPr>
              <a:t>12 km global model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ea typeface="MS PGothic" pitchFamily="34" charset="-128"/>
              </a:rPr>
              <a:t>Up to 10 Day forecasts</a:t>
            </a:r>
          </a:p>
        </p:txBody>
      </p:sp>
      <p:sp>
        <p:nvSpPr>
          <p:cNvPr id="12292" name="Text Box 6"/>
          <p:cNvSpPr txBox="1">
            <a:spLocks noChangeArrowheads="1"/>
          </p:cNvSpPr>
          <p:nvPr/>
        </p:nvSpPr>
        <p:spPr bwMode="auto">
          <a:xfrm>
            <a:off x="7980219" y="1946563"/>
            <a:ext cx="3215217" cy="636588"/>
          </a:xfrm>
          <a:prstGeom prst="rect">
            <a:avLst/>
          </a:prstGeom>
          <a:solidFill>
            <a:srgbClr val="00B05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18000" tIns="10800" rIns="18000" bIns="108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000" dirty="0">
                <a:solidFill>
                  <a:srgbClr val="C00000"/>
                </a:solidFill>
                <a:ea typeface="MS PGothic" pitchFamily="34" charset="-128"/>
              </a:rPr>
              <a:t>4 km regional model up to 72 hr forecast </a:t>
            </a:r>
          </a:p>
        </p:txBody>
      </p:sp>
      <p:sp>
        <p:nvSpPr>
          <p:cNvPr id="12296" name="Rectangle 1"/>
          <p:cNvSpPr>
            <a:spLocks noChangeArrowheads="1"/>
          </p:cNvSpPr>
          <p:nvPr/>
        </p:nvSpPr>
        <p:spPr bwMode="auto">
          <a:xfrm>
            <a:off x="7684655" y="3798457"/>
            <a:ext cx="4064000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000" dirty="0">
                <a:solidFill>
                  <a:srgbClr val="002060"/>
                </a:solidFill>
              </a:rPr>
              <a:t>Global Ensemble Prediction System – </a:t>
            </a:r>
            <a:r>
              <a:rPr lang="en-US" altLang="en-US" sz="2000" dirty="0">
                <a:solidFill>
                  <a:srgbClr val="7030A0"/>
                </a:solidFill>
              </a:rPr>
              <a:t>12 km up to 10 Days</a:t>
            </a:r>
          </a:p>
        </p:txBody>
      </p:sp>
      <p:pic>
        <p:nvPicPr>
          <p:cNvPr id="10245" name="Picture 2" descr="D:\Latest_ppts\July_2016\UMdomains.jpg"/>
          <p:cNvPicPr>
            <a:picLocks noChangeAspect="1" noChangeArrowheads="1"/>
          </p:cNvPicPr>
          <p:nvPr/>
        </p:nvPicPr>
        <p:blipFill>
          <a:blip r:embed="rId3" cstate="print">
            <a:lum contrast="-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850" r="8386" b="8218"/>
          <a:stretch>
            <a:fillRect/>
          </a:stretch>
        </p:blipFill>
        <p:spPr bwMode="auto">
          <a:xfrm>
            <a:off x="401782" y="1427018"/>
            <a:ext cx="6040582" cy="5430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Line 7"/>
          <p:cNvSpPr>
            <a:spLocks noChangeShapeType="1"/>
          </p:cNvSpPr>
          <p:nvPr/>
        </p:nvSpPr>
        <p:spPr bwMode="auto">
          <a:xfrm flipV="1">
            <a:off x="3454400" y="1690255"/>
            <a:ext cx="3500582" cy="216130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7" name="Line 8"/>
          <p:cNvSpPr>
            <a:spLocks noChangeShapeType="1"/>
          </p:cNvSpPr>
          <p:nvPr/>
        </p:nvSpPr>
        <p:spPr bwMode="auto">
          <a:xfrm flipV="1">
            <a:off x="3759200" y="2369127"/>
            <a:ext cx="4318000" cy="166947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8" name="Line 9"/>
          <p:cNvSpPr>
            <a:spLocks noChangeShapeType="1"/>
          </p:cNvSpPr>
          <p:nvPr/>
        </p:nvSpPr>
        <p:spPr bwMode="auto">
          <a:xfrm flipV="1">
            <a:off x="5888182" y="3214253"/>
            <a:ext cx="2147454" cy="66501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9" name="Line 9"/>
          <p:cNvSpPr>
            <a:spLocks noChangeShapeType="1"/>
          </p:cNvSpPr>
          <p:nvPr/>
        </p:nvSpPr>
        <p:spPr bwMode="auto">
          <a:xfrm flipV="1">
            <a:off x="5070764" y="4281055"/>
            <a:ext cx="2461490" cy="27709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02" name="Text Box 3"/>
          <p:cNvSpPr txBox="1">
            <a:spLocks noChangeArrowheads="1"/>
          </p:cNvSpPr>
          <p:nvPr/>
        </p:nvSpPr>
        <p:spPr bwMode="auto">
          <a:xfrm>
            <a:off x="7402945" y="4724403"/>
            <a:ext cx="4572000" cy="637364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lIns="18000" tIns="10800" rIns="18000" bIns="108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000" dirty="0">
                <a:solidFill>
                  <a:schemeClr val="bg1"/>
                </a:solidFill>
                <a:ea typeface="MS PGothic" pitchFamily="34" charset="-128"/>
              </a:rPr>
              <a:t>Global Atmosphere-Ocean Coupled Model- 38 Km (Seasonal and Extended)</a:t>
            </a:r>
          </a:p>
        </p:txBody>
      </p:sp>
      <p:sp>
        <p:nvSpPr>
          <p:cNvPr id="10251" name="Line 9"/>
          <p:cNvSpPr>
            <a:spLocks noChangeShapeType="1"/>
          </p:cNvSpPr>
          <p:nvPr/>
        </p:nvSpPr>
        <p:spPr bwMode="auto">
          <a:xfrm flipV="1">
            <a:off x="3685309" y="5153890"/>
            <a:ext cx="3699164" cy="13854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auto">
          <a:xfrm>
            <a:off x="468923" y="75492"/>
            <a:ext cx="11113477" cy="52322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800" b="1" dirty="0">
                <a:solidFill>
                  <a:srgbClr val="002060"/>
                </a:solidFill>
              </a:rPr>
              <a:t>Seamless </a:t>
            </a:r>
            <a:r>
              <a:rPr lang="en-GB" altLang="en-US" sz="2800" b="1" dirty="0" smtClean="0">
                <a:solidFill>
                  <a:srgbClr val="002060"/>
                </a:solidFill>
              </a:rPr>
              <a:t>Forecasting </a:t>
            </a:r>
            <a:endParaRPr lang="en-US" altLang="en-US" sz="2800" b="1" dirty="0">
              <a:solidFill>
                <a:srgbClr val="002060"/>
              </a:solidFill>
            </a:endParaRP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2844800" y="1115236"/>
            <a:ext cx="3556000" cy="329588"/>
          </a:xfrm>
          <a:prstGeom prst="rect">
            <a:avLst/>
          </a:prstGeom>
          <a:solidFill>
            <a:srgbClr val="00B05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lIns="18000" tIns="10800" rIns="18000" bIns="108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ea typeface="MS PGothic" pitchFamily="34" charset="-128"/>
              </a:rPr>
              <a:t> </a:t>
            </a:r>
            <a:r>
              <a:rPr lang="en-GB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ea typeface="MS PGothic" pitchFamily="34" charset="-128"/>
              </a:rPr>
              <a:t>330 m Delhi Fog Model</a:t>
            </a:r>
          </a:p>
        </p:txBody>
      </p:sp>
      <p:sp>
        <p:nvSpPr>
          <p:cNvPr id="10254" name="Line 7"/>
          <p:cNvSpPr>
            <a:spLocks noChangeShapeType="1"/>
          </p:cNvSpPr>
          <p:nvPr/>
        </p:nvSpPr>
        <p:spPr bwMode="auto">
          <a:xfrm flipV="1">
            <a:off x="3393020" y="1524004"/>
            <a:ext cx="2194982" cy="2389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6220690" y="5860473"/>
            <a:ext cx="3422073" cy="646331"/>
          </a:xfrm>
          <a:prstGeom prst="rect">
            <a:avLst/>
          </a:prstGeom>
          <a:solidFill>
            <a:schemeClr val="accent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Earth System Model (150 km) Climate Change Projections </a:t>
            </a:r>
            <a:endParaRPr lang="en-US" dirty="0"/>
          </a:p>
        </p:txBody>
      </p:sp>
      <p:sp>
        <p:nvSpPr>
          <p:cNvPr id="18" name="Line 9"/>
          <p:cNvSpPr>
            <a:spLocks noChangeShapeType="1"/>
          </p:cNvSpPr>
          <p:nvPr/>
        </p:nvSpPr>
        <p:spPr bwMode="auto">
          <a:xfrm>
            <a:off x="3837709" y="5444834"/>
            <a:ext cx="2355273" cy="74814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679557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534413" y="381016"/>
            <a:ext cx="23446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Nov 2017-Feb 2018 (ONGOING)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49943" y="22303"/>
            <a:ext cx="11254154" cy="856343"/>
          </a:xfrm>
          <a:prstGeom prst="rect">
            <a:avLst/>
          </a:prstGeom>
          <a:solidFill>
            <a:srgbClr val="002060"/>
          </a:solidFill>
        </p:spPr>
        <p:txBody>
          <a:bodyPr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76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763" b="1">
                <a:solidFill>
                  <a:schemeClr val="tx1"/>
                </a:solidFill>
                <a:latin typeface="Book Antiqua" pitchFamily="18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763" b="1">
                <a:solidFill>
                  <a:schemeClr val="tx1"/>
                </a:solidFill>
                <a:latin typeface="Book Antiqua" pitchFamily="18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763" b="1">
                <a:solidFill>
                  <a:schemeClr val="tx1"/>
                </a:solidFill>
                <a:latin typeface="Book Antiqua" pitchFamily="18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763" b="1">
                <a:solidFill>
                  <a:schemeClr val="tx1"/>
                </a:solidFill>
                <a:latin typeface="Book Antiqua" pitchFamily="18" charset="0"/>
              </a:defRPr>
            </a:lvl5pPr>
            <a:lvl6pPr marL="371475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763" b="1">
                <a:solidFill>
                  <a:schemeClr val="tx1"/>
                </a:solidFill>
                <a:latin typeface="Book Antiqua" pitchFamily="18" charset="0"/>
              </a:defRPr>
            </a:lvl6pPr>
            <a:lvl7pPr marL="74295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763" b="1">
                <a:solidFill>
                  <a:schemeClr val="tx1"/>
                </a:solidFill>
                <a:latin typeface="Book Antiqua" pitchFamily="18" charset="0"/>
              </a:defRPr>
            </a:lvl7pPr>
            <a:lvl8pPr marL="1114425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763" b="1">
                <a:solidFill>
                  <a:schemeClr val="tx1"/>
                </a:solidFill>
                <a:latin typeface="Book Antiqua" pitchFamily="18" charset="0"/>
              </a:defRPr>
            </a:lvl8pPr>
            <a:lvl9pPr marL="14859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763" b="1"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pPr algn="ctr"/>
            <a:r>
              <a:rPr lang="en-US" sz="2400" dirty="0" err="1" smtClean="0">
                <a:solidFill>
                  <a:schemeClr val="bg1"/>
                </a:solidFill>
              </a:rPr>
              <a:t>MoES</a:t>
            </a:r>
            <a:r>
              <a:rPr lang="en-US" sz="2400" dirty="0" smtClean="0">
                <a:solidFill>
                  <a:schemeClr val="bg1"/>
                </a:solidFill>
              </a:rPr>
              <a:t> has 10 </a:t>
            </a:r>
            <a:r>
              <a:rPr lang="en-US" sz="2400" dirty="0" err="1" smtClean="0">
                <a:solidFill>
                  <a:schemeClr val="bg1"/>
                </a:solidFill>
              </a:rPr>
              <a:t>peta</a:t>
            </a:r>
            <a:r>
              <a:rPr lang="en-US" sz="2400" dirty="0" smtClean="0">
                <a:solidFill>
                  <a:schemeClr val="bg1"/>
                </a:solidFill>
              </a:rPr>
              <a:t> flops HPC facility, the largest in the country and fourth best among weather prediction </a:t>
            </a:r>
            <a:r>
              <a:rPr lang="en-US" sz="2400" dirty="0" err="1" smtClean="0">
                <a:solidFill>
                  <a:schemeClr val="bg1"/>
                </a:solidFill>
              </a:rPr>
              <a:t>centres</a:t>
            </a:r>
            <a:r>
              <a:rPr lang="en-US" sz="2400" dirty="0" smtClean="0">
                <a:solidFill>
                  <a:schemeClr val="bg1"/>
                </a:solidFill>
              </a:rPr>
              <a:t> in the world</a:t>
            </a:r>
            <a:endParaRPr lang="en-US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/>
          <a:srcRect b="32189"/>
          <a:stretch>
            <a:fillRect/>
          </a:stretch>
        </p:blipFill>
        <p:spPr>
          <a:xfrm>
            <a:off x="250347" y="967838"/>
            <a:ext cx="5511824" cy="16764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110515" y="1045029"/>
            <a:ext cx="5892800" cy="1200329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B</a:t>
            </a:r>
            <a:r>
              <a:rPr lang="en-IN" sz="2400" dirty="0" err="1" smtClean="0">
                <a:latin typeface="Georgia" panose="02040502050405020303" pitchFamily="18" charset="0"/>
              </a:rPr>
              <a:t>rought</a:t>
            </a:r>
            <a:r>
              <a:rPr lang="en-IN" sz="2400" dirty="0" smtClean="0">
                <a:latin typeface="Georgia" panose="02040502050405020303" pitchFamily="18" charset="0"/>
              </a:rPr>
              <a:t> in a paradigm shift in weather and climate modelling activity for operational weather forecasts</a:t>
            </a:r>
            <a:r>
              <a:rPr lang="en-US" sz="2400" dirty="0" smtClean="0"/>
              <a:t>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806209" y="2839912"/>
            <a:ext cx="7182591" cy="3008516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marL="342900" indent="-342900" algn="just"/>
            <a:r>
              <a:rPr lang="en-IN" sz="2200" dirty="0" smtClean="0">
                <a:solidFill>
                  <a:srgbClr val="FF0000"/>
                </a:solidFill>
              </a:rPr>
              <a:t>Achievements </a:t>
            </a:r>
          </a:p>
          <a:p>
            <a:pPr marL="342900" indent="-342900" algn="just">
              <a:buFont typeface="Wingdings" pitchFamily="2" charset="2"/>
              <a:buChar char="q"/>
            </a:pPr>
            <a:r>
              <a:rPr lang="en-IN" sz="2200" dirty="0" smtClean="0"/>
              <a:t>Dynamical seasonal prediction model for monsoons at a very high resolution of 38 </a:t>
            </a:r>
            <a:r>
              <a:rPr lang="en-IN" sz="2200" dirty="0" err="1" smtClean="0"/>
              <a:t>kms</a:t>
            </a:r>
            <a:r>
              <a:rPr lang="en-IN" sz="2200" dirty="0" smtClean="0"/>
              <a:t> – </a:t>
            </a:r>
            <a:r>
              <a:rPr lang="en-IN" sz="2200" dirty="0" smtClean="0">
                <a:solidFill>
                  <a:srgbClr val="FF0000"/>
                </a:solidFill>
              </a:rPr>
              <a:t>operational since 2015</a:t>
            </a:r>
          </a:p>
          <a:p>
            <a:pPr marL="342900" indent="-342900" algn="just">
              <a:lnSpc>
                <a:spcPct val="114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en-IN" sz="2200" dirty="0" smtClean="0"/>
              <a:t>extended range prediction (for next 20 days) useful for dry/wet spells, heat/cold wave etc. </a:t>
            </a:r>
          </a:p>
          <a:p>
            <a:pPr marL="342900" indent="-342900" algn="just">
              <a:lnSpc>
                <a:spcPct val="114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en-IN" sz="2200" dirty="0" smtClean="0"/>
              <a:t>a very high resolution ensemble prediction system at 12 </a:t>
            </a:r>
            <a:r>
              <a:rPr lang="en-IN" sz="2200" dirty="0" err="1" smtClean="0"/>
              <a:t>kms</a:t>
            </a:r>
            <a:r>
              <a:rPr lang="en-IN" sz="2200" dirty="0" smtClean="0"/>
              <a:t> in the short and medium range (up to 8 to 10 days), useful for extreme weather prediction.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9911" y="2821050"/>
            <a:ext cx="3556659" cy="2369880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>
              <a:spcBef>
                <a:spcPts val="581"/>
              </a:spcBef>
              <a:buClr>
                <a:srgbClr val="000000"/>
              </a:buClr>
              <a:buSzPts val="3200"/>
              <a:defRPr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Monsoon Mission </a:t>
            </a:r>
            <a:r>
              <a:rPr lang="en-US" sz="2000" b="1" dirty="0" smtClean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: A mission mode program started in 2012 -- to improve Monsoon forecasts </a:t>
            </a:r>
            <a:r>
              <a:rPr lang="en-IN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skills in the country in all </a:t>
            </a:r>
            <a:r>
              <a:rPr lang="en-US" sz="2000" b="1" dirty="0" smtClean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spatial and temporal scales </a:t>
            </a:r>
            <a:r>
              <a:rPr lang="en-US" sz="2800" b="1" dirty="0" smtClean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19176" y="6053408"/>
            <a:ext cx="6445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Total Investment by </a:t>
            </a:r>
            <a:r>
              <a:rPr lang="en-US" sz="2800" b="1" dirty="0" err="1" smtClean="0">
                <a:solidFill>
                  <a:srgbClr val="0070C0"/>
                </a:solidFill>
              </a:rPr>
              <a:t>GoI</a:t>
            </a:r>
            <a:r>
              <a:rPr lang="en-US" sz="2800" b="1" dirty="0" smtClean="0">
                <a:solidFill>
                  <a:srgbClr val="0070C0"/>
                </a:solidFill>
              </a:rPr>
              <a:t> ~ </a:t>
            </a:r>
            <a:r>
              <a:rPr lang="en-US" sz="2800" b="1" dirty="0" smtClean="0">
                <a:solidFill>
                  <a:srgbClr val="0070C0"/>
                </a:solidFill>
              </a:rPr>
              <a:t>10 billion</a:t>
            </a:r>
            <a:endParaRPr lang="en-US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42661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>
            <a:extLst>
              <a:ext uri="{FF2B5EF4-FFF2-40B4-BE49-F238E27FC236}">
                <a16:creationId xmlns:a16="http://schemas.microsoft.com/office/drawing/2014/main" xmlns="" id="{40EFDC18-F5EF-4606-B5CB-14AD85D048DF}"/>
              </a:ext>
            </a:extLst>
          </p:cNvPr>
          <p:cNvGrpSpPr>
            <a:grpSpLocks/>
          </p:cNvGrpSpPr>
          <p:nvPr/>
        </p:nvGrpSpPr>
        <p:grpSpPr bwMode="auto">
          <a:xfrm>
            <a:off x="951531" y="620713"/>
            <a:ext cx="10899687" cy="6237287"/>
            <a:chOff x="372720" y="-138865"/>
            <a:chExt cx="8783977" cy="6816647"/>
          </a:xfrm>
        </p:grpSpPr>
        <p:grpSp>
          <p:nvGrpSpPr>
            <p:cNvPr id="3" name="Group 5">
              <a:extLst>
                <a:ext uri="{FF2B5EF4-FFF2-40B4-BE49-F238E27FC236}">
                  <a16:creationId xmlns:a16="http://schemas.microsoft.com/office/drawing/2014/main" xmlns="" id="{82D7B515-7875-4700-B20D-EF862E1E130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03904" y="-72937"/>
              <a:ext cx="8552793" cy="6750719"/>
              <a:chOff x="407248" y="-94578"/>
              <a:chExt cx="8865776" cy="7192318"/>
            </a:xfrm>
          </p:grpSpPr>
          <p:grpSp>
            <p:nvGrpSpPr>
              <p:cNvPr id="5" name="Group 6">
                <a:extLst>
                  <a:ext uri="{FF2B5EF4-FFF2-40B4-BE49-F238E27FC236}">
                    <a16:creationId xmlns:a16="http://schemas.microsoft.com/office/drawing/2014/main" xmlns="" id="{BA4D123E-20F5-4274-B7DD-BBE2DA6A0F0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78643" y="-94578"/>
                <a:ext cx="8694381" cy="7192318"/>
                <a:chOff x="727015" y="-94578"/>
                <a:chExt cx="8077758" cy="7192318"/>
              </a:xfrm>
            </p:grpSpPr>
            <p:sp>
              <p:nvSpPr>
                <p:cNvPr id="27" name="Rectangle 26">
                  <a:extLst>
                    <a:ext uri="{FF2B5EF4-FFF2-40B4-BE49-F238E27FC236}">
                      <a16:creationId xmlns:a16="http://schemas.microsoft.com/office/drawing/2014/main" xmlns="" id="{6043775A-90A3-4A95-BA43-A1E8BB64D694}"/>
                    </a:ext>
                  </a:extLst>
                </p:cNvPr>
                <p:cNvSpPr/>
                <p:nvPr/>
              </p:nvSpPr>
              <p:spPr>
                <a:xfrm>
                  <a:off x="3367031" y="2864790"/>
                  <a:ext cx="2403386" cy="754813"/>
                </a:xfrm>
                <a:prstGeom prst="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r>
                    <a:rPr lang="en-US" sz="1800" dirty="0">
                      <a:solidFill>
                        <a:srgbClr val="0000FF"/>
                      </a:solidFill>
                    </a:rPr>
                    <a:t>Agromet Field Units/</a:t>
                  </a:r>
                </a:p>
                <a:p>
                  <a:pPr algn="ctr" eaLnBrk="1" hangingPunct="1">
                    <a:defRPr/>
                  </a:pPr>
                  <a:r>
                    <a:rPr lang="en-US" dirty="0">
                      <a:solidFill>
                        <a:srgbClr val="0000FF"/>
                      </a:solidFill>
                    </a:rPr>
                    <a:t>District </a:t>
                  </a:r>
                  <a:r>
                    <a:rPr lang="en-US" dirty="0" err="1">
                      <a:solidFill>
                        <a:srgbClr val="0000FF"/>
                      </a:solidFill>
                    </a:rPr>
                    <a:t>Agromet</a:t>
                  </a:r>
                  <a:r>
                    <a:rPr lang="en-US" dirty="0">
                      <a:solidFill>
                        <a:srgbClr val="0000FF"/>
                      </a:solidFill>
                    </a:rPr>
                    <a:t> Units</a:t>
                  </a:r>
                  <a:endParaRPr lang="en-US" sz="1800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41" name="Curved Up Arrow 40">
                  <a:extLst>
                    <a:ext uri="{FF2B5EF4-FFF2-40B4-BE49-F238E27FC236}">
                      <a16:creationId xmlns:a16="http://schemas.microsoft.com/office/drawing/2014/main" xmlns="" id="{2D5E57B3-C120-4F24-9CCD-7AAB5A22CB76}"/>
                    </a:ext>
                  </a:extLst>
                </p:cNvPr>
                <p:cNvSpPr/>
                <p:nvPr/>
              </p:nvSpPr>
              <p:spPr>
                <a:xfrm rot="16034988">
                  <a:off x="5349508" y="3736872"/>
                  <a:ext cx="1597430" cy="634203"/>
                </a:xfrm>
                <a:prstGeom prst="curvedUp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IN" sz="1125" b="0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145" name="TextBox 18">
                  <a:extLst>
                    <a:ext uri="{FF2B5EF4-FFF2-40B4-BE49-F238E27FC236}">
                      <a16:creationId xmlns:a16="http://schemas.microsoft.com/office/drawing/2014/main" xmlns="" id="{CAD03825-3043-4BEA-BED4-4CD62FF3DE6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617440" y="2132957"/>
                  <a:ext cx="3446369" cy="6808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spcBef>
                      <a:spcPct val="20000"/>
                    </a:spcBef>
                    <a:buFont typeface="Wingdings" panose="05000000000000000000" pitchFamily="2" charset="2"/>
                    <a:buChar char="v"/>
                    <a:defRPr sz="3600" b="1">
                      <a:solidFill>
                        <a:srgbClr val="003399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Wingdings" panose="05000000000000000000" pitchFamily="2" charset="2"/>
                    <a:buChar char="§"/>
                    <a:defRPr sz="3200" b="1">
                      <a:solidFill>
                        <a:srgbClr val="003399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3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19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19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9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9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9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9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en-US" sz="1600" dirty="0">
                      <a:solidFill>
                        <a:srgbClr val="C00000"/>
                      </a:solidFill>
                    </a:rPr>
                    <a:t>Value added forecast at district / Block level for 5 days</a:t>
                  </a:r>
                  <a:endParaRPr lang="en-IN" altLang="en-US" sz="1600" dirty="0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2" name="Down Arrow 21">
                  <a:extLst>
                    <a:ext uri="{FF2B5EF4-FFF2-40B4-BE49-F238E27FC236}">
                      <a16:creationId xmlns:a16="http://schemas.microsoft.com/office/drawing/2014/main" xmlns="" id="{DA15879D-7D3A-47A7-8F01-3B506B9C5475}"/>
                    </a:ext>
                  </a:extLst>
                </p:cNvPr>
                <p:cNvSpPr/>
                <p:nvPr/>
              </p:nvSpPr>
              <p:spPr>
                <a:xfrm>
                  <a:off x="4316582" y="1023734"/>
                  <a:ext cx="233281" cy="517566"/>
                </a:xfrm>
                <a:prstGeom prst="downArrow">
                  <a:avLst/>
                </a:prstGeom>
                <a:solidFill>
                  <a:schemeClr val="accent3">
                    <a:lumMod val="7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IN" sz="1125" b="0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147" name="TextBox 22">
                  <a:extLst>
                    <a:ext uri="{FF2B5EF4-FFF2-40B4-BE49-F238E27FC236}">
                      <a16:creationId xmlns:a16="http://schemas.microsoft.com/office/drawing/2014/main" xmlns="" id="{1AD81F1C-A814-4654-B8B3-9D089D3F3AA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521578" y="1041524"/>
                  <a:ext cx="3530455" cy="39420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Font typeface="Wingdings" panose="05000000000000000000" pitchFamily="2" charset="2"/>
                    <a:buChar char="v"/>
                    <a:defRPr sz="3600" b="1">
                      <a:solidFill>
                        <a:srgbClr val="003399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Wingdings" panose="05000000000000000000" pitchFamily="2" charset="2"/>
                    <a:buChar char="§"/>
                    <a:defRPr sz="3200" b="1">
                      <a:solidFill>
                        <a:srgbClr val="003399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3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19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19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9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9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9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9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en-US" sz="1600">
                      <a:solidFill>
                        <a:srgbClr val="C00000"/>
                      </a:solidFill>
                    </a:rPr>
                    <a:t>NWP &amp; Satellite        Products</a:t>
                  </a:r>
                  <a:endParaRPr lang="en-IN" altLang="en-US" sz="1600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4" name="Rectangle 23">
                  <a:extLst>
                    <a:ext uri="{FF2B5EF4-FFF2-40B4-BE49-F238E27FC236}">
                      <a16:creationId xmlns:a16="http://schemas.microsoft.com/office/drawing/2014/main" xmlns="" id="{272423CA-7B10-4B96-A66D-498107BD948F}"/>
                    </a:ext>
                  </a:extLst>
                </p:cNvPr>
                <p:cNvSpPr/>
                <p:nvPr/>
              </p:nvSpPr>
              <p:spPr>
                <a:xfrm>
                  <a:off x="3337460" y="1569027"/>
                  <a:ext cx="2370592" cy="475051"/>
                </a:xfrm>
                <a:prstGeom prst="rect">
                  <a:avLst/>
                </a:prstGeom>
                <a:solidFill>
                  <a:srgbClr val="0000FF"/>
                </a:solidFill>
                <a:ln>
                  <a:solidFill>
                    <a:srgbClr val="0000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r>
                    <a:rPr lang="en-GB" sz="2000" dirty="0">
                      <a:solidFill>
                        <a:prstClr val="white"/>
                      </a:solidFill>
                    </a:rPr>
                    <a:t>State Met Centre</a:t>
                  </a:r>
                  <a:endParaRPr lang="en-US" sz="200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8" name="Down Arrow 27">
                  <a:extLst>
                    <a:ext uri="{FF2B5EF4-FFF2-40B4-BE49-F238E27FC236}">
                      <a16:creationId xmlns:a16="http://schemas.microsoft.com/office/drawing/2014/main" xmlns="" id="{4B0329D4-2CBA-4342-BF92-70C353C8BEB5}"/>
                    </a:ext>
                  </a:extLst>
                </p:cNvPr>
                <p:cNvSpPr/>
                <p:nvPr/>
              </p:nvSpPr>
              <p:spPr>
                <a:xfrm>
                  <a:off x="4362289" y="3619602"/>
                  <a:ext cx="160468" cy="239374"/>
                </a:xfrm>
                <a:prstGeom prst="downArrow">
                  <a:avLst/>
                </a:prstGeom>
                <a:solidFill>
                  <a:schemeClr val="accent3">
                    <a:lumMod val="7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IN" sz="1125" b="0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150" name="TextBox 28">
                  <a:extLst>
                    <a:ext uri="{FF2B5EF4-FFF2-40B4-BE49-F238E27FC236}">
                      <a16:creationId xmlns:a16="http://schemas.microsoft.com/office/drawing/2014/main" xmlns="" id="{2F44197F-D827-45F5-8FC9-7394E37E36A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48061" y="3856873"/>
                  <a:ext cx="6786749" cy="39420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Font typeface="Wingdings" panose="05000000000000000000" pitchFamily="2" charset="2"/>
                    <a:buChar char="v"/>
                    <a:defRPr sz="3600" b="1">
                      <a:solidFill>
                        <a:srgbClr val="003399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Wingdings" panose="05000000000000000000" pitchFamily="2" charset="2"/>
                    <a:buChar char="§"/>
                    <a:defRPr sz="3200" b="1">
                      <a:solidFill>
                        <a:srgbClr val="003399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3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19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19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9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9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9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900" b="1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en-US" sz="1600" dirty="0">
                      <a:solidFill>
                        <a:srgbClr val="C00000"/>
                      </a:solidFill>
                    </a:rPr>
                    <a:t>Multi-Channel Dissemination</a:t>
                  </a:r>
                  <a:endParaRPr lang="en-IN" altLang="en-US" sz="1600" dirty="0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0" name="Rectangle 29">
                  <a:extLst>
                    <a:ext uri="{FF2B5EF4-FFF2-40B4-BE49-F238E27FC236}">
                      <a16:creationId xmlns:a16="http://schemas.microsoft.com/office/drawing/2014/main" xmlns="" id="{F29B9992-260D-430A-9950-12E71CA99A69}"/>
                    </a:ext>
                  </a:extLst>
                </p:cNvPr>
                <p:cNvSpPr/>
                <p:nvPr/>
              </p:nvSpPr>
              <p:spPr>
                <a:xfrm>
                  <a:off x="727015" y="4278854"/>
                  <a:ext cx="7993974" cy="990769"/>
                </a:xfrm>
                <a:prstGeom prst="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IN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51238" name="Rectangle 30">
                  <a:extLst>
                    <a:ext uri="{FF2B5EF4-FFF2-40B4-BE49-F238E27FC236}">
                      <a16:creationId xmlns:a16="http://schemas.microsoft.com/office/drawing/2014/main" xmlns="" id="{0759D4E4-DDF2-4F51-9102-E99D6BFB72A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005404" y="-94578"/>
                  <a:ext cx="2799369" cy="13331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marL="192881" indent="-192881" algn="just">
                    <a:lnSpc>
                      <a:spcPct val="80000"/>
                    </a:lnSpc>
                    <a:spcBef>
                      <a:spcPct val="20000"/>
                    </a:spcBef>
                    <a:buClr>
                      <a:srgbClr val="0000FF"/>
                    </a:buClr>
                    <a:buSzPct val="70000"/>
                    <a:defRPr/>
                  </a:pPr>
                  <a:r>
                    <a:rPr lang="en-US" altLang="ja-JP" sz="1800" b="1" dirty="0">
                      <a:solidFill>
                        <a:srgbClr val="C00000"/>
                      </a:solidFill>
                    </a:rPr>
                    <a:t>Forecast</a:t>
                  </a:r>
                </a:p>
                <a:p>
                  <a:pPr eaLnBrk="1" hangingPunct="1">
                    <a:lnSpc>
                      <a:spcPct val="80000"/>
                    </a:lnSpc>
                    <a:spcBef>
                      <a:spcPct val="20000"/>
                    </a:spcBef>
                    <a:buClr>
                      <a:srgbClr val="0000FF"/>
                    </a:buClr>
                    <a:buSzPct val="70000"/>
                    <a:defRPr/>
                  </a:pPr>
                  <a:r>
                    <a:rPr lang="en-US" altLang="ja-JP" sz="1800" dirty="0">
                      <a:solidFill>
                        <a:prstClr val="black"/>
                      </a:solidFill>
                    </a:rPr>
                    <a:t>Rainfall, Temperature,</a:t>
                  </a:r>
                </a:p>
                <a:p>
                  <a:pPr eaLnBrk="1" hangingPunct="1">
                    <a:lnSpc>
                      <a:spcPct val="80000"/>
                    </a:lnSpc>
                    <a:spcBef>
                      <a:spcPct val="20000"/>
                    </a:spcBef>
                    <a:buClr>
                      <a:srgbClr val="0000FF"/>
                    </a:buClr>
                    <a:buSzPct val="70000"/>
                    <a:defRPr/>
                  </a:pPr>
                  <a:r>
                    <a:rPr lang="en-US" altLang="ja-JP" sz="1800" dirty="0">
                      <a:solidFill>
                        <a:prstClr val="black"/>
                      </a:solidFill>
                    </a:rPr>
                    <a:t>Wind, Humidity, </a:t>
                  </a:r>
                </a:p>
                <a:p>
                  <a:pPr eaLnBrk="1" hangingPunct="1">
                    <a:lnSpc>
                      <a:spcPct val="80000"/>
                    </a:lnSpc>
                    <a:spcBef>
                      <a:spcPct val="20000"/>
                    </a:spcBef>
                    <a:buClr>
                      <a:srgbClr val="0000FF"/>
                    </a:buClr>
                    <a:buSzPct val="70000"/>
                    <a:defRPr/>
                  </a:pPr>
                  <a:r>
                    <a:rPr lang="en-US" altLang="ja-JP" sz="1800" dirty="0">
                      <a:solidFill>
                        <a:prstClr val="black"/>
                      </a:solidFill>
                    </a:rPr>
                    <a:t>Cloud cover</a:t>
                  </a:r>
                </a:p>
              </p:txBody>
            </p:sp>
            <p:pic>
              <p:nvPicPr>
                <p:cNvPr id="5154" name="Picture 8" descr="http://t1.gstatic.com/images?q=tbn:ANd9GcRcjijRJzfwIDaVLuI9aUOw5T6FWSO47kopOtyu5BschIuUpfDr">
                  <a:extLst>
                    <a:ext uri="{FF2B5EF4-FFF2-40B4-BE49-F238E27FC236}">
                      <a16:creationId xmlns:a16="http://schemas.microsoft.com/office/drawing/2014/main" xmlns="" id="{FB3CA4EA-4407-4C52-9F0C-B4C7EC99E56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 r="30873" b="30043"/>
                <a:stretch>
                  <a:fillRect/>
                </a:stretch>
              </p:blipFill>
              <p:spPr bwMode="auto">
                <a:xfrm>
                  <a:off x="3766822" y="5571278"/>
                  <a:ext cx="1291145" cy="15042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7" name="Down Arrow 36">
                  <a:extLst>
                    <a:ext uri="{FF2B5EF4-FFF2-40B4-BE49-F238E27FC236}">
                      <a16:creationId xmlns:a16="http://schemas.microsoft.com/office/drawing/2014/main" xmlns="" id="{9A9ECF8F-E1A9-4998-8C92-FCF9B0559D87}"/>
                    </a:ext>
                  </a:extLst>
                </p:cNvPr>
                <p:cNvSpPr/>
                <p:nvPr/>
              </p:nvSpPr>
              <p:spPr>
                <a:xfrm>
                  <a:off x="4337939" y="5275168"/>
                  <a:ext cx="206996" cy="260632"/>
                </a:xfrm>
                <a:prstGeom prst="downArrow">
                  <a:avLst/>
                </a:prstGeom>
                <a:solidFill>
                  <a:schemeClr val="accent3">
                    <a:lumMod val="7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IN" sz="1125" b="0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2" name="Curved Up Arrow 41">
                  <a:extLst>
                    <a:ext uri="{FF2B5EF4-FFF2-40B4-BE49-F238E27FC236}">
                      <a16:creationId xmlns:a16="http://schemas.microsoft.com/office/drawing/2014/main" xmlns="" id="{33512865-F97D-412C-AAD8-800E6D507EEA}"/>
                    </a:ext>
                  </a:extLst>
                </p:cNvPr>
                <p:cNvSpPr/>
                <p:nvPr/>
              </p:nvSpPr>
              <p:spPr>
                <a:xfrm rot="16034988">
                  <a:off x="4726758" y="5647185"/>
                  <a:ext cx="1604455" cy="893695"/>
                </a:xfrm>
                <a:prstGeom prst="curvedUp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IN" sz="1125" b="0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3" name="Curved Right Arrow 42">
                  <a:extLst>
                    <a:ext uri="{FF2B5EF4-FFF2-40B4-BE49-F238E27FC236}">
                      <a16:creationId xmlns:a16="http://schemas.microsoft.com/office/drawing/2014/main" xmlns="" id="{C79516DE-8556-4302-99CA-ECE1D3DB3342}"/>
                    </a:ext>
                  </a:extLst>
                </p:cNvPr>
                <p:cNvSpPr/>
                <p:nvPr/>
              </p:nvSpPr>
              <p:spPr>
                <a:xfrm>
                  <a:off x="2746044" y="5315834"/>
                  <a:ext cx="946266" cy="1781906"/>
                </a:xfrm>
                <a:prstGeom prst="curvedRight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IN" sz="1125" b="0" dirty="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5137" name="TextBox 8">
                <a:extLst>
                  <a:ext uri="{FF2B5EF4-FFF2-40B4-BE49-F238E27FC236}">
                    <a16:creationId xmlns:a16="http://schemas.microsoft.com/office/drawing/2014/main" xmlns="" id="{5C080A2E-BDF3-4E6E-B7E9-F2F8B08EBB4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390145" y="1646374"/>
                <a:ext cx="2882867" cy="3583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Wingdings" panose="05000000000000000000" pitchFamily="2" charset="2"/>
                  <a:buChar char="v"/>
                  <a:defRPr sz="3600" b="1">
                    <a:solidFill>
                      <a:srgbClr val="003399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Wingdings" panose="05000000000000000000" pitchFamily="2" charset="2"/>
                  <a:buChar char="§"/>
                  <a:defRPr sz="3200" b="1">
                    <a:solidFill>
                      <a:srgbClr val="003399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3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en-US" sz="1400">
                    <a:solidFill>
                      <a:srgbClr val="002060"/>
                    </a:solidFill>
                  </a:rPr>
                  <a:t>Stakeholders’ Awareness</a:t>
                </a:r>
              </a:p>
            </p:txBody>
          </p:sp>
          <p:sp>
            <p:nvSpPr>
              <p:cNvPr id="5138" name="TextBox 9">
                <a:extLst>
                  <a:ext uri="{FF2B5EF4-FFF2-40B4-BE49-F238E27FC236}">
                    <a16:creationId xmlns:a16="http://schemas.microsoft.com/office/drawing/2014/main" xmlns="" id="{8FB3E63A-0C0E-4313-8A06-AC860D075B5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07248" y="2734644"/>
                <a:ext cx="3127801" cy="8600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Wingdings" panose="05000000000000000000" pitchFamily="2" charset="2"/>
                  <a:buChar char="v"/>
                  <a:defRPr sz="3600" b="1">
                    <a:solidFill>
                      <a:srgbClr val="003399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Wingdings" panose="05000000000000000000" pitchFamily="2" charset="2"/>
                  <a:buChar char="§"/>
                  <a:defRPr sz="3200" b="1">
                    <a:solidFill>
                      <a:srgbClr val="003399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3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400" dirty="0">
                    <a:solidFill>
                      <a:srgbClr val="0000FF"/>
                    </a:solidFill>
                  </a:rPr>
                  <a:t>Weather based Farm Advisory for all districts in regional languages and ~2300 blocks</a:t>
                </a:r>
              </a:p>
            </p:txBody>
          </p:sp>
          <p:sp>
            <p:nvSpPr>
              <p:cNvPr id="5139" name="TextBox 10">
                <a:extLst>
                  <a:ext uri="{FF2B5EF4-FFF2-40B4-BE49-F238E27FC236}">
                    <a16:creationId xmlns:a16="http://schemas.microsoft.com/office/drawing/2014/main" xmlns="" id="{CA204465-3E56-45BC-A842-47F80DD1476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415566" y="2829365"/>
                <a:ext cx="2411510" cy="68089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7961" dir="2700000" algn="ctr" rotWithShape="0">
                        <a:srgbClr val="2F4D71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Wingdings" panose="05000000000000000000" pitchFamily="2" charset="2"/>
                  <a:buChar char="v"/>
                  <a:defRPr sz="3600" b="1">
                    <a:solidFill>
                      <a:srgbClr val="003399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Wingdings" panose="05000000000000000000" pitchFamily="2" charset="2"/>
                  <a:buChar char="§"/>
                  <a:defRPr sz="3200" b="1">
                    <a:solidFill>
                      <a:srgbClr val="003399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3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US" altLang="en-US" sz="1600" dirty="0">
                    <a:solidFill>
                      <a:srgbClr val="0000FF"/>
                    </a:solidFill>
                  </a:rPr>
                  <a:t>Farmers’ Awareness </a:t>
                </a:r>
                <a:r>
                  <a:rPr lang="en-US" altLang="en-US" sz="1600" dirty="0" err="1">
                    <a:solidFill>
                      <a:srgbClr val="0000FF"/>
                    </a:solidFill>
                  </a:rPr>
                  <a:t>Programme</a:t>
                </a:r>
                <a:endParaRPr lang="en-IN" altLang="en-US" sz="1600" dirty="0">
                  <a:solidFill>
                    <a:srgbClr val="0000FF"/>
                  </a:solidFill>
                </a:endParaRPr>
              </a:p>
            </p:txBody>
          </p:sp>
          <p:sp>
            <p:nvSpPr>
              <p:cNvPr id="5140" name="TextBox 11">
                <a:extLst>
                  <a:ext uri="{FF2B5EF4-FFF2-40B4-BE49-F238E27FC236}">
                    <a16:creationId xmlns:a16="http://schemas.microsoft.com/office/drawing/2014/main" xmlns="" id="{08CC7BE8-277F-4A53-87E4-DC54E604A6B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007038" y="5494788"/>
                <a:ext cx="1573149" cy="2687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Wingdings" panose="05000000000000000000" pitchFamily="2" charset="2"/>
                  <a:buChar char="v"/>
                  <a:defRPr sz="3600" b="1">
                    <a:solidFill>
                      <a:srgbClr val="003399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Wingdings" panose="05000000000000000000" pitchFamily="2" charset="2"/>
                  <a:buChar char="§"/>
                  <a:defRPr sz="3200" b="1">
                    <a:solidFill>
                      <a:srgbClr val="003399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3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IN" altLang="en-US" sz="900">
                  <a:solidFill>
                    <a:srgbClr val="FF0000"/>
                  </a:solidFill>
                </a:endParaRPr>
              </a:p>
            </p:txBody>
          </p:sp>
          <p:sp>
            <p:nvSpPr>
              <p:cNvPr id="15" name="Left Arrow 14">
                <a:extLst>
                  <a:ext uri="{FF2B5EF4-FFF2-40B4-BE49-F238E27FC236}">
                    <a16:creationId xmlns:a16="http://schemas.microsoft.com/office/drawing/2014/main" xmlns="" id="{5CE48B25-F513-468C-BF32-2C6FBAFEC089}"/>
                  </a:ext>
                </a:extLst>
              </p:cNvPr>
              <p:cNvSpPr/>
              <p:nvPr/>
            </p:nvSpPr>
            <p:spPr>
              <a:xfrm>
                <a:off x="2884413" y="1763114"/>
                <a:ext cx="480958" cy="138634"/>
              </a:xfrm>
              <a:prstGeom prst="leftArrow">
                <a:avLst/>
              </a:prstGeom>
              <a:solidFill>
                <a:srgbClr val="CC0000"/>
              </a:solidFill>
              <a:ln>
                <a:solidFill>
                  <a:srgbClr val="CC0000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IN" sz="1125" b="0" dirty="0">
                  <a:solidFill>
                    <a:srgbClr val="7030A0"/>
                  </a:solidFill>
                </a:endParaRPr>
              </a:p>
            </p:txBody>
          </p:sp>
          <p:sp>
            <p:nvSpPr>
              <p:cNvPr id="5142" name="TextBox 16">
                <a:extLst>
                  <a:ext uri="{FF2B5EF4-FFF2-40B4-BE49-F238E27FC236}">
                    <a16:creationId xmlns:a16="http://schemas.microsoft.com/office/drawing/2014/main" xmlns="" id="{680F79E2-2452-4300-898B-57994E54D2D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39469" y="1310627"/>
                <a:ext cx="2012328" cy="6092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Wingdings" panose="05000000000000000000" pitchFamily="2" charset="2"/>
                  <a:buChar char="v"/>
                  <a:defRPr sz="3600" b="1">
                    <a:solidFill>
                      <a:srgbClr val="003399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Wingdings" panose="05000000000000000000" pitchFamily="2" charset="2"/>
                  <a:buChar char="§"/>
                  <a:defRPr sz="3200" b="1">
                    <a:solidFill>
                      <a:srgbClr val="003399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3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9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en-US" sz="1400" dirty="0">
                    <a:solidFill>
                      <a:srgbClr val="002060"/>
                    </a:solidFill>
                  </a:rPr>
                  <a:t>Composite State Level Bulletin</a:t>
                </a:r>
                <a:endParaRPr lang="en-IN" altLang="en-US" sz="1400" dirty="0">
                  <a:solidFill>
                    <a:srgbClr val="002060"/>
                  </a:solidFill>
                </a:endParaRPr>
              </a:p>
            </p:txBody>
          </p:sp>
        </p:grpSp>
        <p:sp>
          <p:nvSpPr>
            <p:cNvPr id="6154" name="TextBox 39">
              <a:extLst>
                <a:ext uri="{FF2B5EF4-FFF2-40B4-BE49-F238E27FC236}">
                  <a16:creationId xmlns:a16="http://schemas.microsoft.com/office/drawing/2014/main" xmlns="" id="{807F090C-FFDB-4981-A051-98ECA26A5D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2720" y="5245043"/>
              <a:ext cx="2616706" cy="80727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Wingdings" panose="05000000000000000000" pitchFamily="2" charset="2"/>
                <a:buChar char="v"/>
                <a:defRPr sz="3600" b="1">
                  <a:solidFill>
                    <a:srgbClr val="003399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Wingdings" panose="05000000000000000000" pitchFamily="2" charset="2"/>
                <a:buChar char="§"/>
                <a:defRPr sz="3200" b="1">
                  <a:solidFill>
                    <a:srgbClr val="003399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3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9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9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9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9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9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9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285750" indent="-106363" eaLnBrk="1" hangingPunct="1">
                <a:spcBef>
                  <a:spcPct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en-IN" altLang="en-US" sz="1400" dirty="0">
                  <a:solidFill>
                    <a:srgbClr val="0000FF"/>
                  </a:solidFill>
                </a:rPr>
                <a:t>Training programmes</a:t>
              </a:r>
            </a:p>
            <a:p>
              <a:pPr marL="285750" indent="-106363" eaLnBrk="1" hangingPunct="1">
                <a:spcBef>
                  <a:spcPct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en-IN" altLang="en-US" sz="1400" dirty="0">
                  <a:solidFill>
                    <a:srgbClr val="0000FF"/>
                  </a:solidFill>
                </a:rPr>
                <a:t>Feedback mechanism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  <a:defRPr/>
              </a:pPr>
              <a:endParaRPr lang="en-IN" altLang="en-US" sz="1400" dirty="0">
                <a:solidFill>
                  <a:srgbClr val="0000FF"/>
                </a:solidFill>
              </a:endParaRPr>
            </a:p>
          </p:txBody>
        </p:sp>
        <p:sp>
          <p:nvSpPr>
            <p:cNvPr id="5130" name="TextBox 43">
              <a:extLst>
                <a:ext uri="{FF2B5EF4-FFF2-40B4-BE49-F238E27FC236}">
                  <a16:creationId xmlns:a16="http://schemas.microsoft.com/office/drawing/2014/main" xmlns="" id="{34B2B93A-5653-4411-A90A-D81CFDCBFE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71020" y="4974088"/>
              <a:ext cx="2708495" cy="1042731"/>
            </a:xfrm>
            <a:prstGeom prst="rect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Wingdings" panose="05000000000000000000" pitchFamily="2" charset="2"/>
                <a:buChar char="v"/>
                <a:defRPr sz="3600" b="1">
                  <a:solidFill>
                    <a:srgbClr val="003399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Wingdings" panose="05000000000000000000" pitchFamily="2" charset="2"/>
                <a:buChar char="§"/>
                <a:defRPr sz="3200" b="1">
                  <a:solidFill>
                    <a:srgbClr val="003399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3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9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9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9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9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9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9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just" eaLnBrk="1" hangingPunct="1">
                <a:spcBef>
                  <a:spcPct val="0"/>
                </a:spcBef>
                <a:buFontTx/>
                <a:buNone/>
              </a:pPr>
              <a:r>
                <a:rPr lang="en-IN" altLang="en-US" sz="1400" dirty="0">
                  <a:solidFill>
                    <a:srgbClr val="0000FF"/>
                  </a:solidFill>
                </a:rPr>
                <a:t>Economic benefits from savings in farm inputs.</a:t>
              </a:r>
            </a:p>
            <a:p>
              <a:pPr algn="just" eaLnBrk="1" hangingPunct="1">
                <a:spcBef>
                  <a:spcPct val="0"/>
                </a:spcBef>
                <a:buFontTx/>
                <a:buNone/>
              </a:pPr>
              <a:r>
                <a:rPr lang="en-IN" altLang="en-US" sz="1400" dirty="0">
                  <a:solidFill>
                    <a:srgbClr val="0000FF"/>
                  </a:solidFill>
                </a:rPr>
                <a:t>Increased farm productivity </a:t>
              </a:r>
              <a:r>
                <a:rPr lang="en-IN" altLang="en-US" sz="1400" dirty="0" smtClean="0">
                  <a:solidFill>
                    <a:srgbClr val="0000FF"/>
                  </a:solidFill>
                </a:rPr>
                <a:t>and </a:t>
              </a:r>
              <a:r>
                <a:rPr lang="en-IN" altLang="en-US" sz="1400" dirty="0">
                  <a:solidFill>
                    <a:srgbClr val="0000FF"/>
                  </a:solidFill>
                </a:rPr>
                <a:t>food security.</a:t>
              </a:r>
              <a:endParaRPr lang="en-US" altLang="en-US" sz="1400" dirty="0">
                <a:solidFill>
                  <a:srgbClr val="0000FF"/>
                </a:solidFill>
              </a:endParaRPr>
            </a:p>
          </p:txBody>
        </p:sp>
        <p:sp>
          <p:nvSpPr>
            <p:cNvPr id="4" name="Up-Down Arrow 3">
              <a:extLst>
                <a:ext uri="{FF2B5EF4-FFF2-40B4-BE49-F238E27FC236}">
                  <a16:creationId xmlns:a16="http://schemas.microsoft.com/office/drawing/2014/main" xmlns="" id="{3917484D-55F0-4280-A05B-A2CB725831BE}"/>
                </a:ext>
              </a:extLst>
            </p:cNvPr>
            <p:cNvSpPr/>
            <p:nvPr/>
          </p:nvSpPr>
          <p:spPr>
            <a:xfrm>
              <a:off x="4496435" y="1939614"/>
              <a:ext cx="242224" cy="754706"/>
            </a:xfrm>
            <a:prstGeom prst="upDownArrow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IN" sz="1125" b="0" dirty="0">
                <a:solidFill>
                  <a:prstClr val="white"/>
                </a:solidFill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xmlns="" id="{F5DDE61B-BB1C-4A95-86FB-8CF8A240D7DA}"/>
                </a:ext>
              </a:extLst>
            </p:cNvPr>
            <p:cNvSpPr/>
            <p:nvPr/>
          </p:nvSpPr>
          <p:spPr>
            <a:xfrm>
              <a:off x="3339197" y="-138865"/>
              <a:ext cx="2663817" cy="1077413"/>
            </a:xfrm>
            <a:prstGeom prst="ellipse">
              <a:avLst/>
            </a:prstGeom>
            <a:solidFill>
              <a:srgbClr val="00B0F0">
                <a:alpha val="27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 eaLnBrk="1" hangingPunct="1">
                <a:defRPr/>
              </a:pPr>
              <a:r>
                <a:rPr lang="en-US" sz="1800" dirty="0">
                  <a:ln/>
                  <a:solidFill>
                    <a:srgbClr val="990000"/>
                  </a:solidFill>
                  <a:latin typeface="Arial" pitchFamily="34" charset="0"/>
                  <a:cs typeface="Arial" pitchFamily="34" charset="0"/>
                </a:rPr>
                <a:t>Weather Forecast</a:t>
              </a:r>
            </a:p>
            <a:p>
              <a:pPr algn="ctr" eaLnBrk="1" hangingPunct="1">
                <a:defRPr/>
              </a:pPr>
              <a:r>
                <a:rPr lang="en-US" sz="1800" dirty="0">
                  <a:ln/>
                  <a:solidFill>
                    <a:srgbClr val="990000"/>
                  </a:solidFill>
                  <a:latin typeface="Arial" pitchFamily="34" charset="0"/>
                  <a:cs typeface="Arial" pitchFamily="34" charset="0"/>
                </a:rPr>
                <a:t>Model</a:t>
              </a:r>
            </a:p>
          </p:txBody>
        </p:sp>
      </p:grpSp>
      <p:sp>
        <p:nvSpPr>
          <p:cNvPr id="5123" name="Title 1">
            <a:extLst>
              <a:ext uri="{FF2B5EF4-FFF2-40B4-BE49-F238E27FC236}">
                <a16:creationId xmlns:a16="http://schemas.microsoft.com/office/drawing/2014/main" xmlns="" id="{62563D1B-5D1B-462D-9920-C601E778AB42}"/>
              </a:ext>
            </a:extLst>
          </p:cNvPr>
          <p:cNvSpPr txBox="1">
            <a:spLocks/>
          </p:cNvSpPr>
          <p:nvPr/>
        </p:nvSpPr>
        <p:spPr bwMode="auto">
          <a:xfrm>
            <a:off x="0" y="-1"/>
            <a:ext cx="12192000" cy="548681"/>
          </a:xfrm>
          <a:prstGeom prst="rect">
            <a:avLst/>
          </a:prstGeom>
          <a:solidFill>
            <a:srgbClr val="0C15C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v"/>
              <a:defRPr sz="3600" b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§"/>
              <a:defRPr sz="3200" b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3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9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9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IN" altLang="en-US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Agrometeorological</a:t>
            </a:r>
            <a:r>
              <a:rPr lang="en-IN" altLang="en-US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Advisory Services (AAS) to Farmers</a:t>
            </a:r>
            <a:endParaRPr lang="en-US" altLang="en-US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4" name="TextBox 47">
            <a:extLst>
              <a:ext uri="{FF2B5EF4-FFF2-40B4-BE49-F238E27FC236}">
                <a16:creationId xmlns:a16="http://schemas.microsoft.com/office/drawing/2014/main" xmlns="" id="{A21E4B49-1F15-4CE8-8869-2478C9332B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6188" y="4437074"/>
            <a:ext cx="100287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panose="05000000000000000000" pitchFamily="2" charset="2"/>
              <a:buChar char="v"/>
              <a:defRPr sz="3600" b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§"/>
              <a:defRPr sz="3200" b="1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3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9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9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None/>
            </a:pPr>
            <a:r>
              <a:rPr lang="en-US" altLang="en-US" sz="1600" dirty="0">
                <a:solidFill>
                  <a:srgbClr val="0000FF"/>
                </a:solidFill>
              </a:rPr>
              <a:t>Radio, TV, Press, KVKs, State Extension mechanism, Public-Private Partners, </a:t>
            </a:r>
            <a:r>
              <a:rPr lang="en-US" altLang="en-US" sz="1600" dirty="0">
                <a:solidFill>
                  <a:srgbClr val="C00000"/>
                </a:solidFill>
              </a:rPr>
              <a:t>Mobile text message (~43.37 million farmers)</a:t>
            </a:r>
            <a:r>
              <a:rPr lang="en-US" altLang="en-US" sz="1600" dirty="0">
                <a:solidFill>
                  <a:srgbClr val="0000FF"/>
                </a:solidFill>
              </a:rPr>
              <a:t>, Mobile Apps, Social media</a:t>
            </a:r>
          </a:p>
        </p:txBody>
      </p:sp>
      <p:pic>
        <p:nvPicPr>
          <p:cNvPr id="5125" name="Picture 49">
            <a:extLst>
              <a:ext uri="{FF2B5EF4-FFF2-40B4-BE49-F238E27FC236}">
                <a16:creationId xmlns:a16="http://schemas.microsoft.com/office/drawing/2014/main" xmlns="" id="{12082992-EE41-45F2-9ACC-DC53D1AA0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74000" y="2276475"/>
            <a:ext cx="552451" cy="12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rgbClr val="2F4D71"/>
                  </a:outerShdw>
                </a:effectLst>
              </a14:hiddenEffects>
            </a:ext>
          </a:extLst>
        </p:spPr>
      </p:pic>
      <p:pic>
        <p:nvPicPr>
          <p:cNvPr id="5126" name="Picture 50">
            <a:extLst>
              <a:ext uri="{FF2B5EF4-FFF2-40B4-BE49-F238E27FC236}">
                <a16:creationId xmlns:a16="http://schemas.microsoft.com/office/drawing/2014/main" xmlns="" id="{90D0BDBD-E13A-4FDF-AF67-F16607703E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76454" y="3434425"/>
            <a:ext cx="546557" cy="125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rgbClr val="2F4D71"/>
                  </a:outerShdw>
                </a:effectLst>
              </a14:hiddenEffects>
            </a:ext>
          </a:extLst>
        </p:spPr>
      </p:pic>
      <p:pic>
        <p:nvPicPr>
          <p:cNvPr id="5127" name="Picture 51">
            <a:extLst>
              <a:ext uri="{FF2B5EF4-FFF2-40B4-BE49-F238E27FC236}">
                <a16:creationId xmlns:a16="http://schemas.microsoft.com/office/drawing/2014/main" xmlns="" id="{7E27D6F0-5796-4CC3-9D47-DE425E75F7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5582" y="3667806"/>
            <a:ext cx="543984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rgbClr val="2F4D71"/>
                  </a:outerShdw>
                </a:effectLst>
              </a14:hiddenEffects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BE9C94F-1580-4885-BFC4-97625EF9CE1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/>
          <a:srcRect l="32379" t="9394" r="31493" b="9394"/>
          <a:stretch/>
        </p:blipFill>
        <p:spPr>
          <a:xfrm>
            <a:off x="252886" y="1442951"/>
            <a:ext cx="1003209" cy="81112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1F0D28DF-1446-4E49-BC5B-ECC436EA76FC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/>
          <a:srcRect l="33886" t="15952" r="34757" b="11409"/>
          <a:stretch/>
        </p:blipFill>
        <p:spPr>
          <a:xfrm>
            <a:off x="266125" y="2313781"/>
            <a:ext cx="944755" cy="81112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9C491E41-1B9E-4597-B261-400F12D0CEFB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/>
          <a:srcRect l="35685" t="15952" r="36605" b="29897"/>
          <a:stretch/>
        </p:blipFill>
        <p:spPr>
          <a:xfrm>
            <a:off x="271763" y="3192201"/>
            <a:ext cx="984332" cy="81112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7AEB0A75-CE6C-4908-9D56-43ADCFBEB7C8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/>
          <a:srcRect l="12772" t="18812" r="71910" b="24803"/>
          <a:stretch/>
        </p:blipFill>
        <p:spPr>
          <a:xfrm>
            <a:off x="355128" y="4120233"/>
            <a:ext cx="814827" cy="1264737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734C171A-5FFB-43D7-9693-BA07E2AAC75F}"/>
              </a:ext>
            </a:extLst>
          </p:cNvPr>
          <p:cNvSpPr txBox="1"/>
          <p:nvPr/>
        </p:nvSpPr>
        <p:spPr>
          <a:xfrm>
            <a:off x="1525059" y="260952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>
                <a:solidFill>
                  <a:srgbClr val="002060"/>
                </a:solidFill>
              </a:rPr>
              <a:t>Composite National Bulletin</a:t>
            </a:r>
            <a:endParaRPr lang="en-IN" altLang="en-US" sz="1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Rectangle 138"/>
          <p:cNvSpPr/>
          <p:nvPr/>
        </p:nvSpPr>
        <p:spPr>
          <a:xfrm>
            <a:off x="796" y="3801526"/>
            <a:ext cx="2442601" cy="156966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85738" indent="-185738" algn="just">
              <a:buFont typeface="Wingdings" pitchFamily="2" charset="2"/>
              <a:buChar char="Ø"/>
            </a:pPr>
            <a:r>
              <a:rPr lang="en-IN" sz="1600" b="1" dirty="0">
                <a:latin typeface="Times New Roman" pitchFamily="18" charset="0"/>
                <a:cs typeface="Times New Roman" pitchFamily="18" charset="0"/>
              </a:rPr>
              <a:t> Key role by Mobile based dissemination methods</a:t>
            </a:r>
          </a:p>
          <a:p>
            <a:pPr marL="185738" indent="-185738" algn="just">
              <a:buFont typeface="Wingdings" pitchFamily="2" charset="2"/>
              <a:buChar char="Ø"/>
            </a:pPr>
            <a:r>
              <a:rPr lang="en-IN" sz="1600" b="1" dirty="0">
                <a:latin typeface="Times New Roman" pitchFamily="18" charset="0"/>
                <a:cs typeface="Times New Roman" pitchFamily="18" charset="0"/>
              </a:rPr>
              <a:t> Active catalyst role by NGO’s and Partner institutes</a:t>
            </a:r>
          </a:p>
        </p:txBody>
      </p:sp>
      <p:pic>
        <p:nvPicPr>
          <p:cNvPr id="87" name="Picture 86" descr="Users Details 2014-202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429" y="4601101"/>
            <a:ext cx="3709949" cy="2384270"/>
          </a:xfrm>
          <a:prstGeom prst="rect">
            <a:avLst/>
          </a:prstGeom>
        </p:spPr>
      </p:pic>
      <p:pic>
        <p:nvPicPr>
          <p:cNvPr id="137" name="Picture 8" descr="Screenshot_2015-10-27-17-46-26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2992" y="5089288"/>
            <a:ext cx="1326362" cy="176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" name="Group 191"/>
          <p:cNvGrpSpPr/>
          <p:nvPr/>
        </p:nvGrpSpPr>
        <p:grpSpPr>
          <a:xfrm>
            <a:off x="7141724" y="4713236"/>
            <a:ext cx="1596172" cy="2160000"/>
            <a:chOff x="3857620" y="4143380"/>
            <a:chExt cx="1197285" cy="2160000"/>
          </a:xfrm>
        </p:grpSpPr>
        <p:pic>
          <p:nvPicPr>
            <p:cNvPr id="193" name="Picture 12" descr="Image result for mobile 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857620" y="4143380"/>
              <a:ext cx="1197285" cy="2160000"/>
            </a:xfrm>
            <a:prstGeom prst="rect">
              <a:avLst/>
            </a:prstGeom>
            <a:noFill/>
          </p:spPr>
        </p:pic>
        <p:pic>
          <p:nvPicPr>
            <p:cNvPr id="194" name="Picture 193" descr="10 PFZ Tuna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05610" y="4394627"/>
              <a:ext cx="1084741" cy="1674000"/>
            </a:xfrm>
            <a:prstGeom prst="rect">
              <a:avLst/>
            </a:prstGeom>
          </p:spPr>
        </p:pic>
      </p:grpSp>
      <p:sp>
        <p:nvSpPr>
          <p:cNvPr id="86" name="TextBox 85"/>
          <p:cNvSpPr txBox="1"/>
          <p:nvPr/>
        </p:nvSpPr>
        <p:spPr>
          <a:xfrm>
            <a:off x="2411173" y="5968231"/>
            <a:ext cx="17298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Times New Roman" pitchFamily="18" charset="0"/>
                <a:cs typeface="Times New Roman" pitchFamily="18" charset="0"/>
              </a:rPr>
              <a:t>Growth </a:t>
            </a:r>
          </a:p>
          <a:p>
            <a:pPr algn="ctr"/>
            <a:r>
              <a:rPr lang="en-GB" b="1" dirty="0">
                <a:latin typeface="Times New Roman" pitchFamily="18" charset="0"/>
                <a:cs typeface="Times New Roman" pitchFamily="18" charset="0"/>
              </a:rPr>
              <a:t>0.82 L to 7 L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4267438" y="4398914"/>
            <a:ext cx="4026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Times New Roman" pitchFamily="18" charset="0"/>
                <a:cs typeface="Times New Roman" pitchFamily="18" charset="0"/>
              </a:rPr>
              <a:t>PFZ Mobile App to Ocean Services Mobile App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8757569" y="278303"/>
            <a:ext cx="2780563" cy="400105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Satellite based Solution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5106176" y="6245230"/>
            <a:ext cx="3070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Times New Roman" pitchFamily="18" charset="0"/>
                <a:cs typeface="Times New Roman" pitchFamily="18" charset="0"/>
              </a:rPr>
              <a:t>Multilingual SMS Services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6" name="Picture 5" descr="Screenshot_2015-10-27-17-44-26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24298" y="5087452"/>
            <a:ext cx="1327878" cy="177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8" name="Notched Right Arrow 137"/>
          <p:cNvSpPr/>
          <p:nvPr/>
        </p:nvSpPr>
        <p:spPr>
          <a:xfrm>
            <a:off x="6372180" y="5727032"/>
            <a:ext cx="802001" cy="33688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Rectangle 87"/>
          <p:cNvSpPr/>
          <p:nvPr/>
        </p:nvSpPr>
        <p:spPr>
          <a:xfrm>
            <a:off x="795" y="8"/>
            <a:ext cx="12190413" cy="652463"/>
          </a:xfrm>
          <a:prstGeom prst="rect">
            <a:avLst/>
          </a:prstGeom>
          <a:gradFill flip="none" rotWithShape="1">
            <a:gsLst>
              <a:gs pos="0">
                <a:srgbClr val="0779B7"/>
              </a:gs>
              <a:gs pos="100000">
                <a:srgbClr val="6BC2ED"/>
              </a:gs>
            </a:gsLst>
            <a:lin ang="27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1625153" eaLnBrk="0" hangingPunct="0">
              <a:buSzPts val="6000"/>
              <a:defRPr/>
            </a:pPr>
            <a:r>
              <a:rPr lang="en-GB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Marine Advisory Service</a:t>
            </a:r>
          </a:p>
        </p:txBody>
      </p:sp>
      <p:sp>
        <p:nvSpPr>
          <p:cNvPr id="80" name="Rectangle 79"/>
          <p:cNvSpPr/>
          <p:nvPr/>
        </p:nvSpPr>
        <p:spPr bwMode="auto">
          <a:xfrm>
            <a:off x="25023" y="622118"/>
            <a:ext cx="4586221" cy="3447098"/>
          </a:xfrm>
          <a:prstGeom prst="rect">
            <a:avLst/>
          </a:prstGeom>
        </p:spPr>
        <p:txBody>
          <a:bodyPr>
            <a:spAutoFit/>
          </a:bodyPr>
          <a:lstStyle/>
          <a:p>
            <a:pPr marL="182563" indent="-182563">
              <a:buFont typeface="Wingdings" pitchFamily="2" charset="2"/>
              <a:buChar char="Ø"/>
              <a:defRPr/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Potential Fishing Zones (PFZ)</a:t>
            </a:r>
          </a:p>
          <a:p>
            <a:pPr marL="182563" indent="-182563">
              <a:buFont typeface="Wingdings" pitchFamily="2" charset="2"/>
              <a:buChar char="Ø"/>
              <a:defRPr/>
            </a:pPr>
            <a:r>
              <a:rPr lang="en-GB" sz="1400" dirty="0">
                <a:latin typeface="Times New Roman" pitchFamily="18" charset="0"/>
                <a:cs typeface="Times New Roman" pitchFamily="18" charset="0"/>
              </a:rPr>
              <a:t>Tuna Fishery Advisories (Tuna PFZ)</a:t>
            </a:r>
          </a:p>
          <a:p>
            <a:pPr marL="182563" indent="-182563">
              <a:buFont typeface="Wingdings" pitchFamily="2" charset="2"/>
              <a:buChar char="Ø"/>
              <a:defRPr/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Daily Advisories (Map &amp; Text) for 1233 Fishing Villages (exc. Ban &amp; HWs)</a:t>
            </a:r>
          </a:p>
          <a:p>
            <a:pPr marL="182563" indent="-182563" algn="just">
              <a:buFont typeface="Wingdings" pitchFamily="2" charset="2"/>
              <a:buChar char="Ø"/>
              <a:defRPr/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Multi lingual advisories in local units</a:t>
            </a:r>
          </a:p>
          <a:p>
            <a:pPr marL="182563" indent="-182563" algn="just">
              <a:buFont typeface="Wingdings" pitchFamily="2" charset="2"/>
              <a:buChar char="Ø"/>
              <a:defRPr/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Multilingual SMS 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directly from PFZ Lab</a:t>
            </a:r>
          </a:p>
          <a:p>
            <a:pPr marL="182563" indent="-182563" algn="just">
              <a:buFont typeface="Wingdings" pitchFamily="2" charset="2"/>
              <a:buChar char="Ø"/>
              <a:defRPr/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Advisories contains</a:t>
            </a:r>
          </a:p>
          <a:p>
            <a:pPr marL="684213" lvl="1" indent="-227013" algn="just">
              <a:buFont typeface="Wingdings" pitchFamily="2" charset="2"/>
              <a:buChar char="Ø"/>
              <a:defRPr/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PFZ / Tuna fish locations</a:t>
            </a:r>
          </a:p>
          <a:p>
            <a:pPr marL="684213" lvl="1" indent="-227013" algn="just">
              <a:buFont typeface="Wingdings" pitchFamily="2" charset="2"/>
              <a:buChar char="Ø"/>
              <a:defRPr/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Surface Currents</a:t>
            </a:r>
          </a:p>
          <a:p>
            <a:pPr marL="684213" lvl="1" indent="-227013" algn="just">
              <a:buFont typeface="Wingdings" pitchFamily="2" charset="2"/>
              <a:buChar char="Ø"/>
              <a:defRPr/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Bathymetry</a:t>
            </a:r>
          </a:p>
          <a:p>
            <a:pPr marL="684213" lvl="1" indent="-227013" algn="just">
              <a:buFont typeface="Wingdings" pitchFamily="2" charset="2"/>
              <a:buChar char="Ø"/>
              <a:defRPr/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Indian Coast &amp; EEZ</a:t>
            </a:r>
          </a:p>
          <a:p>
            <a:pPr marL="684213" lvl="1" indent="-227013" algn="just">
              <a:buFont typeface="Wingdings" pitchFamily="2" charset="2"/>
              <a:buChar char="Ø"/>
              <a:defRPr/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Restricted Zones</a:t>
            </a:r>
          </a:p>
          <a:p>
            <a:pPr marL="684213" lvl="1" indent="-227013" algn="just">
              <a:buFont typeface="Wingdings" pitchFamily="2" charset="2"/>
              <a:buChar char="Ø"/>
              <a:defRPr/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Major Fishing Villages</a:t>
            </a:r>
          </a:p>
          <a:p>
            <a:pPr marL="684213" lvl="1" indent="-227013" algn="just">
              <a:buFont typeface="Wingdings" pitchFamily="2" charset="2"/>
              <a:buChar char="Ø"/>
              <a:defRPr/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Maximum fishing Depth (for Tuna PFZ)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endParaRPr lang="en-US" sz="11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endParaRPr lang="en-US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TextBox 69">
            <a:extLst>
              <a:ext uri="{FF2B5EF4-FFF2-40B4-BE49-F238E27FC236}">
                <a16:creationId xmlns:a16="http://schemas.microsoft.com/office/drawing/2014/main" xmlns="" id="{5CFA93C6-2B96-49CF-BD54-6CAA7A79B3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9738" y="757329"/>
            <a:ext cx="138050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prstClr val="black"/>
                </a:solidFill>
                <a:latin typeface="Gill Sans MT" panose="020B0502020104020203" pitchFamily="34" charset="0"/>
              </a:rPr>
              <a:t>Dissemination</a:t>
            </a:r>
          </a:p>
        </p:txBody>
      </p:sp>
      <p:grpSp>
        <p:nvGrpSpPr>
          <p:cNvPr id="89" name="Group 93">
            <a:extLst>
              <a:ext uri="{FF2B5EF4-FFF2-40B4-BE49-F238E27FC236}">
                <a16:creationId xmlns:a16="http://schemas.microsoft.com/office/drawing/2014/main" xmlns="" id="{A495E50D-55A9-4550-B971-14C566F220F8}"/>
              </a:ext>
            </a:extLst>
          </p:cNvPr>
          <p:cNvGrpSpPr/>
          <p:nvPr/>
        </p:nvGrpSpPr>
        <p:grpSpPr>
          <a:xfrm>
            <a:off x="8979356" y="671250"/>
            <a:ext cx="3136652" cy="3096642"/>
            <a:chOff x="5999968" y="560181"/>
            <a:chExt cx="6232623" cy="3868951"/>
          </a:xfrm>
        </p:grpSpPr>
        <p:grpSp>
          <p:nvGrpSpPr>
            <p:cNvPr id="90" name="Group 162">
              <a:extLst>
                <a:ext uri="{FF2B5EF4-FFF2-40B4-BE49-F238E27FC236}">
                  <a16:creationId xmlns:a16="http://schemas.microsoft.com/office/drawing/2014/main" xmlns="" id="{EF26B7ED-D36D-429B-B827-FBF3F5963687}"/>
                </a:ext>
              </a:extLst>
            </p:cNvPr>
            <p:cNvGrpSpPr/>
            <p:nvPr/>
          </p:nvGrpSpPr>
          <p:grpSpPr>
            <a:xfrm>
              <a:off x="5999968" y="560181"/>
              <a:ext cx="6190442" cy="3868951"/>
              <a:chOff x="4500562" y="560181"/>
              <a:chExt cx="4643436" cy="3868951"/>
            </a:xfrm>
          </p:grpSpPr>
          <p:sp>
            <p:nvSpPr>
              <p:cNvPr id="115" name="TextBox 114">
                <a:extLst>
                  <a:ext uri="{FF2B5EF4-FFF2-40B4-BE49-F238E27FC236}">
                    <a16:creationId xmlns:a16="http://schemas.microsoft.com/office/drawing/2014/main" xmlns="" id="{700C112E-41C5-4935-A26C-648D8DF7B9DB}"/>
                  </a:ext>
                </a:extLst>
              </p:cNvPr>
              <p:cNvSpPr txBox="1"/>
              <p:nvPr/>
            </p:nvSpPr>
            <p:spPr>
              <a:xfrm>
                <a:off x="4572002" y="762482"/>
                <a:ext cx="2191395" cy="4586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900" b="1" dirty="0">
                    <a:latin typeface="Gill Sans MT" panose="020B0502020104020203" pitchFamily="34" charset="0"/>
                    <a:ea typeface="Cambria" pitchFamily="18" charset="0"/>
                    <a:cs typeface="Times New Roman" pitchFamily="18" charset="0"/>
                  </a:rPr>
                  <a:t>GAGAN based GEMINI</a:t>
                </a:r>
                <a:endParaRPr lang="en-US" sz="900" b="1" dirty="0">
                  <a:latin typeface="Gill Sans MT" panose="020B0502020104020203" pitchFamily="34" charset="0"/>
                  <a:ea typeface="Cambria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116" name="Group 161">
                <a:extLst>
                  <a:ext uri="{FF2B5EF4-FFF2-40B4-BE49-F238E27FC236}">
                    <a16:creationId xmlns:a16="http://schemas.microsoft.com/office/drawing/2014/main" xmlns="" id="{052D95B6-F78E-416F-8515-EF32BEF8DAE2}"/>
                  </a:ext>
                </a:extLst>
              </p:cNvPr>
              <p:cNvGrpSpPr/>
              <p:nvPr/>
            </p:nvGrpSpPr>
            <p:grpSpPr>
              <a:xfrm>
                <a:off x="4500562" y="560181"/>
                <a:ext cx="4643436" cy="3868951"/>
                <a:chOff x="4500562" y="560181"/>
                <a:chExt cx="4643436" cy="3868951"/>
              </a:xfrm>
            </p:grpSpPr>
            <p:pic>
              <p:nvPicPr>
                <p:cNvPr id="132" name="Picture 29">
                  <a:extLst>
                    <a:ext uri="{FF2B5EF4-FFF2-40B4-BE49-F238E27FC236}">
                      <a16:creationId xmlns:a16="http://schemas.microsoft.com/office/drawing/2014/main" xmlns="" id="{44E96316-C97C-4A33-9541-BAC98232E919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7685173" y="1716505"/>
                  <a:ext cx="1362575" cy="242235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grpSp>
              <p:nvGrpSpPr>
                <p:cNvPr id="140" name="Group 156">
                  <a:extLst>
                    <a:ext uri="{FF2B5EF4-FFF2-40B4-BE49-F238E27FC236}">
                      <a16:creationId xmlns:a16="http://schemas.microsoft.com/office/drawing/2014/main" xmlns="" id="{95CD9687-32BE-4C45-A487-3FF373E9678B}"/>
                    </a:ext>
                  </a:extLst>
                </p:cNvPr>
                <p:cNvGrpSpPr/>
                <p:nvPr/>
              </p:nvGrpSpPr>
              <p:grpSpPr>
                <a:xfrm>
                  <a:off x="4500562" y="560181"/>
                  <a:ext cx="4643436" cy="3868951"/>
                  <a:chOff x="4500562" y="560181"/>
                  <a:chExt cx="4643436" cy="3868951"/>
                </a:xfrm>
              </p:grpSpPr>
              <p:grpSp>
                <p:nvGrpSpPr>
                  <p:cNvPr id="141" name="Group 151">
                    <a:extLst>
                      <a:ext uri="{FF2B5EF4-FFF2-40B4-BE49-F238E27FC236}">
                        <a16:creationId xmlns:a16="http://schemas.microsoft.com/office/drawing/2014/main" xmlns="" id="{5BF8A998-563A-4EFB-9745-7B42028A9E45}"/>
                      </a:ext>
                    </a:extLst>
                  </p:cNvPr>
                  <p:cNvGrpSpPr/>
                  <p:nvPr/>
                </p:nvGrpSpPr>
                <p:grpSpPr>
                  <a:xfrm>
                    <a:off x="4500562" y="560181"/>
                    <a:ext cx="4643436" cy="3868951"/>
                    <a:chOff x="4572000" y="560181"/>
                    <a:chExt cx="4643436" cy="3868951"/>
                  </a:xfrm>
                </p:grpSpPr>
                <p:sp>
                  <p:nvSpPr>
                    <p:cNvPr id="143" name="Rectangle 142">
                      <a:extLst>
                        <a:ext uri="{FF2B5EF4-FFF2-40B4-BE49-F238E27FC236}">
                          <a16:creationId xmlns:a16="http://schemas.microsoft.com/office/drawing/2014/main" xmlns="" id="{A3F4716E-731E-45E5-B8FB-AC689DDA91C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572000" y="781396"/>
                      <a:ext cx="4643436" cy="3647736"/>
                    </a:xfrm>
                    <a:prstGeom prst="rect">
                      <a:avLst/>
                    </a:prstGeom>
                    <a:noFill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700">
                        <a:solidFill>
                          <a:schemeClr val="bg2"/>
                        </a:solidFill>
                        <a:latin typeface="Gill Sans MT" panose="020B0502020104020203" pitchFamily="34" charset="0"/>
                        <a:ea typeface="Cambria" pitchFamily="18" charset="0"/>
                        <a:cs typeface="Times New Roman" pitchFamily="18" charset="0"/>
                      </a:endParaRPr>
                    </a:p>
                  </p:txBody>
                </p:sp>
                <p:grpSp>
                  <p:nvGrpSpPr>
                    <p:cNvPr id="144" name="Group 148">
                      <a:extLst>
                        <a:ext uri="{FF2B5EF4-FFF2-40B4-BE49-F238E27FC236}">
                          <a16:creationId xmlns:a16="http://schemas.microsoft.com/office/drawing/2014/main" xmlns="" id="{F38532AB-FA39-4E35-93D6-573A33E449FE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714876" y="560181"/>
                      <a:ext cx="3143272" cy="3600083"/>
                      <a:chOff x="4803738" y="560181"/>
                      <a:chExt cx="3143272" cy="3600083"/>
                    </a:xfrm>
                  </p:grpSpPr>
                  <p:pic>
                    <p:nvPicPr>
                      <p:cNvPr id="145" name="Picture 144" descr="searching fish.jpeg">
                        <a:extLst>
                          <a:ext uri="{FF2B5EF4-FFF2-40B4-BE49-F238E27FC236}">
                            <a16:creationId xmlns:a16="http://schemas.microsoft.com/office/drawing/2014/main" xmlns="" id="{2E425E4C-B192-4DB9-AA9A-2307AA683B4F}"/>
                          </a:ext>
                        </a:extLst>
                      </p:cNvPr>
                      <p:cNvPicPr>
                        <a:picLocks noChangeAspect="1"/>
                      </p:cNvPicPr>
                      <p:nvPr/>
                    </p:nvPicPr>
                    <p:blipFill>
                      <a:blip r:embed="rId8" cstate="print"/>
                      <a:srcRect r="30" b="93"/>
                      <a:stretch>
                        <a:fillRect/>
                      </a:stretch>
                    </p:blipFill>
                    <p:spPr>
                      <a:xfrm>
                        <a:off x="4875176" y="2714620"/>
                        <a:ext cx="2813145" cy="1445644"/>
                      </a:xfrm>
                      <a:prstGeom prst="rect">
                        <a:avLst/>
                      </a:prstGeom>
                    </p:spPr>
                  </p:pic>
                  <p:pic>
                    <p:nvPicPr>
                      <p:cNvPr id="147" name="Picture 146" descr="58bf1fa0e443f41d77c734c2.png">
                        <a:extLst>
                          <a:ext uri="{FF2B5EF4-FFF2-40B4-BE49-F238E27FC236}">
                            <a16:creationId xmlns:a16="http://schemas.microsoft.com/office/drawing/2014/main" xmlns="" id="{2D1383AC-69A4-4501-804C-3AFF34B7CDAF}"/>
                          </a:ext>
                        </a:extLst>
                      </p:cNvPr>
                      <p:cNvPicPr>
                        <a:picLocks noChangeAspect="1"/>
                      </p:cNvPicPr>
                      <p:nvPr/>
                    </p:nvPicPr>
                    <p:blipFill>
                      <a:blip r:embed="rId9" cstate="print"/>
                      <a:stretch>
                        <a:fillRect/>
                      </a:stretch>
                    </p:blipFill>
                    <p:spPr>
                      <a:xfrm rot="4090427">
                        <a:off x="6660604" y="806992"/>
                        <a:ext cx="1126354" cy="632731"/>
                      </a:xfrm>
                      <a:prstGeom prst="rect">
                        <a:avLst/>
                      </a:prstGeom>
                    </p:spPr>
                  </p:pic>
                  <p:cxnSp>
                    <p:nvCxnSpPr>
                      <p:cNvPr id="149" name="Straight Arrow Connector 148">
                        <a:extLst>
                          <a:ext uri="{FF2B5EF4-FFF2-40B4-BE49-F238E27FC236}">
                            <a16:creationId xmlns:a16="http://schemas.microsoft.com/office/drawing/2014/main" xmlns="" id="{3116C827-F19B-4D5E-981D-F69376FB5D4F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H="1">
                        <a:off x="6303936" y="1280167"/>
                        <a:ext cx="626158" cy="1648766"/>
                      </a:xfrm>
                      <a:prstGeom prst="straightConnector1">
                        <a:avLst/>
                      </a:prstGeom>
                      <a:ln>
                        <a:tailEnd type="arrow"/>
                      </a:ln>
                    </p:spPr>
                    <p:style>
                      <a:lnRef idx="3">
                        <a:schemeClr val="accent2"/>
                      </a:lnRef>
                      <a:fillRef idx="0">
                        <a:schemeClr val="accent2"/>
                      </a:fillRef>
                      <a:effectRef idx="2">
                        <a:schemeClr val="accent2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51" name="Straight Arrow Connector 150">
                        <a:extLst>
                          <a:ext uri="{FF2B5EF4-FFF2-40B4-BE49-F238E27FC236}">
                            <a16:creationId xmlns:a16="http://schemas.microsoft.com/office/drawing/2014/main" xmlns="" id="{825BD51C-344E-4946-8B01-7E2C07C8FBB7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5595343" y="1280167"/>
                        <a:ext cx="1334752" cy="491846"/>
                      </a:xfrm>
                      <a:prstGeom prst="straightConnector1">
                        <a:avLst/>
                      </a:prstGeom>
                      <a:ln>
                        <a:tailEnd type="arrow"/>
                      </a:ln>
                    </p:spPr>
                    <p:style>
                      <a:lnRef idx="3">
                        <a:schemeClr val="accent1"/>
                      </a:lnRef>
                      <a:fillRef idx="0">
                        <a:schemeClr val="accent1"/>
                      </a:fillRef>
                      <a:effectRef idx="2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pic>
                    <p:nvPicPr>
                      <p:cNvPr id="152" name="Picture 151" descr="INCOIS_LOGO.png">
                        <a:extLst>
                          <a:ext uri="{FF2B5EF4-FFF2-40B4-BE49-F238E27FC236}">
                            <a16:creationId xmlns:a16="http://schemas.microsoft.com/office/drawing/2014/main" xmlns="" id="{5DBC06D9-8058-4442-B1C1-C646AD5E92D4}"/>
                          </a:ext>
                        </a:extLst>
                      </p:cNvPr>
                      <p:cNvPicPr>
                        <a:picLocks noChangeAspect="1"/>
                      </p:cNvPicPr>
                      <p:nvPr/>
                    </p:nvPicPr>
                    <p:blipFill>
                      <a:blip r:embed="rId10" cstate="print"/>
                      <a:stretch>
                        <a:fillRect/>
                      </a:stretch>
                    </p:blipFill>
                    <p:spPr>
                      <a:xfrm>
                        <a:off x="4803738" y="1772013"/>
                        <a:ext cx="1583209" cy="799732"/>
                      </a:xfrm>
                      <a:prstGeom prst="rect">
                        <a:avLst/>
                      </a:prstGeom>
                    </p:spPr>
                  </p:pic>
                  <p:sp>
                    <p:nvSpPr>
                      <p:cNvPr id="153" name="Cloud Callout 147">
                        <a:extLst>
                          <a:ext uri="{FF2B5EF4-FFF2-40B4-BE49-F238E27FC236}">
                            <a16:creationId xmlns:a16="http://schemas.microsoft.com/office/drawing/2014/main" xmlns="" id="{241C9B53-0DF4-49B4-B3F7-CAF6150C047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875440" y="1643050"/>
                        <a:ext cx="1071570" cy="1000132"/>
                      </a:xfrm>
                      <a:prstGeom prst="cloudCallout">
                        <a:avLst>
                          <a:gd name="adj1" fmla="val -87545"/>
                          <a:gd name="adj2" fmla="val 74634"/>
                        </a:avLst>
                      </a:prstGeom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GB" sz="700" dirty="0">
                            <a:solidFill>
                              <a:schemeClr val="bg2"/>
                            </a:solidFill>
                            <a:latin typeface="Gill Sans MT" panose="020B0502020104020203" pitchFamily="34" charset="0"/>
                            <a:ea typeface="Cambria" pitchFamily="18" charset="0"/>
                            <a:cs typeface="Times New Roman" pitchFamily="18" charset="0"/>
                          </a:rPr>
                          <a:t>Looking for Ocean Info.</a:t>
                        </a:r>
                        <a:endParaRPr lang="en-US" sz="700" dirty="0">
                          <a:solidFill>
                            <a:schemeClr val="bg2"/>
                          </a:solidFill>
                          <a:latin typeface="Gill Sans MT" panose="020B0502020104020203" pitchFamily="34" charset="0"/>
                          <a:ea typeface="Cambria" pitchFamily="18" charset="0"/>
                          <a:cs typeface="Times New Roman" pitchFamily="18" charset="0"/>
                        </a:endParaRPr>
                      </a:p>
                    </p:txBody>
                  </p:sp>
                </p:grpSp>
              </p:grpSp>
              <p:pic>
                <p:nvPicPr>
                  <p:cNvPr id="142" name="Picture 141" descr="modern-devices-collection-devon-001.jpg">
                    <a:extLst>
                      <a:ext uri="{FF2B5EF4-FFF2-40B4-BE49-F238E27FC236}">
                        <a16:creationId xmlns:a16="http://schemas.microsoft.com/office/drawing/2014/main" xmlns="" id="{CADC9AE9-647B-4BEA-9027-C9CCF30BEAF3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" cstate="print"/>
                  <a:stretch>
                    <a:fillRect/>
                  </a:stretch>
                </p:blipFill>
                <p:spPr>
                  <a:xfrm>
                    <a:off x="6000760" y="2928934"/>
                    <a:ext cx="285752" cy="550019"/>
                  </a:xfrm>
                  <a:prstGeom prst="rect">
                    <a:avLst/>
                  </a:prstGeom>
                </p:spPr>
              </p:pic>
            </p:grpSp>
          </p:grpSp>
        </p:grp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xmlns="" id="{9258FFF0-F8B3-4F32-A513-ABDB4B51AFE9}"/>
                </a:ext>
              </a:extLst>
            </p:cNvPr>
            <p:cNvSpPr txBox="1"/>
            <p:nvPr/>
          </p:nvSpPr>
          <p:spPr>
            <a:xfrm>
              <a:off x="6042149" y="1156026"/>
              <a:ext cx="2460887" cy="458662"/>
            </a:xfrm>
            <a:prstGeom prst="rect">
              <a:avLst/>
            </a:prstGeom>
            <a:noFill/>
          </p:spPr>
          <p:txBody>
            <a:bodyPr wrap="none" lIns="121917" tIns="60958" rIns="121917" bIns="60958" rtlCol="0">
              <a:spAutoFit/>
            </a:bodyPr>
            <a:lstStyle/>
            <a:p>
              <a:r>
                <a:rPr lang="en-GB" sz="7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ill Sans MT" panose="020B0502020104020203" pitchFamily="34" charset="0"/>
                </a:rPr>
                <a:t>Satellite based Solution</a:t>
              </a:r>
              <a:endParaRPr lang="en-US" sz="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endParaRPr>
            </a:p>
          </p:txBody>
        </p: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xmlns="" id="{C191B027-154E-4274-8F88-D2B6178E4086}"/>
                </a:ext>
              </a:extLst>
            </p:cNvPr>
            <p:cNvSpPr txBox="1"/>
            <p:nvPr/>
          </p:nvSpPr>
          <p:spPr>
            <a:xfrm>
              <a:off x="9546929" y="846220"/>
              <a:ext cx="2685662" cy="886756"/>
            </a:xfrm>
            <a:prstGeom prst="rect">
              <a:avLst/>
            </a:prstGeom>
            <a:noFill/>
          </p:spPr>
          <p:txBody>
            <a:bodyPr wrap="square" lIns="121917" tIns="60958" rIns="121917" bIns="60958" rtlCol="0">
              <a:spAutoFit/>
            </a:bodyPr>
            <a:lstStyle/>
            <a:p>
              <a:pPr algn="r"/>
              <a:r>
                <a:rPr lang="en-GB" sz="700" b="1" dirty="0">
                  <a:latin typeface="Gill Sans MT" panose="020B0502020104020203" pitchFamily="34" charset="0"/>
                </a:rPr>
                <a:t>Simple &amp; Easy Integration</a:t>
              </a:r>
            </a:p>
            <a:p>
              <a:pPr algn="r"/>
              <a:r>
                <a:rPr lang="en-GB" sz="700" b="1" dirty="0">
                  <a:latin typeface="Gill Sans MT" panose="020B0502020104020203" pitchFamily="34" charset="0"/>
                </a:rPr>
                <a:t>Economic</a:t>
              </a:r>
            </a:p>
            <a:p>
              <a:pPr algn="r"/>
              <a:r>
                <a:rPr lang="en-GB" sz="700" b="1" dirty="0">
                  <a:latin typeface="Gill Sans MT" panose="020B0502020104020203" pitchFamily="34" charset="0"/>
                </a:rPr>
                <a:t>Plug &amp; Play</a:t>
              </a:r>
              <a:endParaRPr lang="en-US" sz="700" b="1" dirty="0">
                <a:latin typeface="Gill Sans MT" panose="020B0502020104020203" pitchFamily="34" charset="0"/>
              </a:endParaRPr>
            </a:p>
          </p:txBody>
        </p:sp>
      </p:grpSp>
      <p:pic>
        <p:nvPicPr>
          <p:cNvPr id="154" name="Picture 153" descr="PFZ_Dissemination_Modes.jpg">
            <a:extLst>
              <a:ext uri="{FF2B5EF4-FFF2-40B4-BE49-F238E27FC236}">
                <a16:creationId xmlns:a16="http://schemas.microsoft.com/office/drawing/2014/main" xmlns="" id="{719D26B7-AC79-43C9-8A95-D9F11A3A2371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267438" y="1076535"/>
            <a:ext cx="3747751" cy="3087626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graphicFrame>
        <p:nvGraphicFramePr>
          <p:cNvPr id="155" name="Diagram 154">
            <a:extLst>
              <a:ext uri="{FF2B5EF4-FFF2-40B4-BE49-F238E27FC236}">
                <a16:creationId xmlns:a16="http://schemas.microsoft.com/office/drawing/2014/main" xmlns="" id="{EED06AD0-F3E8-46B0-9AA6-8AC1D18B0DD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418591774"/>
              </p:ext>
            </p:extLst>
          </p:nvPr>
        </p:nvGraphicFramePr>
        <p:xfrm>
          <a:off x="8414661" y="3919502"/>
          <a:ext cx="3777339" cy="29572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56" name="TextBox 71">
            <a:extLst>
              <a:ext uri="{FF2B5EF4-FFF2-40B4-BE49-F238E27FC236}">
                <a16:creationId xmlns:a16="http://schemas.microsoft.com/office/drawing/2014/main" xmlns="" id="{0C72DA6B-5477-4DFA-9F37-97FD93E4B6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24263" y="6500368"/>
            <a:ext cx="12954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200" b="1" dirty="0">
                <a:solidFill>
                  <a:schemeClr val="bg1"/>
                </a:solidFill>
                <a:latin typeface="Gill Sans MT" panose="020B0502020104020203" pitchFamily="34" charset="0"/>
              </a:rPr>
              <a:t>Benefits</a:t>
            </a:r>
          </a:p>
        </p:txBody>
      </p:sp>
    </p:spTree>
    <p:extLst>
      <p:ext uri="{BB962C8B-B14F-4D97-AF65-F5344CB8AC3E}">
        <p14:creationId xmlns:p14="http://schemas.microsoft.com/office/powerpoint/2010/main" xmlns="" val="925060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9159" y="132549"/>
            <a:ext cx="9144000" cy="2387600"/>
          </a:xfrm>
        </p:spPr>
        <p:txBody>
          <a:bodyPr>
            <a:normAutofit fontScale="90000"/>
          </a:bodyPr>
          <a:lstStyle/>
          <a:p>
            <a:pPr>
              <a:lnSpc>
                <a:spcPct val="114000"/>
              </a:lnSpc>
            </a:pPr>
            <a:r>
              <a:rPr lang="en-IN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Estimating the economic benefits of Investment in </a:t>
            </a:r>
            <a:r>
              <a:rPr lang="en-IN" sz="3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IN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Monsoon Mission</a:t>
            </a:r>
            <a:r>
              <a:rPr lang="en-IN" sz="3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IN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IN" sz="3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IN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</a:t>
            </a:r>
            <a:r>
              <a:rPr lang="en-IN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Performance Computing </a:t>
            </a:r>
            <a:r>
              <a:rPr lang="en-IN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facilities</a:t>
            </a:r>
            <a:r>
              <a:rPr lang="en-IN" sz="3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r>
              <a:rPr lang="en-IN" sz="3000" dirty="0"/>
              <a:t/>
            </a:r>
            <a:br>
              <a:rPr lang="en-IN" sz="3000" dirty="0"/>
            </a:br>
            <a:endParaRPr lang="en-IN" sz="3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895026"/>
            <a:ext cx="9144000" cy="2925203"/>
          </a:xfrm>
        </p:spPr>
        <p:txBody>
          <a:bodyPr>
            <a:normAutofit fontScale="85000" lnSpcReduction="20000"/>
          </a:bodyPr>
          <a:lstStyle/>
          <a:p>
            <a:r>
              <a:rPr lang="en-IN" i="1" dirty="0" smtClean="0"/>
              <a:t>A Study Commissioned by</a:t>
            </a:r>
          </a:p>
          <a:p>
            <a:endParaRPr lang="en-IN" dirty="0"/>
          </a:p>
          <a:p>
            <a:r>
              <a:rPr lang="en-IN" sz="2800" b="1" dirty="0">
                <a:latin typeface="Arial" panose="020B0604020202020204" pitchFamily="34" charset="0"/>
                <a:cs typeface="Arial" panose="020B0604020202020204" pitchFamily="34" charset="0"/>
              </a:rPr>
              <a:t>Ministry of Earth Sciences</a:t>
            </a:r>
            <a:endParaRPr lang="en-IN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IN" sz="2800" i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</a:p>
          <a:p>
            <a:r>
              <a:rPr lang="en-IN" sz="2800" b="1" dirty="0">
                <a:latin typeface="Arial" panose="020B0604020202020204" pitchFamily="34" charset="0"/>
                <a:cs typeface="Arial" panose="020B0604020202020204" pitchFamily="34" charset="0"/>
              </a:rPr>
              <a:t>National Council of Applied Economic </a:t>
            </a:r>
            <a:r>
              <a:rPr lang="en-IN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Research</a:t>
            </a:r>
          </a:p>
          <a:p>
            <a:r>
              <a:rPr lang="en-US" sz="2600" i="1" dirty="0" smtClean="0"/>
              <a:t> a non-profit research institution</a:t>
            </a:r>
          </a:p>
          <a:p>
            <a:r>
              <a:rPr lang="en-US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(2020)</a:t>
            </a:r>
            <a:endParaRPr lang="en-IN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704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52016" y="300115"/>
            <a:ext cx="9144000" cy="704850"/>
          </a:xfrm>
          <a:ln>
            <a:noFill/>
          </a:ln>
        </p:spPr>
        <p:txBody>
          <a:bodyPr>
            <a:noAutofit/>
          </a:bodyPr>
          <a:lstStyle/>
          <a:p>
            <a:r>
              <a:rPr lang="en-IN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Objectives of the study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086269" y="1240737"/>
            <a:ext cx="10163503" cy="4887311"/>
          </a:xfrm>
        </p:spPr>
        <p:txBody>
          <a:bodyPr>
            <a:normAutofit fontScale="92500" lnSpcReduction="10000"/>
          </a:bodyPr>
          <a:lstStyle/>
          <a:p>
            <a:pPr marL="342900" lvl="0" indent="-342900" algn="just" defTabSz="792000">
              <a:lnSpc>
                <a:spcPct val="124000"/>
              </a:lnSpc>
              <a:spcBef>
                <a:spcPts val="0"/>
              </a:spcBef>
            </a:pPr>
            <a:endParaRPr lang="en-IN" sz="2600" b="1" dirty="0" smtClean="0">
              <a:solidFill>
                <a:schemeClr val="tx1"/>
              </a:solidFill>
              <a:latin typeface="Georgia" panose="02040502050405020303" pitchFamily="18" charset="0"/>
              <a:ea typeface="+mj-ea"/>
              <a:cs typeface="+mj-cs"/>
            </a:endParaRPr>
          </a:p>
          <a:p>
            <a:pPr marL="342900" lvl="0" indent="-342900" algn="just" defTabSz="792000">
              <a:lnSpc>
                <a:spcPct val="124000"/>
              </a:lnSpc>
              <a:spcBef>
                <a:spcPts val="0"/>
              </a:spcBef>
              <a:buFont typeface="Wingdings" pitchFamily="2" charset="2"/>
              <a:buChar char="v"/>
            </a:pPr>
            <a:r>
              <a:rPr lang="en-IN" sz="2600" b="1" dirty="0" smtClean="0">
                <a:solidFill>
                  <a:srgbClr val="0070C0"/>
                </a:solidFill>
                <a:latin typeface="Georgia" panose="02040502050405020303" pitchFamily="18" charset="0"/>
                <a:ea typeface="+mj-ea"/>
                <a:cs typeface="+mj-cs"/>
              </a:rPr>
              <a:t>To </a:t>
            </a:r>
            <a:r>
              <a:rPr lang="en-IN" sz="2600" b="1" dirty="0">
                <a:solidFill>
                  <a:srgbClr val="0070C0"/>
                </a:solidFill>
                <a:latin typeface="Georgia" panose="02040502050405020303" pitchFamily="18" charset="0"/>
                <a:ea typeface="+mj-ea"/>
                <a:cs typeface="+mj-cs"/>
              </a:rPr>
              <a:t>estimate the economic benefits of the investments made in NMM and HPC </a:t>
            </a:r>
          </a:p>
          <a:p>
            <a:pPr marL="342900" indent="-342900" algn="just" defTabSz="792000">
              <a:lnSpc>
                <a:spcPct val="124000"/>
              </a:lnSpc>
              <a:spcBef>
                <a:spcPts val="0"/>
              </a:spcBef>
              <a:buFont typeface="Wingdings" pitchFamily="2" charset="2"/>
              <a:buChar char="v"/>
            </a:pPr>
            <a:r>
              <a:rPr lang="en-IN" sz="2600" b="1" dirty="0">
                <a:solidFill>
                  <a:srgbClr val="0070C0"/>
                </a:solidFill>
                <a:latin typeface="Georgia" panose="02040502050405020303" pitchFamily="18" charset="0"/>
                <a:ea typeface="+mj-ea"/>
                <a:cs typeface="+mj-cs"/>
              </a:rPr>
              <a:t>To examine the role of improved accuracy of weather prediction in improving the livelihood of farming, livestock rearing and fishing communities </a:t>
            </a:r>
          </a:p>
          <a:p>
            <a:pPr marL="342900" indent="-342900" algn="just" defTabSz="792000">
              <a:lnSpc>
                <a:spcPct val="124000"/>
              </a:lnSpc>
              <a:spcBef>
                <a:spcPts val="0"/>
              </a:spcBef>
              <a:buFont typeface="Wingdings" pitchFamily="2" charset="2"/>
              <a:buChar char="v"/>
            </a:pPr>
            <a:r>
              <a:rPr lang="en-IN" sz="2600" b="1" dirty="0">
                <a:solidFill>
                  <a:srgbClr val="0070C0"/>
                </a:solidFill>
                <a:latin typeface="Georgia" panose="02040502050405020303" pitchFamily="18" charset="0"/>
                <a:ea typeface="+mj-ea"/>
                <a:cs typeface="+mj-cs"/>
              </a:rPr>
              <a:t>To understand the importance of weather-based advisories in decision making and reducing loss in agricultural households and fishery </a:t>
            </a:r>
            <a:r>
              <a:rPr lang="en-IN" sz="2600" b="1" dirty="0" smtClean="0">
                <a:solidFill>
                  <a:srgbClr val="0070C0"/>
                </a:solidFill>
                <a:latin typeface="Georgia" panose="02040502050405020303" pitchFamily="18" charset="0"/>
                <a:ea typeface="+mj-ea"/>
                <a:cs typeface="+mj-cs"/>
              </a:rPr>
              <a:t>households</a:t>
            </a:r>
            <a:endParaRPr lang="en-IN" sz="2600" b="1" dirty="0">
              <a:solidFill>
                <a:srgbClr val="0070C0"/>
              </a:solidFill>
              <a:latin typeface="Georgia" panose="02040502050405020303" pitchFamily="18" charset="0"/>
              <a:ea typeface="+mj-ea"/>
              <a:cs typeface="+mj-cs"/>
            </a:endParaRPr>
          </a:p>
          <a:p>
            <a:pPr marL="342900" lvl="0" indent="-342900" algn="just" defTabSz="792000">
              <a:buFont typeface="Wingdings" pitchFamily="2" charset="2"/>
              <a:buChar char="v"/>
            </a:pPr>
            <a:r>
              <a:rPr lang="en-IN" sz="2600" b="1" dirty="0">
                <a:solidFill>
                  <a:srgbClr val="0070C0"/>
                </a:solidFill>
                <a:latin typeface="Georgia" panose="02040502050405020303" pitchFamily="18" charset="0"/>
                <a:ea typeface="+mj-ea"/>
                <a:cs typeface="+mj-cs"/>
              </a:rPr>
              <a:t>To examine the economic benefits with gender perspective</a:t>
            </a:r>
            <a:endParaRPr lang="en-IN" sz="2600" b="1" dirty="0">
              <a:solidFill>
                <a:srgbClr val="0070C0"/>
              </a:solidFill>
            </a:endParaRPr>
          </a:p>
          <a:p>
            <a:pPr algn="just"/>
            <a:endParaRPr lang="en-IN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1198179" y="1378169"/>
            <a:ext cx="9924523" cy="926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05871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90824" y="387626"/>
            <a:ext cx="5476352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8DABA850-2864-4267-9526-20E16395480D}"/>
              </a:ext>
            </a:extLst>
          </p:cNvPr>
          <p:cNvSpPr/>
          <p:nvPr/>
        </p:nvSpPr>
        <p:spPr>
          <a:xfrm>
            <a:off x="1262269" y="322755"/>
            <a:ext cx="2156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IN" sz="3600" b="1" dirty="0">
                <a:solidFill>
                  <a:prstClr val="black"/>
                </a:solidFill>
                <a:latin typeface="Georgia" panose="02040502050405020303" pitchFamily="18" charset="0"/>
                <a:ea typeface="+mj-ea"/>
                <a:cs typeface="+mj-cs"/>
              </a:rPr>
              <a:t>Survey</a:t>
            </a: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429000"/>
            <a:ext cx="0" cy="0"/>
          </a:xfrm>
          <a:prstGeom prst="rect">
            <a:avLst/>
          </a:prstGeom>
        </p:spPr>
      </p:pic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5067979" y="382715"/>
            <a:ext cx="6610662" cy="5978653"/>
          </a:xfrm>
        </p:spPr>
        <p:txBody>
          <a:bodyPr>
            <a:normAutofit fontScale="85000" lnSpcReduction="20000"/>
          </a:bodyPr>
          <a:lstStyle/>
          <a:p>
            <a:pPr marL="457200" indent="-457200" algn="just">
              <a:lnSpc>
                <a:spcPct val="114000"/>
              </a:lnSpc>
              <a:spcBef>
                <a:spcPts val="1200"/>
              </a:spcBef>
            </a:pPr>
            <a:r>
              <a:rPr lang="en-IN" sz="3100" b="1" dirty="0" smtClean="0">
                <a:solidFill>
                  <a:schemeClr val="tx1"/>
                </a:solidFill>
                <a:latin typeface="Georgia" panose="02040502050405020303" pitchFamily="18" charset="0"/>
                <a:ea typeface="+mj-ea"/>
                <a:cs typeface="+mj-cs"/>
              </a:rPr>
              <a:t>Primary Data</a:t>
            </a:r>
            <a:r>
              <a:rPr lang="en-IN" sz="3100" dirty="0" smtClean="0">
                <a:solidFill>
                  <a:schemeClr val="tx1"/>
                </a:solidFill>
                <a:latin typeface="Georgia" panose="02040502050405020303" pitchFamily="18" charset="0"/>
                <a:ea typeface="+mj-ea"/>
                <a:cs typeface="+mj-cs"/>
              </a:rPr>
              <a:t>: </a:t>
            </a:r>
            <a:r>
              <a:rPr lang="en-IN" sz="3100" dirty="0" smtClean="0">
                <a:solidFill>
                  <a:srgbClr val="0070C0"/>
                </a:solidFill>
                <a:latin typeface="Georgia" panose="02040502050405020303" pitchFamily="18" charset="0"/>
                <a:ea typeface="+mj-ea"/>
                <a:cs typeface="+mj-cs"/>
              </a:rPr>
              <a:t>Reliance </a:t>
            </a:r>
            <a:r>
              <a:rPr lang="en-IN" sz="3100" dirty="0">
                <a:solidFill>
                  <a:srgbClr val="0070C0"/>
                </a:solidFill>
                <a:latin typeface="Georgia" panose="02040502050405020303" pitchFamily="18" charset="0"/>
                <a:ea typeface="+mj-ea"/>
                <a:cs typeface="+mj-cs"/>
              </a:rPr>
              <a:t>Foundation Information Services (RFIS</a:t>
            </a:r>
            <a:r>
              <a:rPr lang="en-IN" sz="3100" dirty="0" smtClean="0">
                <a:solidFill>
                  <a:srgbClr val="0070C0"/>
                </a:solidFill>
                <a:latin typeface="Georgia" panose="02040502050405020303" pitchFamily="18" charset="0"/>
                <a:ea typeface="+mj-ea"/>
                <a:cs typeface="+mj-cs"/>
              </a:rPr>
              <a:t>) (Face-to Face survey)</a:t>
            </a:r>
            <a:endParaRPr lang="en-IN" sz="3100" dirty="0">
              <a:solidFill>
                <a:srgbClr val="0070C0"/>
              </a:solidFill>
              <a:latin typeface="Georgia" panose="02040502050405020303" pitchFamily="18" charset="0"/>
              <a:ea typeface="+mj-ea"/>
              <a:cs typeface="+mj-cs"/>
            </a:endParaRPr>
          </a:p>
          <a:p>
            <a:pPr marL="238125" indent="-238125" algn="just">
              <a:lnSpc>
                <a:spcPct val="114000"/>
              </a:lnSpc>
              <a:spcBef>
                <a:spcPts val="1200"/>
              </a:spcBef>
              <a:buFontTx/>
              <a:buChar char="-"/>
            </a:pPr>
            <a:r>
              <a:rPr lang="en-IN" sz="3100" dirty="0">
                <a:solidFill>
                  <a:schemeClr val="tx1"/>
                </a:solidFill>
                <a:latin typeface="Georgia" panose="02040502050405020303" pitchFamily="18" charset="0"/>
              </a:rPr>
              <a:t>I</a:t>
            </a:r>
            <a:r>
              <a:rPr lang="en-IN" sz="3100" dirty="0" smtClean="0">
                <a:solidFill>
                  <a:schemeClr val="tx1"/>
                </a:solidFill>
                <a:latin typeface="Georgia" panose="02040502050405020303" pitchFamily="18" charset="0"/>
              </a:rPr>
              <a:t>nformation  on </a:t>
            </a:r>
            <a:r>
              <a:rPr lang="en-IN" sz="3100" dirty="0">
                <a:solidFill>
                  <a:schemeClr val="tx1"/>
                </a:solidFill>
                <a:latin typeface="Georgia" panose="02040502050405020303" pitchFamily="18" charset="0"/>
              </a:rPr>
              <a:t>access to weather services – “</a:t>
            </a:r>
            <a:r>
              <a:rPr lang="en-IN" sz="3100" dirty="0">
                <a:solidFill>
                  <a:srgbClr val="FF0000"/>
                </a:solidFill>
                <a:latin typeface="Georgia" panose="02040502050405020303" pitchFamily="18" charset="0"/>
              </a:rPr>
              <a:t>currently</a:t>
            </a:r>
            <a:r>
              <a:rPr lang="en-IN" sz="3100" dirty="0">
                <a:solidFill>
                  <a:schemeClr val="tx1"/>
                </a:solidFill>
                <a:latin typeface="Georgia" panose="02040502050405020303" pitchFamily="18" charset="0"/>
              </a:rPr>
              <a:t>” and “</a:t>
            </a:r>
            <a:r>
              <a:rPr lang="en-IN" sz="3100" dirty="0">
                <a:solidFill>
                  <a:srgbClr val="FF0000"/>
                </a:solidFill>
                <a:latin typeface="Georgia" panose="02040502050405020303" pitchFamily="18" charset="0"/>
              </a:rPr>
              <a:t>before 2015</a:t>
            </a:r>
            <a:r>
              <a:rPr lang="en-IN" sz="3100" dirty="0">
                <a:solidFill>
                  <a:schemeClr val="tx1"/>
                </a:solidFill>
                <a:latin typeface="Georgia" panose="02040502050405020303" pitchFamily="18" charset="0"/>
              </a:rPr>
              <a:t>”</a:t>
            </a:r>
          </a:p>
          <a:p>
            <a:pPr marL="238125" indent="-238125" algn="just">
              <a:lnSpc>
                <a:spcPct val="114000"/>
              </a:lnSpc>
              <a:spcBef>
                <a:spcPts val="1200"/>
              </a:spcBef>
              <a:buFontTx/>
              <a:buChar char="-"/>
            </a:pPr>
            <a:r>
              <a:rPr lang="en-IN" sz="31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Face-to-face </a:t>
            </a:r>
            <a:r>
              <a:rPr lang="en-IN" sz="3100" dirty="0">
                <a:solidFill>
                  <a:srgbClr val="FF0000"/>
                </a:solidFill>
                <a:latin typeface="Georgia" panose="02040502050405020303" pitchFamily="18" charset="0"/>
              </a:rPr>
              <a:t>survey of 6098 respondents </a:t>
            </a:r>
            <a:r>
              <a:rPr lang="en-IN" sz="3100" dirty="0" smtClean="0">
                <a:solidFill>
                  <a:schemeClr val="tx1"/>
                </a:solidFill>
                <a:latin typeface="Georgia" panose="02040502050405020303" pitchFamily="18" charset="0"/>
              </a:rPr>
              <a:t>(3,965 </a:t>
            </a:r>
            <a:r>
              <a:rPr lang="en-IN" sz="3100" dirty="0">
                <a:solidFill>
                  <a:schemeClr val="tx1"/>
                </a:solidFill>
                <a:latin typeface="Georgia" panose="02040502050405020303" pitchFamily="18" charset="0"/>
              </a:rPr>
              <a:t>farmers, 757 marine fishermen and 1,376 livestock owners</a:t>
            </a:r>
            <a:r>
              <a:rPr lang="en-IN" sz="3100" dirty="0" smtClean="0">
                <a:solidFill>
                  <a:schemeClr val="tx1"/>
                </a:solidFill>
                <a:latin typeface="Georgia" panose="02040502050405020303" pitchFamily="18" charset="0"/>
              </a:rPr>
              <a:t>)</a:t>
            </a:r>
            <a:endParaRPr lang="en-IN" sz="3100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marL="238125" indent="-238125" algn="just">
              <a:lnSpc>
                <a:spcPct val="114000"/>
              </a:lnSpc>
              <a:spcBef>
                <a:spcPts val="1200"/>
              </a:spcBef>
              <a:buFontTx/>
              <a:buChar char="-"/>
            </a:pPr>
            <a:r>
              <a:rPr lang="en-IN" sz="3100" dirty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en-IN" sz="3100" dirty="0">
                <a:solidFill>
                  <a:srgbClr val="FF0000"/>
                </a:solidFill>
                <a:latin typeface="Georgia" panose="02040502050405020303" pitchFamily="18" charset="0"/>
              </a:rPr>
              <a:t>Interactive Voice Response Survey (IVRS) </a:t>
            </a:r>
            <a:r>
              <a:rPr lang="en-IN" sz="3100" dirty="0">
                <a:solidFill>
                  <a:schemeClr val="tx1"/>
                </a:solidFill>
                <a:latin typeface="Georgia" panose="02040502050405020303" pitchFamily="18" charset="0"/>
              </a:rPr>
              <a:t>of around </a:t>
            </a:r>
            <a:r>
              <a:rPr lang="en-IN" sz="31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 </a:t>
            </a:r>
            <a:r>
              <a:rPr lang="en-IN" sz="31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0.2 million</a:t>
            </a:r>
            <a:r>
              <a:rPr lang="en-IN" sz="31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 </a:t>
            </a:r>
            <a:r>
              <a:rPr lang="en-IN" sz="3100" dirty="0">
                <a:solidFill>
                  <a:srgbClr val="FF0000"/>
                </a:solidFill>
                <a:latin typeface="Georgia" panose="02040502050405020303" pitchFamily="18" charset="0"/>
              </a:rPr>
              <a:t>respondents </a:t>
            </a:r>
            <a:endParaRPr lang="en-IN" sz="3100" dirty="0" smtClean="0">
              <a:solidFill>
                <a:srgbClr val="FF0000"/>
              </a:solidFill>
              <a:latin typeface="Georgia" panose="02040502050405020303" pitchFamily="18" charset="0"/>
            </a:endParaRPr>
          </a:p>
          <a:p>
            <a:pPr marL="225425" algn="just">
              <a:lnSpc>
                <a:spcPct val="114000"/>
              </a:lnSpc>
              <a:spcBef>
                <a:spcPts val="1200"/>
              </a:spcBef>
            </a:pPr>
            <a:r>
              <a:rPr lang="en-IN" sz="3200" b="1" dirty="0">
                <a:latin typeface="Georgia" panose="02040502050405020303" pitchFamily="18" charset="0"/>
              </a:rPr>
              <a:t>Secondary Data</a:t>
            </a:r>
            <a:r>
              <a:rPr lang="en-IN" sz="3200" dirty="0">
                <a:latin typeface="Georgia" panose="02040502050405020303" pitchFamily="18" charset="0"/>
              </a:rPr>
              <a:t>: </a:t>
            </a:r>
            <a:r>
              <a:rPr lang="en-US" sz="3200" dirty="0">
                <a:solidFill>
                  <a:srgbClr val="0070C0"/>
                </a:solidFill>
              </a:rPr>
              <a:t>National Sample Survey </a:t>
            </a:r>
            <a:r>
              <a:rPr lang="en-US" sz="3200" dirty="0" err="1">
                <a:solidFill>
                  <a:srgbClr val="0070C0"/>
                </a:solidFill>
              </a:rPr>
              <a:t>Organisation</a:t>
            </a:r>
            <a:r>
              <a:rPr lang="en-US" sz="3200" dirty="0">
                <a:solidFill>
                  <a:srgbClr val="0070C0"/>
                </a:solidFill>
              </a:rPr>
              <a:t> -2014, 2017-18</a:t>
            </a:r>
          </a:p>
          <a:p>
            <a:pPr marL="569913" indent="-344488" algn="just">
              <a:lnSpc>
                <a:spcPct val="114000"/>
              </a:lnSpc>
              <a:spcBef>
                <a:spcPts val="1200"/>
              </a:spcBef>
              <a:buFontTx/>
              <a:buChar char="-"/>
            </a:pPr>
            <a:endParaRPr lang="en-IN" sz="3100" dirty="0" smtClean="0">
              <a:solidFill>
                <a:srgbClr val="FF0000"/>
              </a:solidFill>
              <a:latin typeface="Georgia" panose="02040502050405020303" pitchFamily="18" charset="0"/>
            </a:endParaRPr>
          </a:p>
          <a:p>
            <a:pPr algn="just"/>
            <a:endParaRPr lang="en-IN" sz="2200" dirty="0">
              <a:latin typeface="Georgia" panose="02040502050405020303" pitchFamily="18" charset="0"/>
              <a:ea typeface="+mj-ea"/>
              <a:cs typeface="+mj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1617" y="4373218"/>
            <a:ext cx="1431235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173 districts in 16 states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146853" y="1367960"/>
            <a:ext cx="2285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Reference period </a:t>
            </a:r>
          </a:p>
          <a:p>
            <a:r>
              <a:rPr lang="en-US" dirty="0" smtClean="0"/>
              <a:t>Apr 2015 - Mar 2019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8053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9449" y="179882"/>
            <a:ext cx="10373193" cy="891246"/>
          </a:xfrm>
          <a:ln>
            <a:noFill/>
          </a:ln>
        </p:spPr>
        <p:txBody>
          <a:bodyPr>
            <a:noAutofit/>
          </a:bodyPr>
          <a:lstStyle/>
          <a:p>
            <a:r>
              <a:rPr lang="en-IN" sz="2400" b="1" dirty="0">
                <a:solidFill>
                  <a:schemeClr val="tx1"/>
                </a:solidFill>
                <a:latin typeface="Georgia" panose="02040502050405020303" pitchFamily="18" charset="0"/>
              </a:rPr>
              <a:t>Key findings – survey of agricultural households (farmers and </a:t>
            </a:r>
            <a:r>
              <a:rPr lang="en-IN" sz="2400" b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livestock owners</a:t>
            </a:r>
            <a:r>
              <a:rPr lang="en-IN" sz="2800" b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)</a:t>
            </a:r>
            <a:endParaRPr lang="en-IN" sz="2800" b="1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540106" y="1224091"/>
            <a:ext cx="11317114" cy="5633909"/>
          </a:xfrm>
        </p:spPr>
        <p:txBody>
          <a:bodyPr>
            <a:normAutofit fontScale="40000" lnSpcReduction="20000"/>
          </a:bodyPr>
          <a:lstStyle/>
          <a:p>
            <a:pPr marL="342900" indent="-342900" algn="l">
              <a:lnSpc>
                <a:spcPct val="114000"/>
              </a:lnSpc>
              <a:buFont typeface="Arial" panose="020B0604020202020204" pitchFamily="34" charset="0"/>
              <a:buChar char="•"/>
            </a:pPr>
            <a:endParaRPr lang="en-IN" sz="2600" dirty="0" smtClean="0">
              <a:latin typeface="Georgia" panose="02040502050405020303" pitchFamily="18" charset="0"/>
            </a:endParaRPr>
          </a:p>
          <a:p>
            <a:pPr marL="342900" indent="-342900" algn="l">
              <a:lnSpc>
                <a:spcPct val="114000"/>
              </a:lnSpc>
              <a:buFont typeface="Arial" panose="020B0604020202020204" pitchFamily="34" charset="0"/>
              <a:buChar char="•"/>
            </a:pPr>
            <a:endParaRPr lang="en-IN" sz="6700" dirty="0" smtClean="0">
              <a:latin typeface="Georgia" panose="02040502050405020303" pitchFamily="18" charset="0"/>
            </a:endParaRPr>
          </a:p>
          <a:p>
            <a:pPr marL="342900" indent="-342900" algn="l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IN" sz="6700" dirty="0" smtClean="0">
                <a:solidFill>
                  <a:srgbClr val="0070C0"/>
                </a:solidFill>
                <a:latin typeface="Georgia" panose="02040502050405020303" pitchFamily="18" charset="0"/>
              </a:rPr>
              <a:t>10.7 </a:t>
            </a:r>
            <a:r>
              <a:rPr lang="en-IN" sz="6700" dirty="0">
                <a:solidFill>
                  <a:srgbClr val="0070C0"/>
                </a:solidFill>
                <a:latin typeface="Georgia" panose="02040502050405020303" pitchFamily="18" charset="0"/>
              </a:rPr>
              <a:t>million below poverty line </a:t>
            </a:r>
            <a:r>
              <a:rPr lang="en-IN" sz="6700" dirty="0">
                <a:solidFill>
                  <a:schemeClr val="tx1"/>
                </a:solidFill>
                <a:latin typeface="Georgia" panose="02040502050405020303" pitchFamily="18" charset="0"/>
              </a:rPr>
              <a:t>(BPL) agricultural households in rainfed areas</a:t>
            </a:r>
          </a:p>
          <a:p>
            <a:pPr marL="342900" indent="-342900" algn="l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IN" sz="6700" dirty="0">
                <a:solidFill>
                  <a:srgbClr val="0070C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3,965 crop farmers </a:t>
            </a:r>
            <a:r>
              <a:rPr lang="en-IN" sz="6700" dirty="0">
                <a:solidFill>
                  <a:schemeClr val="tx1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interviewed across </a:t>
            </a:r>
            <a:r>
              <a:rPr lang="en-IN" sz="6700" dirty="0">
                <a:solidFill>
                  <a:srgbClr val="0070C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121 districts of 11 states </a:t>
            </a:r>
            <a:r>
              <a:rPr lang="en-IN" sz="6700" dirty="0">
                <a:solidFill>
                  <a:schemeClr val="tx1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of India</a:t>
            </a:r>
          </a:p>
          <a:p>
            <a:pPr marL="342900" indent="-342900" algn="l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IN" sz="6700" dirty="0">
                <a:solidFill>
                  <a:srgbClr val="0070C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1,376 livestock owners </a:t>
            </a:r>
            <a:r>
              <a:rPr lang="en-IN" sz="6700" dirty="0">
                <a:solidFill>
                  <a:schemeClr val="tx1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interviewed across </a:t>
            </a:r>
            <a:r>
              <a:rPr lang="en-IN" sz="6700" dirty="0">
                <a:solidFill>
                  <a:srgbClr val="0070C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92 districts of 10 states </a:t>
            </a:r>
            <a:r>
              <a:rPr lang="en-IN" sz="6700" dirty="0">
                <a:solidFill>
                  <a:schemeClr val="tx1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of India</a:t>
            </a:r>
            <a:endParaRPr lang="en-IN" sz="6700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marL="514350" indent="-514350" algn="l">
              <a:lnSpc>
                <a:spcPct val="114000"/>
              </a:lnSpc>
              <a:buFont typeface="+mj-lt"/>
              <a:buAutoNum type="romanLcPeriod"/>
            </a:pPr>
            <a:r>
              <a:rPr lang="en-IN" sz="6700" dirty="0">
                <a:solidFill>
                  <a:schemeClr val="tx1"/>
                </a:solidFill>
                <a:latin typeface="Georgia" panose="02040502050405020303" pitchFamily="18" charset="0"/>
              </a:rPr>
              <a:t>Reliability: </a:t>
            </a:r>
            <a:r>
              <a:rPr lang="en-IN" sz="6700" dirty="0">
                <a:solidFill>
                  <a:srgbClr val="FF0000"/>
                </a:solidFill>
                <a:latin typeface="Georgia" panose="02040502050405020303" pitchFamily="18" charset="0"/>
              </a:rPr>
              <a:t>94% of farmers and 53.7% of livestock owners </a:t>
            </a:r>
            <a:r>
              <a:rPr lang="en-IN" sz="6700" dirty="0">
                <a:solidFill>
                  <a:schemeClr val="tx1"/>
                </a:solidFill>
                <a:latin typeface="Georgia" panose="02040502050405020303" pitchFamily="18" charset="0"/>
              </a:rPr>
              <a:t>are seeking </a:t>
            </a:r>
            <a:r>
              <a:rPr lang="en-IN" sz="6700" dirty="0">
                <a:solidFill>
                  <a:srgbClr val="FF0000"/>
                </a:solidFill>
                <a:latin typeface="Georgia" panose="02040502050405020303" pitchFamily="18" charset="0"/>
              </a:rPr>
              <a:t>weekly advisory </a:t>
            </a:r>
            <a:r>
              <a:rPr lang="en-IN" sz="6700" dirty="0" smtClean="0">
                <a:solidFill>
                  <a:srgbClr val="0070C0"/>
                </a:solidFill>
                <a:latin typeface="Georgia" panose="02040502050405020303" pitchFamily="18" charset="0"/>
              </a:rPr>
              <a:t>(post NMM) </a:t>
            </a:r>
            <a:r>
              <a:rPr lang="en-IN" sz="6700" dirty="0" smtClean="0">
                <a:solidFill>
                  <a:schemeClr val="tx1"/>
                </a:solidFill>
                <a:latin typeface="Georgia" panose="02040502050405020303" pitchFamily="18" charset="0"/>
              </a:rPr>
              <a:t>instead </a:t>
            </a:r>
            <a:r>
              <a:rPr lang="en-IN" sz="6700" dirty="0">
                <a:solidFill>
                  <a:schemeClr val="tx1"/>
                </a:solidFill>
                <a:latin typeface="Georgia" panose="02040502050405020303" pitchFamily="18" charset="0"/>
              </a:rPr>
              <a:t>of </a:t>
            </a:r>
            <a:r>
              <a:rPr lang="en-IN" sz="6700" dirty="0">
                <a:solidFill>
                  <a:srgbClr val="FF0000"/>
                </a:solidFill>
                <a:latin typeface="Georgia" panose="02040502050405020303" pitchFamily="18" charset="0"/>
              </a:rPr>
              <a:t>seasonal advisory </a:t>
            </a:r>
            <a:r>
              <a:rPr lang="en-IN" sz="6700" dirty="0" smtClean="0">
                <a:solidFill>
                  <a:srgbClr val="0070C0"/>
                </a:solidFill>
                <a:latin typeface="Georgia" panose="02040502050405020303" pitchFamily="18" charset="0"/>
              </a:rPr>
              <a:t>(pre NMM) </a:t>
            </a:r>
            <a:endParaRPr lang="en-IN" sz="6700" dirty="0">
              <a:solidFill>
                <a:srgbClr val="0070C0"/>
              </a:solidFill>
              <a:latin typeface="Georgia" panose="02040502050405020303" pitchFamily="18" charset="0"/>
            </a:endParaRPr>
          </a:p>
          <a:p>
            <a:pPr marL="514350" indent="-514350" algn="l">
              <a:lnSpc>
                <a:spcPct val="114000"/>
              </a:lnSpc>
              <a:buFont typeface="+mj-lt"/>
              <a:buAutoNum type="romanLcPeriod"/>
            </a:pPr>
            <a:r>
              <a:rPr lang="en-IN" sz="6700" dirty="0" smtClean="0">
                <a:solidFill>
                  <a:schemeClr val="tx1"/>
                </a:solidFill>
                <a:latin typeface="Georgia" panose="02040502050405020303" pitchFamily="18" charset="0"/>
              </a:rPr>
              <a:t>Gain in income/ avoid loss </a:t>
            </a:r>
            <a:r>
              <a:rPr lang="en-IN" sz="6700" dirty="0" smtClean="0">
                <a:solidFill>
                  <a:srgbClr val="0070C0"/>
                </a:solidFill>
                <a:latin typeface="Georgia" panose="02040502050405020303" pitchFamily="18" charset="0"/>
              </a:rPr>
              <a:t>:  80 % </a:t>
            </a:r>
            <a:r>
              <a:rPr lang="en-IN" sz="6700" dirty="0" smtClean="0">
                <a:solidFill>
                  <a:schemeClr val="tx1"/>
                </a:solidFill>
                <a:latin typeface="Georgia" panose="02040502050405020303" pitchFamily="18" charset="0"/>
              </a:rPr>
              <a:t>of the </a:t>
            </a:r>
            <a:r>
              <a:rPr lang="en-IN" sz="6700" dirty="0" smtClean="0">
                <a:solidFill>
                  <a:srgbClr val="0070C0"/>
                </a:solidFill>
                <a:latin typeface="Georgia" panose="02040502050405020303" pitchFamily="18" charset="0"/>
              </a:rPr>
              <a:t>farmers</a:t>
            </a:r>
            <a:r>
              <a:rPr lang="en-IN" sz="6700" dirty="0" smtClean="0">
                <a:solidFill>
                  <a:schemeClr val="tx1"/>
                </a:solidFill>
                <a:latin typeface="Georgia" panose="02040502050405020303" pitchFamily="18" charset="0"/>
              </a:rPr>
              <a:t>  and </a:t>
            </a:r>
            <a:r>
              <a:rPr lang="en-IN" sz="6700" dirty="0" smtClean="0">
                <a:solidFill>
                  <a:srgbClr val="0070C0"/>
                </a:solidFill>
                <a:latin typeface="Georgia" panose="02040502050405020303" pitchFamily="18" charset="0"/>
              </a:rPr>
              <a:t>83% of livestock </a:t>
            </a:r>
            <a:r>
              <a:rPr lang="en-IN" sz="6700" dirty="0" smtClean="0">
                <a:solidFill>
                  <a:schemeClr val="tx1"/>
                </a:solidFill>
                <a:latin typeface="Georgia" panose="02040502050405020303" pitchFamily="18" charset="0"/>
              </a:rPr>
              <a:t>owners who received information on natural calamities  reported to have reduced losses occurring due to them</a:t>
            </a:r>
            <a:endParaRPr lang="en-IN" sz="6700" dirty="0" smtClean="0">
              <a:solidFill>
                <a:schemeClr val="tx1"/>
              </a:solidFill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20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20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20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20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2200" dirty="0">
              <a:latin typeface="Georgia" panose="02040502050405020303" pitchFamily="18" charset="0"/>
              <a:ea typeface="+mj-ea"/>
              <a:cs typeface="+mj-cs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339685" y="1140976"/>
            <a:ext cx="9887948" cy="13267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7000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258417" y="1222512"/>
            <a:ext cx="11787809" cy="4562359"/>
          </a:xfrm>
        </p:spPr>
        <p:txBody>
          <a:bodyPr>
            <a:normAutofit fontScale="25000" lnSpcReduction="20000"/>
          </a:bodyPr>
          <a:lstStyle/>
          <a:p>
            <a:pPr algn="l">
              <a:lnSpc>
                <a:spcPct val="114000"/>
              </a:lnSpc>
            </a:pPr>
            <a:r>
              <a:rPr lang="en-IN" sz="2800" dirty="0" smtClean="0">
                <a:latin typeface="Georgia" panose="02040502050405020303" pitchFamily="18" charset="0"/>
              </a:rPr>
              <a:t>  </a:t>
            </a:r>
          </a:p>
          <a:p>
            <a:pPr algn="l">
              <a:lnSpc>
                <a:spcPct val="114000"/>
              </a:lnSpc>
            </a:pPr>
            <a:endParaRPr lang="en-IN" sz="2800" dirty="0" smtClean="0">
              <a:latin typeface="Georgia" panose="02040502050405020303" pitchFamily="18" charset="0"/>
            </a:endParaRPr>
          </a:p>
          <a:p>
            <a:pPr algn="l">
              <a:lnSpc>
                <a:spcPct val="114000"/>
              </a:lnSpc>
            </a:pPr>
            <a:endParaRPr lang="en-IN" sz="11200" dirty="0" smtClean="0">
              <a:latin typeface="Georgia" panose="02040502050405020303" pitchFamily="18" charset="0"/>
            </a:endParaRPr>
          </a:p>
          <a:p>
            <a:pPr algn="l">
              <a:lnSpc>
                <a:spcPct val="114000"/>
              </a:lnSpc>
            </a:pPr>
            <a:r>
              <a:rPr lang="en-IN" sz="11200" dirty="0" smtClean="0">
                <a:solidFill>
                  <a:schemeClr val="tx1"/>
                </a:solidFill>
                <a:latin typeface="Georgia" panose="02040502050405020303" pitchFamily="18" charset="0"/>
              </a:rPr>
              <a:t>iii. Adoption </a:t>
            </a:r>
            <a:r>
              <a:rPr lang="en-IN" sz="11200" dirty="0">
                <a:solidFill>
                  <a:schemeClr val="tx1"/>
                </a:solidFill>
                <a:latin typeface="Georgia" panose="02040502050405020303" pitchFamily="18" charset="0"/>
              </a:rPr>
              <a:t>of weather advisory in critical practices</a:t>
            </a:r>
          </a:p>
          <a:p>
            <a:pPr marL="284163" indent="-223838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IN" sz="11200" dirty="0">
                <a:solidFill>
                  <a:srgbClr val="C00000"/>
                </a:solidFill>
                <a:latin typeface="Georgia" panose="02040502050405020303" pitchFamily="18" charset="0"/>
              </a:rPr>
              <a:t>98% farmers*  and 76% of live stock owners</a:t>
            </a:r>
            <a:r>
              <a:rPr lang="en-IN" sz="11200" baseline="30000" dirty="0">
                <a:solidFill>
                  <a:srgbClr val="C00000"/>
                </a:solidFill>
                <a:latin typeface="Georgia" panose="02040502050405020303" pitchFamily="18" charset="0"/>
              </a:rPr>
              <a:t>#</a:t>
            </a:r>
            <a:r>
              <a:rPr lang="en-IN" sz="11200" dirty="0">
                <a:solidFill>
                  <a:srgbClr val="C00000"/>
                </a:solidFill>
                <a:latin typeface="Georgia" panose="02040502050405020303" pitchFamily="18" charset="0"/>
              </a:rPr>
              <a:t> made modifications to </a:t>
            </a:r>
            <a:r>
              <a:rPr lang="en-IN" sz="11200" dirty="0">
                <a:solidFill>
                  <a:srgbClr val="0070C0"/>
                </a:solidFill>
                <a:latin typeface="Georgia" panose="02040502050405020303" pitchFamily="18" charset="0"/>
              </a:rPr>
              <a:t>at least one </a:t>
            </a:r>
            <a:r>
              <a:rPr lang="en-IN" sz="11200" dirty="0">
                <a:solidFill>
                  <a:srgbClr val="C00000"/>
                </a:solidFill>
                <a:latin typeface="Georgia" panose="02040502050405020303" pitchFamily="18" charset="0"/>
              </a:rPr>
              <a:t>of the critical practices based on the weather advisories &amp; had income gain</a:t>
            </a:r>
          </a:p>
          <a:p>
            <a:pPr marL="284163" indent="-223838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IN" sz="11200" dirty="0">
                <a:solidFill>
                  <a:srgbClr val="C00000"/>
                </a:solidFill>
                <a:latin typeface="Georgia" panose="02040502050405020303" pitchFamily="18" charset="0"/>
              </a:rPr>
              <a:t>Average annual income of farming households which adopted </a:t>
            </a:r>
            <a:r>
              <a:rPr lang="en-IN" sz="11200" dirty="0">
                <a:solidFill>
                  <a:srgbClr val="0070C0"/>
                </a:solidFill>
                <a:latin typeface="Georgia" panose="02040502050405020303" pitchFamily="18" charset="0"/>
              </a:rPr>
              <a:t>no modification </a:t>
            </a:r>
            <a:r>
              <a:rPr lang="en-IN" sz="11200" dirty="0">
                <a:solidFill>
                  <a:srgbClr val="C00000"/>
                </a:solidFill>
                <a:latin typeface="Georgia" panose="02040502050405020303" pitchFamily="18" charset="0"/>
              </a:rPr>
              <a:t>worked out to be </a:t>
            </a:r>
            <a:r>
              <a:rPr lang="en-IN" sz="112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0.2 million ;  0.3 million </a:t>
            </a:r>
            <a:r>
              <a:rPr lang="en-IN" sz="11200" dirty="0">
                <a:solidFill>
                  <a:srgbClr val="C00000"/>
                </a:solidFill>
                <a:latin typeface="Georgia" panose="02040502050405020303" pitchFamily="18" charset="0"/>
              </a:rPr>
              <a:t>for those who adopted all the nine changes.</a:t>
            </a:r>
          </a:p>
          <a:p>
            <a:pPr marL="284163" indent="-223838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IN" sz="112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96%  </a:t>
            </a:r>
            <a:r>
              <a:rPr lang="en-IN" sz="11200" dirty="0">
                <a:solidFill>
                  <a:srgbClr val="C00000"/>
                </a:solidFill>
                <a:latin typeface="Georgia" panose="02040502050405020303" pitchFamily="18" charset="0"/>
              </a:rPr>
              <a:t>livestock owners </a:t>
            </a:r>
            <a:r>
              <a:rPr lang="en-IN" sz="112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reported that </a:t>
            </a:r>
            <a:r>
              <a:rPr lang="en-IN" sz="112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weather </a:t>
            </a:r>
            <a:r>
              <a:rPr lang="en-IN" sz="11200" dirty="0">
                <a:solidFill>
                  <a:srgbClr val="C00000"/>
                </a:solidFill>
                <a:latin typeface="Georgia" panose="02040502050405020303" pitchFamily="18" charset="0"/>
              </a:rPr>
              <a:t>advisories </a:t>
            </a:r>
            <a:r>
              <a:rPr lang="en-IN" sz="112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help in  </a:t>
            </a:r>
            <a:r>
              <a:rPr lang="en-IN" sz="11200" dirty="0">
                <a:solidFill>
                  <a:srgbClr val="C00000"/>
                </a:solidFill>
                <a:latin typeface="Georgia" panose="02040502050405020303" pitchFamily="18" charset="0"/>
              </a:rPr>
              <a:t>improving the practice of vaccination against seasonal disease.</a:t>
            </a:r>
          </a:p>
          <a:p>
            <a:pPr marL="514350" indent="-514350" algn="l">
              <a:buFont typeface="+mj-lt"/>
              <a:buAutoNum type="romanLcPeriod"/>
            </a:pPr>
            <a:endParaRPr lang="en-IN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514350" indent="-514350" algn="just">
              <a:buFont typeface="+mj-lt"/>
              <a:buAutoNum type="romanLcPeriod"/>
            </a:pPr>
            <a:endParaRPr lang="en-IN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20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20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20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20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2200" dirty="0">
              <a:latin typeface="Georgia" panose="02040502050405020303" pitchFamily="18" charset="0"/>
              <a:ea typeface="+mj-ea"/>
              <a:cs typeface="+mj-cs"/>
            </a:endParaRPr>
          </a:p>
        </p:txBody>
      </p:sp>
      <p:sp>
        <p:nvSpPr>
          <p:cNvPr id="5" name="Subtitle 3"/>
          <p:cNvSpPr txBox="1">
            <a:spLocks/>
          </p:cNvSpPr>
          <p:nvPr/>
        </p:nvSpPr>
        <p:spPr>
          <a:xfrm>
            <a:off x="528953" y="5803682"/>
            <a:ext cx="11193355" cy="105431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IN" sz="1600" i="1" dirty="0">
                <a:latin typeface="Georgia" panose="02040502050405020303" pitchFamily="18" charset="0"/>
              </a:rPr>
              <a:t>*</a:t>
            </a:r>
            <a:r>
              <a:rPr lang="en-IN" sz="1400" b="1" i="1" dirty="0">
                <a:solidFill>
                  <a:srgbClr val="0070C0"/>
                </a:solidFill>
                <a:latin typeface="Georgia" panose="02040502050405020303" pitchFamily="18" charset="0"/>
              </a:rPr>
              <a:t>changed variety/breed; arranged for storage of harvest; early/delayed harvesting; changed crop; early/delayed sowing; changed schedule of ploughing/land preparation; changed pesticide application schedule; changed fertilizer application schedule; and changed scheduled irrigation</a:t>
            </a:r>
          </a:p>
          <a:p>
            <a:pPr algn="just"/>
            <a:r>
              <a:rPr lang="en-IN" sz="1400" b="1" i="1" dirty="0">
                <a:solidFill>
                  <a:srgbClr val="0070C0"/>
                </a:solidFill>
                <a:latin typeface="Georgia" panose="02040502050405020303" pitchFamily="18" charset="0"/>
                <a:ea typeface="+mj-ea"/>
                <a:cs typeface="+mj-cs"/>
              </a:rPr>
              <a:t>#</a:t>
            </a:r>
            <a:r>
              <a:rPr lang="en-IN" sz="1400" b="1" i="1" dirty="0">
                <a:solidFill>
                  <a:srgbClr val="0070C0"/>
                </a:solidFill>
                <a:latin typeface="Georgia" panose="02040502050405020303" pitchFamily="18" charset="0"/>
              </a:rPr>
              <a:t> modification of shed/shelter; vaccination against seasonal disease; and fodder management</a:t>
            </a:r>
            <a:endParaRPr lang="en-IN" sz="1400" b="1" i="1" dirty="0">
              <a:solidFill>
                <a:srgbClr val="0070C0"/>
              </a:solidFill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11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11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11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11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11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11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11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1100" dirty="0">
              <a:latin typeface="Georgia" panose="02040502050405020303" pitchFamily="18" charset="0"/>
              <a:ea typeface="+mj-ea"/>
              <a:cs typeface="+mj-cs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8DC46E34-5FA4-40CB-91B0-4FD2962B62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9370" y="200249"/>
            <a:ext cx="10732958" cy="704850"/>
          </a:xfrm>
          <a:ln>
            <a:noFill/>
          </a:ln>
        </p:spPr>
        <p:txBody>
          <a:bodyPr>
            <a:noAutofit/>
          </a:bodyPr>
          <a:lstStyle/>
          <a:p>
            <a:r>
              <a:rPr lang="en-IN" sz="2800" b="1" dirty="0" smtClean="0">
                <a:latin typeface="Georgia" panose="02040502050405020303" pitchFamily="18" charset="0"/>
              </a:rPr>
              <a:t/>
            </a:r>
            <a:br>
              <a:rPr lang="en-IN" sz="2800" b="1" dirty="0" smtClean="0">
                <a:latin typeface="Georgia" panose="02040502050405020303" pitchFamily="18" charset="0"/>
              </a:rPr>
            </a:br>
            <a:r>
              <a:rPr lang="en-IN" sz="2800" b="1" dirty="0" smtClean="0">
                <a:latin typeface="Georgia" panose="02040502050405020303" pitchFamily="18" charset="0"/>
              </a:rPr>
              <a:t/>
            </a:r>
            <a:br>
              <a:rPr lang="en-IN" sz="2800" b="1" dirty="0" smtClean="0">
                <a:latin typeface="Georgia" panose="02040502050405020303" pitchFamily="18" charset="0"/>
              </a:rPr>
            </a:br>
            <a:r>
              <a:rPr lang="en-IN" sz="2800" b="1" dirty="0" smtClean="0">
                <a:latin typeface="Georgia" panose="02040502050405020303" pitchFamily="18" charset="0"/>
              </a:rPr>
              <a:t/>
            </a:r>
            <a:br>
              <a:rPr lang="en-IN" sz="2800" b="1" dirty="0" smtClean="0">
                <a:latin typeface="Georgia" panose="02040502050405020303" pitchFamily="18" charset="0"/>
              </a:rPr>
            </a:br>
            <a:r>
              <a:rPr lang="en-IN" sz="2800" b="1" dirty="0" smtClean="0">
                <a:latin typeface="Georgia" panose="02040502050405020303" pitchFamily="18" charset="0"/>
              </a:rPr>
              <a:t/>
            </a:r>
            <a:br>
              <a:rPr lang="en-IN" sz="2800" b="1" dirty="0" smtClean="0">
                <a:latin typeface="Georgia" panose="02040502050405020303" pitchFamily="18" charset="0"/>
              </a:rPr>
            </a:br>
            <a:r>
              <a:rPr lang="en-IN" sz="2800" b="1" dirty="0" smtClean="0">
                <a:latin typeface="Georgia" panose="02040502050405020303" pitchFamily="18" charset="0"/>
              </a:rPr>
              <a:t/>
            </a:r>
            <a:br>
              <a:rPr lang="en-IN" sz="2800" b="1" dirty="0" smtClean="0">
                <a:latin typeface="Georgia" panose="02040502050405020303" pitchFamily="18" charset="0"/>
              </a:rPr>
            </a:br>
            <a:r>
              <a:rPr lang="en-IN" sz="2800" b="1" dirty="0" smtClean="0">
                <a:latin typeface="Georgia" panose="02040502050405020303" pitchFamily="18" charset="0"/>
              </a:rPr>
              <a:t/>
            </a:r>
            <a:br>
              <a:rPr lang="en-IN" sz="2800" b="1" dirty="0" smtClean="0">
                <a:latin typeface="Georgia" panose="02040502050405020303" pitchFamily="18" charset="0"/>
              </a:rPr>
            </a:br>
            <a:r>
              <a:rPr lang="en-IN" sz="2800" b="1" dirty="0" smtClean="0">
                <a:latin typeface="Georgia" panose="02040502050405020303" pitchFamily="18" charset="0"/>
              </a:rPr>
              <a:t/>
            </a:r>
            <a:br>
              <a:rPr lang="en-IN" sz="2800" b="1" dirty="0" smtClean="0">
                <a:latin typeface="Georgia" panose="02040502050405020303" pitchFamily="18" charset="0"/>
              </a:rPr>
            </a:br>
            <a:r>
              <a:rPr lang="en-IN" sz="2400" b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Key </a:t>
            </a:r>
            <a:r>
              <a:rPr lang="en-IN" sz="2400" b="1" dirty="0">
                <a:solidFill>
                  <a:schemeClr val="tx1"/>
                </a:solidFill>
                <a:latin typeface="Georgia" panose="02040502050405020303" pitchFamily="18" charset="0"/>
              </a:rPr>
              <a:t>findings – survey of agricultural households (farmers and livestock </a:t>
            </a:r>
            <a:r>
              <a:rPr lang="en-IN" sz="2400" b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owners)</a:t>
            </a:r>
            <a:endParaRPr lang="en-IN" sz="2800" b="1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1329D959-CC26-4666-ADA5-6D3CD8D27DA7}"/>
              </a:ext>
            </a:extLst>
          </p:cNvPr>
          <p:cNvCxnSpPr/>
          <p:nvPr/>
        </p:nvCxnSpPr>
        <p:spPr>
          <a:xfrm>
            <a:off x="1201948" y="863684"/>
            <a:ext cx="9900745" cy="630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2258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1275" y="-55834"/>
            <a:ext cx="9144000" cy="704850"/>
          </a:xfrm>
          <a:ln>
            <a:noFill/>
          </a:ln>
        </p:spPr>
        <p:txBody>
          <a:bodyPr>
            <a:noAutofit/>
          </a:bodyPr>
          <a:lstStyle/>
          <a:p>
            <a:r>
              <a:rPr lang="en-IN" sz="2800" b="1" dirty="0">
                <a:solidFill>
                  <a:srgbClr val="C00000"/>
                </a:solidFill>
                <a:latin typeface="Georgia" panose="02040502050405020303" pitchFamily="18" charset="0"/>
              </a:rPr>
              <a:t>Key findings - Fishermen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457201" y="850901"/>
            <a:ext cx="11379200" cy="5778936"/>
          </a:xfrm>
        </p:spPr>
        <p:txBody>
          <a:bodyPr>
            <a:normAutofit fontScale="62500" lnSpcReduction="20000"/>
          </a:bodyPr>
          <a:lstStyle/>
          <a:p>
            <a:pPr algn="l">
              <a:lnSpc>
                <a:spcPct val="114000"/>
              </a:lnSpc>
            </a:pPr>
            <a:endParaRPr lang="en-IN" sz="2800" dirty="0">
              <a:latin typeface="Georgia" panose="02040502050405020303" pitchFamily="18" charset="0"/>
            </a:endParaRPr>
          </a:p>
          <a:p>
            <a:pPr marL="342900" indent="-342900" algn="l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IN" sz="37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0.53 </a:t>
            </a:r>
            <a:r>
              <a:rPr lang="en-IN" sz="3700" dirty="0">
                <a:solidFill>
                  <a:srgbClr val="C00000"/>
                </a:solidFill>
                <a:latin typeface="Georgia" panose="02040502050405020303" pitchFamily="18" charset="0"/>
              </a:rPr>
              <a:t>million below poverty line (BPL) fisherfolk households</a:t>
            </a:r>
          </a:p>
          <a:p>
            <a:pPr marL="342900" indent="-342900" algn="l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IN" sz="3700" dirty="0">
                <a:solidFill>
                  <a:schemeClr val="tx1"/>
                </a:solidFill>
                <a:latin typeface="Georgia" panose="02040502050405020303" pitchFamily="18" charset="0"/>
              </a:rPr>
              <a:t>757 marine fishermen across 34 districts in 7 states of India </a:t>
            </a:r>
          </a:p>
          <a:p>
            <a:pPr marL="342900" indent="-342900" algn="l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IN" sz="3700" dirty="0">
                <a:solidFill>
                  <a:srgbClr val="C00000"/>
                </a:solidFill>
                <a:latin typeface="Georgia" panose="02040502050405020303" pitchFamily="18" charset="0"/>
                <a:ea typeface="+mj-ea"/>
                <a:cs typeface="+mj-cs"/>
              </a:rPr>
              <a:t>82% </a:t>
            </a:r>
            <a:r>
              <a:rPr lang="en-IN" sz="3700" dirty="0" smtClean="0">
                <a:solidFill>
                  <a:srgbClr val="C00000"/>
                </a:solidFill>
                <a:latin typeface="Georgia" panose="02040502050405020303" pitchFamily="18" charset="0"/>
                <a:ea typeface="+mj-ea"/>
                <a:cs typeface="+mj-cs"/>
              </a:rPr>
              <a:t>fishermen use </a:t>
            </a:r>
            <a:r>
              <a:rPr lang="en-IN" sz="3700" dirty="0">
                <a:solidFill>
                  <a:srgbClr val="C00000"/>
                </a:solidFill>
                <a:latin typeface="Georgia" panose="02040502050405020303" pitchFamily="18" charset="0"/>
                <a:ea typeface="+mj-ea"/>
                <a:cs typeface="+mj-cs"/>
              </a:rPr>
              <a:t>OSF advisories </a:t>
            </a:r>
            <a:r>
              <a:rPr lang="en-IN" sz="3700" dirty="0" smtClean="0">
                <a:solidFill>
                  <a:srgbClr val="C00000"/>
                </a:solidFill>
                <a:latin typeface="Georgia" panose="02040502050405020303" pitchFamily="18" charset="0"/>
                <a:ea typeface="+mj-ea"/>
                <a:cs typeface="+mj-cs"/>
              </a:rPr>
              <a:t>before </a:t>
            </a:r>
            <a:r>
              <a:rPr lang="en-IN" sz="3700" dirty="0">
                <a:solidFill>
                  <a:srgbClr val="C00000"/>
                </a:solidFill>
                <a:latin typeface="Georgia" panose="02040502050405020303" pitchFamily="18" charset="0"/>
                <a:ea typeface="+mj-ea"/>
                <a:cs typeface="+mj-cs"/>
              </a:rPr>
              <a:t>venturing into sea </a:t>
            </a:r>
            <a:endParaRPr lang="en-IN" sz="3700" dirty="0" smtClean="0">
              <a:solidFill>
                <a:srgbClr val="C00000"/>
              </a:solidFill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l">
              <a:lnSpc>
                <a:spcPct val="134000"/>
              </a:lnSpc>
              <a:buFont typeface="Arial" panose="020B0604020202020204" pitchFamily="34" charset="0"/>
              <a:buChar char="•"/>
            </a:pPr>
            <a:r>
              <a:rPr lang="en-IN" sz="3700" dirty="0">
                <a:solidFill>
                  <a:schemeClr val="tx1"/>
                </a:solidFill>
                <a:latin typeface="Georgia" panose="02040502050405020303" pitchFamily="18" charset="0"/>
              </a:rPr>
              <a:t>95% of them reported to have avoided empty trips by following OSF advisories, which helped them save </a:t>
            </a:r>
            <a:r>
              <a:rPr lang="en-IN" sz="3700" dirty="0" smtClean="0">
                <a:solidFill>
                  <a:schemeClr val="tx1"/>
                </a:solidFill>
                <a:latin typeface="Georgia" panose="02040502050405020303" pitchFamily="18" charset="0"/>
              </a:rPr>
              <a:t> 182.5 million </a:t>
            </a:r>
            <a:r>
              <a:rPr lang="en-IN" sz="3700" dirty="0">
                <a:solidFill>
                  <a:schemeClr val="tx1"/>
                </a:solidFill>
                <a:latin typeface="Georgia" panose="02040502050405020303" pitchFamily="18" charset="0"/>
              </a:rPr>
              <a:t>of operational </a:t>
            </a:r>
            <a:r>
              <a:rPr lang="en-IN" sz="3700" dirty="0" smtClean="0">
                <a:solidFill>
                  <a:schemeClr val="tx1"/>
                </a:solidFill>
                <a:latin typeface="Georgia" panose="02040502050405020303" pitchFamily="18" charset="0"/>
              </a:rPr>
              <a:t>cost</a:t>
            </a:r>
            <a:endParaRPr lang="en-IN" sz="3700" dirty="0" smtClean="0">
              <a:solidFill>
                <a:schemeClr val="tx1"/>
              </a:solidFill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l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IN" sz="3700" dirty="0" smtClean="0">
                <a:solidFill>
                  <a:srgbClr val="C00000"/>
                </a:solidFill>
                <a:latin typeface="Georgia" panose="02040502050405020303" pitchFamily="18" charset="0"/>
                <a:ea typeface="+mj-ea"/>
                <a:cs typeface="+mj-cs"/>
              </a:rPr>
              <a:t> </a:t>
            </a:r>
            <a:r>
              <a:rPr lang="en-IN" sz="3700" dirty="0">
                <a:solidFill>
                  <a:srgbClr val="C00000"/>
                </a:solidFill>
                <a:latin typeface="Georgia" panose="02040502050405020303" pitchFamily="18" charset="0"/>
                <a:ea typeface="+mj-ea"/>
                <a:cs typeface="+mj-cs"/>
              </a:rPr>
              <a:t>87.7% </a:t>
            </a:r>
            <a:r>
              <a:rPr lang="en-IN" sz="3700" dirty="0">
                <a:solidFill>
                  <a:srgbClr val="C00000"/>
                </a:solidFill>
                <a:latin typeface="Georgia" panose="02040502050405020303" pitchFamily="18" charset="0"/>
              </a:rPr>
              <a:t> of fishermen </a:t>
            </a:r>
            <a:r>
              <a:rPr lang="en-IN" sz="37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using </a:t>
            </a:r>
            <a:r>
              <a:rPr lang="en-IN" sz="3700" dirty="0">
                <a:solidFill>
                  <a:srgbClr val="C00000"/>
                </a:solidFill>
                <a:latin typeface="Georgia" panose="02040502050405020303" pitchFamily="18" charset="0"/>
              </a:rPr>
              <a:t>these advisories on daily basis, as compared to just 15.1% before 2015 </a:t>
            </a:r>
            <a:endParaRPr lang="en-IN" sz="3700" dirty="0">
              <a:solidFill>
                <a:srgbClr val="C00000"/>
              </a:solidFill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lnSpc>
                <a:spcPct val="134000"/>
              </a:lnSpc>
              <a:buFont typeface="Arial" panose="020B0604020202020204" pitchFamily="34" charset="0"/>
              <a:buChar char="•"/>
            </a:pPr>
            <a:r>
              <a:rPr lang="en-IN" sz="3700" dirty="0" smtClean="0">
                <a:solidFill>
                  <a:schemeClr val="tx1"/>
                </a:solidFill>
                <a:latin typeface="Georgia" panose="02040502050405020303" pitchFamily="18" charset="0"/>
              </a:rPr>
              <a:t>19.2 million additional </a:t>
            </a:r>
            <a:r>
              <a:rPr lang="en-IN" sz="3700" dirty="0">
                <a:solidFill>
                  <a:schemeClr val="tx1"/>
                </a:solidFill>
                <a:latin typeface="Georgia" panose="02040502050405020303" pitchFamily="18" charset="0"/>
              </a:rPr>
              <a:t>income was generated from the 1,079 successful fishing expeditions made using the Potential Fishing Zone Advisories</a:t>
            </a:r>
          </a:p>
          <a:p>
            <a:pPr marL="342900" indent="-342900" algn="just">
              <a:lnSpc>
                <a:spcPct val="134000"/>
              </a:lnSpc>
              <a:buFont typeface="Arial" panose="020B0604020202020204" pitchFamily="34" charset="0"/>
              <a:buChar char="•"/>
            </a:pPr>
            <a:r>
              <a:rPr lang="en-IN" sz="3700" dirty="0">
                <a:solidFill>
                  <a:srgbClr val="C00000"/>
                </a:solidFill>
                <a:latin typeface="Georgia" panose="02040502050405020303" pitchFamily="18" charset="0"/>
                <a:ea typeface="+mj-ea"/>
                <a:cs typeface="+mj-cs"/>
              </a:rPr>
              <a:t>About 97% of the fishermen received information about  flood or cyclone on time and about 86% were able to minimize their losses due to this.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20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20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2200" dirty="0">
              <a:latin typeface="Georgia" panose="02040502050405020303" pitchFamily="18" charset="0"/>
              <a:ea typeface="+mj-ea"/>
              <a:cs typeface="+mj-cs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145627" y="617485"/>
            <a:ext cx="9900745" cy="630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9875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5574" y="8960"/>
            <a:ext cx="9144000" cy="704850"/>
          </a:xfrm>
          <a:ln>
            <a:noFill/>
          </a:ln>
        </p:spPr>
        <p:txBody>
          <a:bodyPr>
            <a:noAutofit/>
          </a:bodyPr>
          <a:lstStyle/>
          <a:p>
            <a:r>
              <a:rPr lang="en-IN" sz="2800" b="1" dirty="0">
                <a:solidFill>
                  <a:schemeClr val="tx1"/>
                </a:solidFill>
                <a:latin typeface="Georgia" panose="02040502050405020303" pitchFamily="18" charset="0"/>
              </a:rPr>
              <a:t>Estimation of Economic Benefits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1198177" y="872250"/>
            <a:ext cx="9900745" cy="630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3"/>
          <p:cNvSpPr txBox="1">
            <a:spLocks/>
          </p:cNvSpPr>
          <p:nvPr/>
        </p:nvSpPr>
        <p:spPr>
          <a:xfrm>
            <a:off x="616226" y="861631"/>
            <a:ext cx="11032435" cy="4747466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en-IN" sz="4000" b="1" dirty="0">
                <a:latin typeface="Georgia" panose="02040502050405020303" pitchFamily="18" charset="0"/>
                <a:ea typeface="+mj-ea"/>
                <a:cs typeface="+mj-cs"/>
              </a:rPr>
              <a:t>Key</a:t>
            </a:r>
            <a:r>
              <a:rPr lang="en-IN" sz="3300" b="1" dirty="0">
                <a:latin typeface="Georgia" panose="02040502050405020303" pitchFamily="18" charset="0"/>
                <a:ea typeface="+mj-ea"/>
                <a:cs typeface="+mj-cs"/>
              </a:rPr>
              <a:t> </a:t>
            </a:r>
            <a:r>
              <a:rPr lang="en-IN" sz="4500" b="1" dirty="0">
                <a:latin typeface="Georgia" panose="02040502050405020303" pitchFamily="18" charset="0"/>
                <a:ea typeface="+mj-ea"/>
                <a:cs typeface="+mj-cs"/>
              </a:rPr>
              <a:t>results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IN" sz="4100" dirty="0">
                <a:latin typeface="Georgia" panose="02040502050405020303" pitchFamily="18" charset="0"/>
                <a:ea typeface="+mj-ea"/>
                <a:cs typeface="+mj-cs"/>
              </a:rPr>
              <a:t>E</a:t>
            </a:r>
            <a:r>
              <a:rPr lang="en-IN" sz="4100" dirty="0" smtClean="0">
                <a:latin typeface="Georgia" panose="02040502050405020303" pitchFamily="18" charset="0"/>
                <a:ea typeface="+mj-ea"/>
                <a:cs typeface="+mj-cs"/>
              </a:rPr>
              <a:t>conomic </a:t>
            </a:r>
            <a:r>
              <a:rPr lang="en-IN" sz="4100" dirty="0">
                <a:latin typeface="Georgia" panose="02040502050405020303" pitchFamily="18" charset="0"/>
                <a:ea typeface="+mj-ea"/>
                <a:cs typeface="+mj-cs"/>
              </a:rPr>
              <a:t>benefits </a:t>
            </a:r>
            <a:r>
              <a:rPr lang="en-IN" sz="4100" dirty="0" smtClean="0">
                <a:latin typeface="Georgia" panose="02040502050405020303" pitchFamily="18" charset="0"/>
                <a:ea typeface="+mj-ea"/>
                <a:cs typeface="+mj-cs"/>
              </a:rPr>
              <a:t>of agricultural </a:t>
            </a:r>
            <a:r>
              <a:rPr lang="en-IN" sz="4100" dirty="0">
                <a:latin typeface="Georgia" panose="02040502050405020303" pitchFamily="18" charset="0"/>
                <a:ea typeface="+mj-ea"/>
                <a:cs typeface="+mj-cs"/>
              </a:rPr>
              <a:t>households (farmers and livestock owners taken together) works out to be </a:t>
            </a:r>
            <a:r>
              <a:rPr lang="en-IN" sz="4100" dirty="0" smtClean="0">
                <a:latin typeface="Georgia" panose="02040502050405020303" pitchFamily="18" charset="0"/>
                <a:ea typeface="+mj-ea"/>
                <a:cs typeface="+mj-cs"/>
              </a:rPr>
              <a:t> </a:t>
            </a:r>
            <a:r>
              <a:rPr lang="en-IN" sz="4100" dirty="0" smtClean="0">
                <a:latin typeface="Georgia" panose="02040502050405020303" pitchFamily="18" charset="0"/>
                <a:ea typeface="+mj-ea"/>
                <a:cs typeface="+mj-cs"/>
              </a:rPr>
              <a:t>480.56 billion  </a:t>
            </a:r>
            <a:r>
              <a:rPr lang="en-IN" sz="4100" dirty="0">
                <a:latin typeface="Georgia" panose="02040502050405020303" pitchFamily="18" charset="0"/>
              </a:rPr>
              <a:t>over a period of 5 </a:t>
            </a:r>
            <a:r>
              <a:rPr lang="en-IN" sz="4100" dirty="0" smtClean="0">
                <a:latin typeface="Georgia" panose="02040502050405020303" pitchFamily="18" charset="0"/>
              </a:rPr>
              <a:t>years</a:t>
            </a:r>
            <a:endParaRPr lang="en-IN" sz="41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IN" sz="4100" dirty="0">
                <a:latin typeface="Georgia" panose="02040502050405020303" pitchFamily="18" charset="0"/>
              </a:rPr>
              <a:t>Economic </a:t>
            </a:r>
            <a:r>
              <a:rPr lang="en-IN" sz="4100" dirty="0" smtClean="0">
                <a:latin typeface="Georgia" panose="02040502050405020303" pitchFamily="18" charset="0"/>
              </a:rPr>
              <a:t>benefits of </a:t>
            </a:r>
            <a:r>
              <a:rPr lang="en-IN" sz="4100" dirty="0" smtClean="0">
                <a:latin typeface="Georgia" panose="02040502050405020303" pitchFamily="18" charset="0"/>
                <a:ea typeface="+mj-ea"/>
                <a:cs typeface="+mj-cs"/>
              </a:rPr>
              <a:t> </a:t>
            </a:r>
            <a:r>
              <a:rPr lang="en-IN" sz="4100" dirty="0">
                <a:latin typeface="Georgia" panose="02040502050405020303" pitchFamily="18" charset="0"/>
                <a:ea typeface="+mj-ea"/>
                <a:cs typeface="+mj-cs"/>
              </a:rPr>
              <a:t>fisher households is estimated to </a:t>
            </a:r>
            <a:r>
              <a:rPr lang="en-IN" sz="4100" dirty="0" smtClean="0">
                <a:latin typeface="Georgia" panose="02040502050405020303" pitchFamily="18" charset="0"/>
                <a:ea typeface="+mj-ea"/>
                <a:cs typeface="+mj-cs"/>
              </a:rPr>
              <a:t>be  </a:t>
            </a:r>
            <a:r>
              <a:rPr lang="en-IN" sz="4100" dirty="0" smtClean="0">
                <a:latin typeface="Georgia" panose="02040502050405020303" pitchFamily="18" charset="0"/>
                <a:ea typeface="+mj-ea"/>
                <a:cs typeface="+mj-cs"/>
              </a:rPr>
              <a:t>23.91 </a:t>
            </a:r>
            <a:r>
              <a:rPr lang="en-IN" sz="4100" dirty="0" smtClean="0">
                <a:latin typeface="Georgia" panose="02040502050405020303" pitchFamily="18" charset="0"/>
                <a:ea typeface="+mj-ea"/>
                <a:cs typeface="+mj-cs"/>
              </a:rPr>
              <a:t>b</a:t>
            </a:r>
            <a:r>
              <a:rPr lang="en-IN" sz="4100" dirty="0" smtClean="0">
                <a:latin typeface="Georgia" panose="02040502050405020303" pitchFamily="18" charset="0"/>
                <a:ea typeface="+mj-ea"/>
                <a:cs typeface="+mj-cs"/>
              </a:rPr>
              <a:t>illion </a:t>
            </a:r>
            <a:r>
              <a:rPr lang="en-IN" sz="4100" dirty="0">
                <a:latin typeface="Georgia" panose="02040502050405020303" pitchFamily="18" charset="0"/>
                <a:ea typeface="+mj-ea"/>
                <a:cs typeface="+mj-cs"/>
              </a:rPr>
              <a:t>over a period of 5 </a:t>
            </a:r>
            <a:r>
              <a:rPr lang="en-IN" sz="4100" dirty="0" smtClean="0">
                <a:latin typeface="Georgia" panose="02040502050405020303" pitchFamily="18" charset="0"/>
                <a:ea typeface="+mj-ea"/>
                <a:cs typeface="+mj-cs"/>
              </a:rPr>
              <a:t>years</a:t>
            </a:r>
          </a:p>
          <a:p>
            <a:pPr marL="342900" indent="-342900" algn="just">
              <a:lnSpc>
                <a:spcPct val="100000"/>
              </a:lnSpc>
              <a:buFont typeface="Arial" charset="0"/>
              <a:buChar char="•"/>
            </a:pPr>
            <a:r>
              <a:rPr lang="en-IN" sz="4100" dirty="0" smtClean="0">
                <a:latin typeface="Georgia" panose="02040502050405020303" pitchFamily="18" charset="0"/>
              </a:rPr>
              <a:t>26.6 </a:t>
            </a:r>
            <a:r>
              <a:rPr lang="en-IN" sz="4100" dirty="0">
                <a:latin typeface="Georgia" panose="02040502050405020303" pitchFamily="18" charset="0"/>
              </a:rPr>
              <a:t>% of the total benefits is attributed to women </a:t>
            </a:r>
            <a:r>
              <a:rPr lang="en-IN" sz="4100" dirty="0" smtClean="0">
                <a:latin typeface="Georgia" panose="02040502050405020303" pitchFamily="18" charset="0"/>
              </a:rPr>
              <a:t>contribution</a:t>
            </a:r>
            <a:endParaRPr lang="en-IN" sz="4100" dirty="0" smtClean="0">
              <a:solidFill>
                <a:srgbClr val="FF0000"/>
              </a:solidFill>
              <a:latin typeface="Georgia" panose="02040502050405020303" pitchFamily="18" charset="0"/>
              <a:ea typeface="+mj-ea"/>
              <a:cs typeface="+mj-cs"/>
            </a:endParaRPr>
          </a:p>
          <a:p>
            <a:pPr algn="just">
              <a:lnSpc>
                <a:spcPct val="100000"/>
              </a:lnSpc>
            </a:pPr>
            <a:r>
              <a:rPr lang="en-IN" sz="4100" dirty="0" smtClean="0">
                <a:solidFill>
                  <a:srgbClr val="FF0000"/>
                </a:solidFill>
                <a:latin typeface="Georgia" panose="02040502050405020303" pitchFamily="18" charset="0"/>
                <a:ea typeface="+mj-ea"/>
                <a:cs typeface="+mj-cs"/>
              </a:rPr>
              <a:t>Total </a:t>
            </a:r>
            <a:r>
              <a:rPr lang="en-IN" sz="4100" dirty="0">
                <a:solidFill>
                  <a:srgbClr val="FF0000"/>
                </a:solidFill>
                <a:latin typeface="Georgia" panose="02040502050405020303" pitchFamily="18" charset="0"/>
              </a:rPr>
              <a:t>economic </a:t>
            </a:r>
            <a:r>
              <a:rPr lang="en-IN" sz="41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benefit is </a:t>
            </a:r>
            <a:r>
              <a:rPr lang="en-IN" sz="4100" dirty="0" smtClean="0">
                <a:solidFill>
                  <a:srgbClr val="FF0000"/>
                </a:solidFill>
                <a:latin typeface="Georgia" panose="02040502050405020303" pitchFamily="18" charset="0"/>
                <a:ea typeface="+mj-ea"/>
                <a:cs typeface="+mj-cs"/>
              </a:rPr>
              <a:t>504.47 </a:t>
            </a:r>
            <a:r>
              <a:rPr lang="en-IN" sz="4100" dirty="0" smtClean="0">
                <a:solidFill>
                  <a:srgbClr val="FF0000"/>
                </a:solidFill>
                <a:latin typeface="Georgia" panose="02040502050405020303" pitchFamily="18" charset="0"/>
                <a:ea typeface="+mj-ea"/>
                <a:cs typeface="+mj-cs"/>
              </a:rPr>
              <a:t>b</a:t>
            </a:r>
            <a:r>
              <a:rPr lang="en-IN" sz="4100" dirty="0" smtClean="0">
                <a:solidFill>
                  <a:srgbClr val="FF0000"/>
                </a:solidFill>
                <a:latin typeface="Georgia" panose="02040502050405020303" pitchFamily="18" charset="0"/>
                <a:ea typeface="+mj-ea"/>
                <a:cs typeface="+mj-cs"/>
              </a:rPr>
              <a:t>illion </a:t>
            </a:r>
            <a:r>
              <a:rPr lang="en-IN" sz="4100" dirty="0" smtClean="0">
                <a:solidFill>
                  <a:srgbClr val="FF0000"/>
                </a:solidFill>
                <a:latin typeface="Georgia" panose="02040502050405020303" pitchFamily="18" charset="0"/>
                <a:ea typeface="+mj-ea"/>
                <a:cs typeface="+mj-cs"/>
              </a:rPr>
              <a:t>over </a:t>
            </a:r>
            <a:r>
              <a:rPr lang="en-IN" sz="4100" dirty="0" smtClean="0">
                <a:solidFill>
                  <a:srgbClr val="FF0000"/>
                </a:solidFill>
                <a:latin typeface="Georgia" panose="02040502050405020303" pitchFamily="18" charset="0"/>
                <a:ea typeface="+mj-ea"/>
                <a:cs typeface="+mj-cs"/>
              </a:rPr>
              <a:t>a</a:t>
            </a:r>
            <a:r>
              <a:rPr lang="en-IN" sz="4100" dirty="0" smtClean="0">
                <a:solidFill>
                  <a:srgbClr val="FF0000"/>
                </a:solidFill>
                <a:latin typeface="Georgia" panose="02040502050405020303" pitchFamily="18" charset="0"/>
                <a:ea typeface="+mj-ea"/>
                <a:cs typeface="+mj-cs"/>
              </a:rPr>
              <a:t> </a:t>
            </a:r>
            <a:r>
              <a:rPr lang="en-IN" sz="4100" dirty="0">
                <a:solidFill>
                  <a:srgbClr val="FF0000"/>
                </a:solidFill>
                <a:latin typeface="Georgia" panose="02040502050405020303" pitchFamily="18" charset="0"/>
                <a:ea typeface="+mj-ea"/>
                <a:cs typeface="+mj-cs"/>
              </a:rPr>
              <a:t>5-year </a:t>
            </a:r>
            <a:r>
              <a:rPr lang="en-IN" sz="4100" dirty="0" smtClean="0">
                <a:solidFill>
                  <a:srgbClr val="FF0000"/>
                </a:solidFill>
                <a:latin typeface="Georgia" panose="02040502050405020303" pitchFamily="18" charset="0"/>
                <a:ea typeface="+mj-ea"/>
                <a:cs typeface="+mj-cs"/>
              </a:rPr>
              <a:t>period</a:t>
            </a:r>
          </a:p>
          <a:p>
            <a:pPr algn="just">
              <a:lnSpc>
                <a:spcPct val="100000"/>
              </a:lnSpc>
            </a:pPr>
            <a:endParaRPr lang="en-IN" sz="4000" dirty="0">
              <a:solidFill>
                <a:srgbClr val="FF0000"/>
              </a:solidFill>
              <a:latin typeface="Georgia" panose="02040502050405020303" pitchFamily="18" charset="0"/>
              <a:ea typeface="+mj-ea"/>
              <a:cs typeface="+mj-cs"/>
            </a:endParaRPr>
          </a:p>
          <a:p>
            <a:pPr algn="just">
              <a:lnSpc>
                <a:spcPct val="100000"/>
              </a:lnSpc>
            </a:pPr>
            <a:endParaRPr lang="en-IN" sz="4000" b="1" i="1" dirty="0" smtClean="0">
              <a:solidFill>
                <a:srgbClr val="FF0000"/>
              </a:solidFill>
              <a:latin typeface="Georgia" panose="02040502050405020303" pitchFamily="18" charset="0"/>
              <a:ea typeface="+mj-ea"/>
              <a:cs typeface="+mj-cs"/>
            </a:endParaRPr>
          </a:p>
          <a:p>
            <a:pPr algn="just"/>
            <a:endParaRPr lang="en-IN" sz="1900" dirty="0">
              <a:latin typeface="Georgia" panose="02040502050405020303" pitchFamily="18" charset="0"/>
              <a:ea typeface="+mj-ea"/>
              <a:cs typeface="+mj-cs"/>
            </a:endParaRPr>
          </a:p>
          <a:p>
            <a:pPr algn="just"/>
            <a:endParaRPr lang="en-IN" sz="20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20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2000" dirty="0">
              <a:latin typeface="Georgia" panose="02040502050405020303" pitchFamily="18" charset="0"/>
              <a:ea typeface="+mj-ea"/>
              <a:cs typeface="+mj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sz="2200" dirty="0">
              <a:latin typeface="Georgia" panose="02040502050405020303" pitchFamily="18" charset="0"/>
              <a:ea typeface="+mj-ea"/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8540" y="5370557"/>
            <a:ext cx="11549269" cy="124713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34000"/>
              </a:lnSpc>
            </a:pPr>
            <a:r>
              <a:rPr lang="en-IN" sz="2800" b="1" i="1" dirty="0">
                <a:solidFill>
                  <a:srgbClr val="0070C0"/>
                </a:solidFill>
                <a:latin typeface="Georgia" panose="02040502050405020303" pitchFamily="18" charset="0"/>
              </a:rPr>
              <a:t>A</a:t>
            </a:r>
            <a:r>
              <a:rPr lang="en-IN" sz="2800" b="1" i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n </a:t>
            </a:r>
            <a:r>
              <a:rPr lang="en-IN" sz="2800" b="1" i="1" dirty="0">
                <a:solidFill>
                  <a:srgbClr val="0070C0"/>
                </a:solidFill>
                <a:latin typeface="Georgia" panose="02040502050405020303" pitchFamily="18" charset="0"/>
              </a:rPr>
              <a:t>initial investment of </a:t>
            </a:r>
            <a:r>
              <a:rPr lang="en-IN" sz="2800" b="1" i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~ </a:t>
            </a:r>
            <a:r>
              <a:rPr lang="en-IN" sz="2800" b="1" i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10 billion, </a:t>
            </a:r>
            <a:r>
              <a:rPr lang="en-IN" sz="2800" b="1" i="1" dirty="0">
                <a:solidFill>
                  <a:srgbClr val="0070C0"/>
                </a:solidFill>
                <a:latin typeface="Georgia" panose="02040502050405020303" pitchFamily="18" charset="0"/>
              </a:rPr>
              <a:t>NMM and HPC facilities result in a 50-fold increase in its economic benefits</a:t>
            </a:r>
          </a:p>
        </p:txBody>
      </p:sp>
    </p:spTree>
    <p:extLst>
      <p:ext uri="{BB962C8B-B14F-4D97-AF65-F5344CB8AC3E}">
        <p14:creationId xmlns:p14="http://schemas.microsoft.com/office/powerpoint/2010/main" xmlns="" val="94812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64039" y="2942470"/>
            <a:ext cx="9144000" cy="1655762"/>
          </a:xfrm>
        </p:spPr>
        <p:txBody>
          <a:bodyPr>
            <a:normAutofit/>
          </a:bodyPr>
          <a:lstStyle/>
          <a:p>
            <a:r>
              <a:rPr lang="en-US" sz="4400" dirty="0" smtClean="0"/>
              <a:t>Thank you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="" xmlns:a16="http://schemas.microsoft.com/office/drawing/2014/main" id="{630253CF-9035-4021-844E-6C435A20A21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54" t="25982" r="8765" b="21582"/>
          <a:stretch>
            <a:fillRect/>
          </a:stretch>
        </p:blipFill>
        <p:spPr>
          <a:xfrm>
            <a:off x="242169" y="166365"/>
            <a:ext cx="5216522" cy="411144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1B01ED3-7E83-436C-BB4D-D7EB2100D4D4}"/>
              </a:ext>
            </a:extLst>
          </p:cNvPr>
          <p:cNvSpPr txBox="1"/>
          <p:nvPr/>
        </p:nvSpPr>
        <p:spPr>
          <a:xfrm>
            <a:off x="845127" y="3964862"/>
            <a:ext cx="916514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0" u="none" strike="noStrike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ue Roman" panose="020B0604020202020204" charset="0"/>
              </a:rPr>
              <a:t>PROGRAM TO SUPPORT SOUTH ASIA REGIONAL DEVELOPMENT IN OPERATIONAL FORECASTING AND SERVICE DELIVERY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Times Neue Roman" panose="020B060402020202020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AA8EF6F-304D-4731-92F3-C641C1631007}"/>
              </a:ext>
            </a:extLst>
          </p:cNvPr>
          <p:cNvSpPr txBox="1"/>
          <p:nvPr/>
        </p:nvSpPr>
        <p:spPr>
          <a:xfrm>
            <a:off x="429492" y="6244718"/>
            <a:ext cx="8548254" cy="4469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091"/>
              </a:lnSpc>
            </a:pPr>
            <a:r>
              <a:rPr lang="en-US" b="1" dirty="0">
                <a:solidFill>
                  <a:srgbClr val="000000"/>
                </a:solidFill>
                <a:latin typeface="Times Neue Roman" panose="020B0604020202020204" charset="0"/>
              </a:rPr>
              <a:t>SAHF Website</a:t>
            </a:r>
            <a:r>
              <a:rPr lang="en-US" dirty="0">
                <a:solidFill>
                  <a:srgbClr val="000000"/>
                </a:solidFill>
                <a:latin typeface="Times Neue Roman" panose="020B0604020202020204" charset="0"/>
              </a:rPr>
              <a:t>: https://sahf3event.rimes.int/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38D4D0E-BBC1-4E89-A8A5-156C2AF58EE8}"/>
              </a:ext>
            </a:extLst>
          </p:cNvPr>
          <p:cNvSpPr txBox="1"/>
          <p:nvPr/>
        </p:nvSpPr>
        <p:spPr>
          <a:xfrm>
            <a:off x="8702875" y="6244718"/>
            <a:ext cx="4862031" cy="5539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b="1" dirty="0">
                <a:solidFill>
                  <a:schemeClr val="bg2">
                    <a:lumMod val="75000"/>
                  </a:schemeClr>
                </a:solidFill>
                <a:latin typeface="Times Neue Roman" panose="020B0604020202020204" charset="0"/>
              </a:rPr>
              <a:t>YouTube Broadcast: 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Times Neue Roman" panose="020B0604020202020204" charset="0"/>
              </a:rPr>
              <a:t>https://youtu.be/QAAf326wP00 </a:t>
            </a:r>
          </a:p>
        </p:txBody>
      </p:sp>
    </p:spTree>
    <p:extLst>
      <p:ext uri="{BB962C8B-B14F-4D97-AF65-F5344CB8AC3E}">
        <p14:creationId xmlns:p14="http://schemas.microsoft.com/office/powerpoint/2010/main" xmlns="" val="109977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vidend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Dividend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1100</TotalTime>
  <Words>1487</Words>
  <Application>Microsoft Macintosh PowerPoint</Application>
  <PresentationFormat>Custom</PresentationFormat>
  <Paragraphs>202</Paragraphs>
  <Slides>17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Dividend</vt:lpstr>
      <vt:lpstr>Slide 1</vt:lpstr>
      <vt:lpstr>Slide 2</vt:lpstr>
      <vt:lpstr>Slide 3</vt:lpstr>
      <vt:lpstr>National Council of Applied Economic Research (NCAER)  a non-profit research institution</vt:lpstr>
      <vt:lpstr>Slide 5</vt:lpstr>
      <vt:lpstr>Slide 6</vt:lpstr>
      <vt:lpstr>Slide 7</vt:lpstr>
      <vt:lpstr>Slide 8</vt:lpstr>
      <vt:lpstr>Estimating the economic benefits of Investment in “Monsoon Mission” and “High Performance Computing facilities” </vt:lpstr>
      <vt:lpstr>Objectives of the study</vt:lpstr>
      <vt:lpstr>Slide 11</vt:lpstr>
      <vt:lpstr>Key findings – survey of agricultural households (farmers and livestock owners)</vt:lpstr>
      <vt:lpstr>       Key findings – survey of agricultural households (farmers and livestock owners)</vt:lpstr>
      <vt:lpstr>Key findings - Fishermen</vt:lpstr>
      <vt:lpstr>Estimation of Economic Benefits</vt:lpstr>
      <vt:lpstr>Slide 16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Ramraj Narasimhan</dc:creator>
  <cp:lastModifiedBy>Parvinder Maini</cp:lastModifiedBy>
  <cp:revision>99</cp:revision>
  <dcterms:created xsi:type="dcterms:W3CDTF">2021-11-01T15:49:41Z</dcterms:created>
  <dcterms:modified xsi:type="dcterms:W3CDTF">2021-11-11T06:48:13Z</dcterms:modified>
</cp:coreProperties>
</file>