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7"/>
  </p:notesMasterIdLst>
  <p:sldIdLst>
    <p:sldId id="256" r:id="rId2"/>
    <p:sldId id="260" r:id="rId3"/>
    <p:sldId id="259" r:id="rId4"/>
    <p:sldId id="263" r:id="rId5"/>
    <p:sldId id="258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503" autoAdjust="0"/>
    <p:restoredTop sz="94660"/>
  </p:normalViewPr>
  <p:slideViewPr>
    <p:cSldViewPr snapToGrid="0">
      <p:cViewPr varScale="1">
        <p:scale>
          <a:sx n="63" d="100"/>
          <a:sy n="63" d="100"/>
        </p:scale>
        <p:origin x="72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ousalya V Kumar" userId="cd80c99d0b064cb7" providerId="LiveId" clId="{241B26B9-44D1-4B12-AAE0-11086F2960E9}"/>
    <pc:docChg chg="modMainMaster">
      <pc:chgData name="Kousalya V Kumar" userId="cd80c99d0b064cb7" providerId="LiveId" clId="{241B26B9-44D1-4B12-AAE0-11086F2960E9}" dt="2021-11-02T07:16:00.745" v="21" actId="20577"/>
      <pc:docMkLst>
        <pc:docMk/>
      </pc:docMkLst>
      <pc:sldMasterChg chg="modSldLayout">
        <pc:chgData name="Kousalya V Kumar" userId="cd80c99d0b064cb7" providerId="LiveId" clId="{241B26B9-44D1-4B12-AAE0-11086F2960E9}" dt="2021-11-02T07:16:00.745" v="21" actId="20577"/>
        <pc:sldMasterMkLst>
          <pc:docMk/>
          <pc:sldMasterMk cId="0" sldId="2147483648"/>
        </pc:sldMasterMkLst>
        <pc:sldLayoutChg chg="modSp mod">
          <pc:chgData name="Kousalya V Kumar" userId="cd80c99d0b064cb7" providerId="LiveId" clId="{241B26B9-44D1-4B12-AAE0-11086F2960E9}" dt="2021-11-02T07:16:00.745" v="21" actId="20577"/>
          <pc:sldLayoutMkLst>
            <pc:docMk/>
            <pc:sldMasterMk cId="0" sldId="2147483648"/>
            <pc:sldLayoutMk cId="0" sldId="2147483649"/>
          </pc:sldLayoutMkLst>
          <pc:spChg chg="mod">
            <ac:chgData name="Kousalya V Kumar" userId="cd80c99d0b064cb7" providerId="LiveId" clId="{241B26B9-44D1-4B12-AAE0-11086F2960E9}" dt="2021-11-02T07:16:00.745" v="21" actId="20577"/>
            <ac:spMkLst>
              <pc:docMk/>
              <pc:sldMasterMk cId="0" sldId="2147483648"/>
              <pc:sldLayoutMk cId="0" sldId="2147483649"/>
              <ac:spMk id="8" creationId="{9011B591-0EAD-47B9-8904-8D5CAABBCCC4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44CC24-1424-4538-B65A-EDDA89427FBB}" type="datetimeFigureOut">
              <a:rPr lang="en-IN" smtClean="0"/>
              <a:t>11-11-2021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461A40-F884-473D-9292-F172A6E06FD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88253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99227" y="3189059"/>
            <a:ext cx="10993546" cy="630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 b="1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SESSION title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Box 13">
            <a:extLst>
              <a:ext uri="{FF2B5EF4-FFF2-40B4-BE49-F238E27FC236}">
                <a16:creationId xmlns:a16="http://schemas.microsoft.com/office/drawing/2014/main" id="{9011B591-0EAD-47B9-8904-8D5CAABBCCC4}"/>
              </a:ext>
            </a:extLst>
          </p:cNvPr>
          <p:cNvSpPr txBox="1"/>
          <p:nvPr userDrawn="1"/>
        </p:nvSpPr>
        <p:spPr>
          <a:xfrm>
            <a:off x="9603543" y="5737790"/>
            <a:ext cx="2496453" cy="8309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lang="en-US" sz="1800" b="1" dirty="0">
                <a:solidFill>
                  <a:srgbClr val="FFBD0D"/>
                </a:solidFill>
                <a:latin typeface="Arimo Bold"/>
              </a:rPr>
              <a:t>November 15-18, 2021</a:t>
            </a:r>
          </a:p>
          <a:p>
            <a:pPr algn="r">
              <a:lnSpc>
                <a:spcPct val="100000"/>
              </a:lnSpc>
            </a:pPr>
            <a:r>
              <a:rPr lang="en-US" sz="1800" b="1" dirty="0">
                <a:solidFill>
                  <a:srgbClr val="FFBD0D"/>
                </a:solidFill>
                <a:latin typeface="Arimo Bold"/>
              </a:rPr>
              <a:t>Annual </a:t>
            </a:r>
            <a:r>
              <a:rPr lang="en-US" sz="1800" b="1">
                <a:solidFill>
                  <a:srgbClr val="FFBD0D"/>
                </a:solidFill>
                <a:latin typeface="Arimo Bold"/>
              </a:rPr>
              <a:t>Event- Virtual</a:t>
            </a:r>
          </a:p>
          <a:p>
            <a:pPr algn="r">
              <a:lnSpc>
                <a:spcPct val="100000"/>
              </a:lnSpc>
            </a:pPr>
            <a:endParaRPr lang="en-US" sz="1800" b="1" dirty="0">
              <a:solidFill>
                <a:srgbClr val="FFBD0D"/>
              </a:solidFill>
              <a:latin typeface="Arimo Bold"/>
            </a:endParaRPr>
          </a:p>
        </p:txBody>
      </p:sp>
      <p:pic>
        <p:nvPicPr>
          <p:cNvPr id="10" name="Picture 5">
            <a:extLst>
              <a:ext uri="{FF2B5EF4-FFF2-40B4-BE49-F238E27FC236}">
                <a16:creationId xmlns:a16="http://schemas.microsoft.com/office/drawing/2014/main" id="{C367FCA2-954A-45A8-B337-D985733277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5461222" y="320023"/>
            <a:ext cx="1269555" cy="960419"/>
          </a:xfrm>
          <a:prstGeom prst="rect">
            <a:avLst/>
          </a:prstGeom>
        </p:spPr>
      </p:pic>
      <p:pic>
        <p:nvPicPr>
          <p:cNvPr id="11" name="Picture 6">
            <a:extLst>
              <a:ext uri="{FF2B5EF4-FFF2-40B4-BE49-F238E27FC236}">
                <a16:creationId xmlns:a16="http://schemas.microsoft.com/office/drawing/2014/main" id="{17C93D43-D474-4A9C-90E9-01CEF984E3E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>
          <a:xfrm>
            <a:off x="124665" y="124053"/>
            <a:ext cx="1499397" cy="1359485"/>
          </a:xfrm>
          <a:prstGeom prst="rect">
            <a:avLst/>
          </a:prstGeom>
        </p:spPr>
      </p:pic>
      <p:pic>
        <p:nvPicPr>
          <p:cNvPr id="12" name="Picture 7">
            <a:extLst>
              <a:ext uri="{FF2B5EF4-FFF2-40B4-BE49-F238E27FC236}">
                <a16:creationId xmlns:a16="http://schemas.microsoft.com/office/drawing/2014/main" id="{CBF970F2-4ACD-4745-B08C-486C8020BFE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>
          <a:xfrm>
            <a:off x="4021488" y="264066"/>
            <a:ext cx="946387" cy="960418"/>
          </a:xfrm>
          <a:prstGeom prst="rect">
            <a:avLst/>
          </a:prstGeom>
        </p:spPr>
      </p:pic>
      <p:pic>
        <p:nvPicPr>
          <p:cNvPr id="13" name="Picture 10">
            <a:extLst>
              <a:ext uri="{FF2B5EF4-FFF2-40B4-BE49-F238E27FC236}">
                <a16:creationId xmlns:a16="http://schemas.microsoft.com/office/drawing/2014/main" id="{7534C2B6-C3F6-428B-92BF-225B4E06103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>
            <a:fillRect/>
          </a:stretch>
        </p:blipFill>
        <p:spPr>
          <a:xfrm>
            <a:off x="7365301" y="288213"/>
            <a:ext cx="2658281" cy="912123"/>
          </a:xfrm>
          <a:prstGeom prst="rect">
            <a:avLst/>
          </a:prstGeom>
        </p:spPr>
      </p:pic>
      <p:pic>
        <p:nvPicPr>
          <p:cNvPr id="14" name="Picture 11">
            <a:extLst>
              <a:ext uri="{FF2B5EF4-FFF2-40B4-BE49-F238E27FC236}">
                <a16:creationId xmlns:a16="http://schemas.microsoft.com/office/drawing/2014/main" id="{7F86E1DB-6B3D-4025-80F9-868F6272C43B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>
            <a:fillRect/>
          </a:stretch>
        </p:blipFill>
        <p:spPr>
          <a:xfrm>
            <a:off x="1932505" y="264066"/>
            <a:ext cx="1780540" cy="1006392"/>
          </a:xfrm>
          <a:prstGeom prst="rect">
            <a:avLst/>
          </a:prstGeom>
        </p:spPr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F149F2AA-E8DD-4C38-9825-127B98ED842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8488" y="4218260"/>
            <a:ext cx="11053762" cy="665162"/>
          </a:xfrm>
        </p:spPr>
        <p:txBody>
          <a:bodyPr>
            <a:normAutofit/>
          </a:bodyPr>
          <a:lstStyle>
            <a:lvl1pPr marL="0" indent="0" algn="ctr">
              <a:buNone/>
              <a:defRPr lang="en-US" sz="1800" b="1" kern="1200" cap="all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3pPr marL="630000" indent="0">
              <a:buNone/>
              <a:defRPr/>
            </a:lvl3pPr>
          </a:lstStyle>
          <a:p>
            <a:r>
              <a:rPr lang="en-US" dirty="0"/>
              <a:t>PRESENTATION  title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20AD4DB1-338F-4981-A942-042539283F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8488" y="5099050"/>
            <a:ext cx="11053762" cy="554038"/>
          </a:xfr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 dirty="0"/>
              <a:t>SPEAKER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498E2C5-222E-41C9-B745-31C84F0A2D00}"/>
              </a:ext>
            </a:extLst>
          </p:cNvPr>
          <p:cNvSpPr txBox="1"/>
          <p:nvPr userDrawn="1"/>
        </p:nvSpPr>
        <p:spPr>
          <a:xfrm>
            <a:off x="2451710" y="1434015"/>
            <a:ext cx="657664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0" kern="1200" cap="all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SOUTH ASIA </a:t>
            </a:r>
            <a:br>
              <a:rPr lang="en-US" sz="4800" b="0" kern="1200" cap="all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4800" b="0" kern="1200" cap="all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HYDROMET FORUM III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>
            <a:normAutofit/>
          </a:bodyPr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tx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57082" y="705124"/>
            <a:ext cx="985372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2" name="Group 2">
            <a:extLst>
              <a:ext uri="{FF2B5EF4-FFF2-40B4-BE49-F238E27FC236}">
                <a16:creationId xmlns:a16="http://schemas.microsoft.com/office/drawing/2014/main" id="{20B8B1B3-0362-4721-9A67-995CF9E072B2}"/>
              </a:ext>
            </a:extLst>
          </p:cNvPr>
          <p:cNvGrpSpPr>
            <a:grpSpLocks noChangeAspect="1"/>
          </p:cNvGrpSpPr>
          <p:nvPr userDrawn="1"/>
        </p:nvGrpSpPr>
        <p:grpSpPr>
          <a:xfrm rot="-10800000">
            <a:off x="6352308" y="-2"/>
            <a:ext cx="5839691" cy="5687449"/>
            <a:chOff x="0" y="0"/>
            <a:chExt cx="6350000" cy="6339840"/>
          </a:xfrm>
        </p:grpSpPr>
        <p:sp>
          <p:nvSpPr>
            <p:cNvPr id="13" name="Freeform 3">
              <a:extLst>
                <a:ext uri="{FF2B5EF4-FFF2-40B4-BE49-F238E27FC236}">
                  <a16:creationId xmlns:a16="http://schemas.microsoft.com/office/drawing/2014/main" id="{F8320262-7892-4CA7-B214-95C961443D13}"/>
                </a:ext>
              </a:extLst>
            </p:cNvPr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BD0D">
                <a:alpha val="60000"/>
              </a:srgbClr>
            </a:solidFill>
          </p:spPr>
        </p:sp>
      </p:grpSp>
      <p:grpSp>
        <p:nvGrpSpPr>
          <p:cNvPr id="14" name="Group 5">
            <a:extLst>
              <a:ext uri="{FF2B5EF4-FFF2-40B4-BE49-F238E27FC236}">
                <a16:creationId xmlns:a16="http://schemas.microsoft.com/office/drawing/2014/main" id="{0C3B61A8-0110-4D57-A462-8D4CF539DA09}"/>
              </a:ext>
            </a:extLst>
          </p:cNvPr>
          <p:cNvGrpSpPr/>
          <p:nvPr userDrawn="1"/>
        </p:nvGrpSpPr>
        <p:grpSpPr>
          <a:xfrm rot="-5400000">
            <a:off x="8364418" y="3030413"/>
            <a:ext cx="3181643" cy="4473530"/>
            <a:chOff x="0" y="0"/>
            <a:chExt cx="4837686" cy="6383823"/>
          </a:xfrm>
        </p:grpSpPr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CD2A41DC-CE69-4E62-ACDE-FE52C57C0ACA}"/>
                </a:ext>
              </a:extLst>
            </p:cNvPr>
            <p:cNvSpPr/>
            <p:nvPr/>
          </p:nvSpPr>
          <p:spPr>
            <a:xfrm>
              <a:off x="0" y="0"/>
              <a:ext cx="4837686" cy="6383823"/>
            </a:xfrm>
            <a:custGeom>
              <a:avLst/>
              <a:gdLst/>
              <a:ahLst/>
              <a:cxnLst/>
              <a:rect l="l" t="t" r="r" b="b"/>
              <a:pathLst>
                <a:path w="4837686" h="6383823">
                  <a:moveTo>
                    <a:pt x="4837686" y="6383823"/>
                  </a:moveTo>
                  <a:lnTo>
                    <a:pt x="0" y="6383823"/>
                  </a:lnTo>
                  <a:lnTo>
                    <a:pt x="0" y="0"/>
                  </a:lnTo>
                  <a:lnTo>
                    <a:pt x="4837686" y="6383823"/>
                  </a:lnTo>
                  <a:close/>
                </a:path>
              </a:pathLst>
            </a:custGeom>
            <a:solidFill>
              <a:srgbClr val="161E44">
                <a:alpha val="84706"/>
              </a:srgbClr>
            </a:solidFill>
          </p:spPr>
        </p:sp>
      </p:grpSp>
      <p:pic>
        <p:nvPicPr>
          <p:cNvPr id="16" name="Picture 2">
            <a:extLst>
              <a:ext uri="{FF2B5EF4-FFF2-40B4-BE49-F238E27FC236}">
                <a16:creationId xmlns:a16="http://schemas.microsoft.com/office/drawing/2014/main" id="{DF06F98C-83D6-45A6-B877-F2FE4195AB2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>
            <a:alphaModFix amt="16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4"/>
              </a:ext>
            </a:extLst>
          </a:blip>
          <a:srcRect l="3240" r="17189"/>
          <a:stretch/>
        </p:blipFill>
        <p:spPr>
          <a:xfrm rot="18786361">
            <a:off x="305420" y="2120568"/>
            <a:ext cx="8750834" cy="461451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A282935-5E6D-48BD-B6BF-0753DFAF90B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Session </a:t>
            </a:r>
            <a:r>
              <a:rPr lang="en-US" dirty="0" smtClean="0"/>
              <a:t>4: Prioritizing </a:t>
            </a:r>
            <a:r>
              <a:rPr lang="en-US" dirty="0"/>
              <a:t>training and capacity development requirements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FCBC9C3-279F-4C9E-B5C6-767F2E55CE8B}"/>
              </a:ext>
            </a:extLst>
          </p:cNvPr>
          <p:cNvSpPr txBox="1"/>
          <p:nvPr/>
        </p:nvSpPr>
        <p:spPr>
          <a:xfrm>
            <a:off x="319295" y="4169025"/>
            <a:ext cx="11096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Contribution to SAHF priorities: India Meteorological Department (IMD), Regional Training Center, Pune</a:t>
            </a:r>
            <a:endParaRPr lang="en-US" b="1" dirty="0">
              <a:latin typeface="+mj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91368A-6DC9-4940-AB23-AE8213B90655}"/>
              </a:ext>
            </a:extLst>
          </p:cNvPr>
          <p:cNvSpPr txBox="1"/>
          <p:nvPr/>
        </p:nvSpPr>
        <p:spPr>
          <a:xfrm>
            <a:off x="547895" y="5257357"/>
            <a:ext cx="11096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+mj-lt"/>
              </a:rPr>
              <a:t>Somenath Dutta, IMD</a:t>
            </a:r>
            <a:endParaRPr lang="en-US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668527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0569722-6AF6-48A7-B942-D1E2252A6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06680"/>
            <a:ext cx="9144000" cy="896077"/>
          </a:xfrm>
        </p:spPr>
        <p:txBody>
          <a:bodyPr>
            <a:normAutofit/>
          </a:bodyPr>
          <a:lstStyle/>
          <a:p>
            <a:r>
              <a:rPr lang="en-US" sz="2400" dirty="0"/>
              <a:t>Role of RTCs, owned by IMD in the capacity development in the region</a:t>
            </a:r>
            <a:endParaRPr lang="en-IN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7183E1-4888-41C0-AABD-5BC450932F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3880" y="624840"/>
            <a:ext cx="7818120" cy="608075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6680" y="1002757"/>
            <a:ext cx="42672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Conducting long-term certificate (WMO BIP-M &amp; MT) training courses in General Meteorology, Agriculture Meteorology and Instruments &amp; telecommunication disciplines.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Designing &amp; conducting customized tailor-made short-term training modules on subjects/topics of topical interests.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Announcements of all courses are made well in advance over WMO Global campus.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422749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96685-E025-4E6C-B475-9258F9D68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Difficulties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52E0BD-2D20-4416-9431-A0CF6B984F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dirty="0" smtClean="0"/>
              <a:t>Lack of desired number of overseas participants, even from the region itself.</a:t>
            </a:r>
          </a:p>
          <a:p>
            <a:pPr lvl="1"/>
            <a:r>
              <a:rPr lang="en-US" dirty="0" smtClean="0"/>
              <a:t>Many times right participants are not nominated, may be due to lack of a proper training needs assessment</a:t>
            </a:r>
          </a:p>
          <a:p>
            <a:pPr lvl="1"/>
            <a:r>
              <a:rPr lang="en-US" dirty="0" smtClean="0"/>
              <a:t>Hardly Stakeholder’s feedbacks are received</a:t>
            </a:r>
          </a:p>
        </p:txBody>
      </p:sp>
    </p:spTree>
    <p:extLst>
      <p:ext uri="{BB962C8B-B14F-4D97-AF65-F5344CB8AC3E}">
        <p14:creationId xmlns:p14="http://schemas.microsoft.com/office/powerpoint/2010/main" val="33488501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153516"/>
            <a:ext cx="11029616" cy="1013800"/>
          </a:xfrm>
        </p:spPr>
        <p:txBody>
          <a:bodyPr/>
          <a:lstStyle/>
          <a:p>
            <a:r>
              <a:rPr lang="en-US" dirty="0" smtClean="0"/>
              <a:t>How RTCs, owned by IMD, can assist?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1167316"/>
            <a:ext cx="11029615" cy="5446844"/>
          </a:xfrm>
        </p:spPr>
        <p:txBody>
          <a:bodyPr>
            <a:normAutofit fontScale="92500" lnSpcReduction="10000"/>
          </a:bodyPr>
          <a:lstStyle/>
          <a:p>
            <a:pPr algn="just"/>
            <a:endParaRPr lang="en-US" dirty="0" smtClean="0"/>
          </a:p>
          <a:p>
            <a:pPr algn="just"/>
            <a:r>
              <a:rPr lang="en-US" dirty="0" smtClean="0"/>
              <a:t>In addition to announcement over WMO GC, Chiefs of NMHS in the region may be requested to nominate suitable participants for a specific capacity building training program.</a:t>
            </a:r>
          </a:p>
          <a:p>
            <a:pPr algn="just"/>
            <a:r>
              <a:rPr lang="en-US" dirty="0" smtClean="0"/>
              <a:t>Assist in regional training need assessment.</a:t>
            </a:r>
          </a:p>
          <a:p>
            <a:pPr algn="just"/>
            <a:r>
              <a:rPr lang="en-US" dirty="0" smtClean="0"/>
              <a:t>Designing, conducting short term tailor made training programs /workshop on extreme weather events, impact based weather services, weather &amp; climate services on societal sectoral sectors, etc., as per the regional requirements.</a:t>
            </a:r>
          </a:p>
          <a:p>
            <a:pPr algn="just"/>
            <a:r>
              <a:rPr lang="en-US" dirty="0" smtClean="0"/>
              <a:t>Assisting in R&amp;D work on climatic influence on VBD, identification of local TW for VBD.</a:t>
            </a:r>
          </a:p>
          <a:p>
            <a:endParaRPr lang="en-US" dirty="0" smtClean="0"/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216459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1B01ED3-7E83-436C-BB4D-D7EB2100D4D4}"/>
              </a:ext>
            </a:extLst>
          </p:cNvPr>
          <p:cNvSpPr txBox="1"/>
          <p:nvPr/>
        </p:nvSpPr>
        <p:spPr>
          <a:xfrm>
            <a:off x="1652847" y="3279062"/>
            <a:ext cx="916514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9600" b="1" i="0" u="none" strike="noStrike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ue Roman" panose="020B0604020202020204" charset="0"/>
              </a:rPr>
              <a:t>Thank you</a:t>
            </a:r>
            <a:endParaRPr lang="en-US" sz="9600" dirty="0">
              <a:solidFill>
                <a:schemeClr val="tx1">
                  <a:lumMod val="95000"/>
                  <a:lumOff val="5000"/>
                </a:schemeClr>
              </a:solidFill>
              <a:latin typeface="Times Neue Roman" panose="020B060402020202020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A8EF6F-304D-4731-92F3-C641C1631007}"/>
              </a:ext>
            </a:extLst>
          </p:cNvPr>
          <p:cNvSpPr txBox="1"/>
          <p:nvPr/>
        </p:nvSpPr>
        <p:spPr>
          <a:xfrm>
            <a:off x="429492" y="6244718"/>
            <a:ext cx="8548254" cy="4469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091"/>
              </a:lnSpc>
            </a:pPr>
            <a:r>
              <a:rPr lang="en-US" b="1" dirty="0">
                <a:solidFill>
                  <a:srgbClr val="000000"/>
                </a:solidFill>
                <a:latin typeface="Times Neue Roman" panose="020B0604020202020204" charset="0"/>
              </a:rPr>
              <a:t>SAHF Website</a:t>
            </a:r>
            <a:r>
              <a:rPr lang="en-US" dirty="0">
                <a:solidFill>
                  <a:srgbClr val="000000"/>
                </a:solidFill>
                <a:latin typeface="Times Neue Roman" panose="020B0604020202020204" charset="0"/>
              </a:rPr>
              <a:t>: https://sahf3event.rimes.int/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8D4D0E-BBC1-4E89-A8A5-156C2AF58EE8}"/>
              </a:ext>
            </a:extLst>
          </p:cNvPr>
          <p:cNvSpPr txBox="1"/>
          <p:nvPr/>
        </p:nvSpPr>
        <p:spPr>
          <a:xfrm>
            <a:off x="8702875" y="6244718"/>
            <a:ext cx="4862031" cy="5539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b="1" dirty="0">
                <a:solidFill>
                  <a:schemeClr val="bg2">
                    <a:lumMod val="75000"/>
                  </a:schemeClr>
                </a:solidFill>
                <a:latin typeface="Times Neue Roman" panose="020B0604020202020204" charset="0"/>
              </a:rPr>
              <a:t>YouTube Broadcast: </a:t>
            </a:r>
          </a:p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Times Neue Roman" panose="020B0604020202020204" charset="0"/>
              </a:rPr>
              <a:t>https://youtu.be/QAAf326wP00 </a:t>
            </a:r>
          </a:p>
        </p:txBody>
      </p:sp>
    </p:spTree>
    <p:extLst>
      <p:ext uri="{BB962C8B-B14F-4D97-AF65-F5344CB8AC3E}">
        <p14:creationId xmlns:p14="http://schemas.microsoft.com/office/powerpoint/2010/main" val="109977590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151</TotalTime>
  <Words>249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Arimo Bold</vt:lpstr>
      <vt:lpstr>Calibri</vt:lpstr>
      <vt:lpstr>Gill Sans MT</vt:lpstr>
      <vt:lpstr>Times Neue Roman</vt:lpstr>
      <vt:lpstr>Wingdings 2</vt:lpstr>
      <vt:lpstr>Dividend</vt:lpstr>
      <vt:lpstr>PowerPoint Presentation</vt:lpstr>
      <vt:lpstr>Role of RTCs, owned by IMD in the capacity development in the region</vt:lpstr>
      <vt:lpstr>Difficulties</vt:lpstr>
      <vt:lpstr>How RTCs, owned by IMD, can assist?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Ramraj Narasimhan</dc:creator>
  <cp:lastModifiedBy>somenath dutta</cp:lastModifiedBy>
  <cp:revision>15</cp:revision>
  <dcterms:created xsi:type="dcterms:W3CDTF">2021-11-01T15:49:41Z</dcterms:created>
  <dcterms:modified xsi:type="dcterms:W3CDTF">2021-11-11T06:31:11Z</dcterms:modified>
</cp:coreProperties>
</file>